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ng&amp;ehk=8P"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0.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1.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2.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3.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832" r:id="rId5"/>
    <p:sldMasterId id="2147484922" r:id="rId6"/>
    <p:sldMasterId id="2147485014" r:id="rId7"/>
    <p:sldMasterId id="2147485129" r:id="rId8"/>
    <p:sldMasterId id="2147485138" r:id="rId9"/>
    <p:sldMasterId id="2147485220" r:id="rId10"/>
    <p:sldMasterId id="2147485255" r:id="rId11"/>
    <p:sldMasterId id="2147485294" r:id="rId12"/>
    <p:sldMasterId id="2147485339" r:id="rId13"/>
    <p:sldMasterId id="2147485391" r:id="rId14"/>
    <p:sldMasterId id="2147485425" r:id="rId15"/>
    <p:sldMasterId id="2147485452" r:id="rId16"/>
    <p:sldMasterId id="2147485464" r:id="rId17"/>
  </p:sldMasterIdLst>
  <p:notesMasterIdLst>
    <p:notesMasterId r:id="rId47"/>
  </p:notesMasterIdLst>
  <p:handoutMasterIdLst>
    <p:handoutMasterId r:id="rId48"/>
  </p:handoutMasterIdLst>
  <p:sldIdLst>
    <p:sldId id="2076136057" r:id="rId18"/>
    <p:sldId id="2076137590" r:id="rId19"/>
    <p:sldId id="2076137595" r:id="rId20"/>
    <p:sldId id="259" r:id="rId21"/>
    <p:sldId id="9969" r:id="rId22"/>
    <p:sldId id="10631" r:id="rId23"/>
    <p:sldId id="2076137619" r:id="rId24"/>
    <p:sldId id="507" r:id="rId25"/>
    <p:sldId id="10627" r:id="rId26"/>
    <p:sldId id="2076137618" r:id="rId27"/>
    <p:sldId id="264" r:id="rId28"/>
    <p:sldId id="286" r:id="rId29"/>
    <p:sldId id="10569" r:id="rId30"/>
    <p:sldId id="541" r:id="rId31"/>
    <p:sldId id="284" r:id="rId32"/>
    <p:sldId id="2076137617" r:id="rId33"/>
    <p:sldId id="2474" r:id="rId34"/>
    <p:sldId id="10620" r:id="rId35"/>
    <p:sldId id="2076137620" r:id="rId36"/>
    <p:sldId id="2076137625" r:id="rId37"/>
    <p:sldId id="296" r:id="rId38"/>
    <p:sldId id="8378" r:id="rId39"/>
    <p:sldId id="4568" r:id="rId40"/>
    <p:sldId id="2076137626" r:id="rId41"/>
    <p:sldId id="2076137624" r:id="rId42"/>
    <p:sldId id="2076137621" r:id="rId43"/>
    <p:sldId id="2076137622" r:id="rId44"/>
    <p:sldId id="2076137623" r:id="rId45"/>
    <p:sldId id="4569"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290A1E8-AFB8-3548-8B68-764E854A696A}">
          <p14:sldIdLst>
            <p14:sldId id="2076136057"/>
            <p14:sldId id="2076137590"/>
            <p14:sldId id="2076137595"/>
            <p14:sldId id="259"/>
            <p14:sldId id="9969"/>
            <p14:sldId id="10631"/>
            <p14:sldId id="2076137619"/>
            <p14:sldId id="507"/>
            <p14:sldId id="10627"/>
            <p14:sldId id="2076137618"/>
            <p14:sldId id="264"/>
            <p14:sldId id="286"/>
            <p14:sldId id="10569"/>
            <p14:sldId id="541"/>
            <p14:sldId id="284"/>
            <p14:sldId id="2076137617"/>
            <p14:sldId id="2474"/>
            <p14:sldId id="10620"/>
            <p14:sldId id="2076137620"/>
            <p14:sldId id="2076137625"/>
            <p14:sldId id="296"/>
            <p14:sldId id="8378"/>
            <p14:sldId id="4568"/>
            <p14:sldId id="2076137626"/>
            <p14:sldId id="2076137624"/>
            <p14:sldId id="2076137621"/>
            <p14:sldId id="2076137622"/>
            <p14:sldId id="2076137623"/>
            <p14:sldId id="456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Taylor Daine" initials="TD" lastIdx="18" clrIdx="5">
    <p:extLst>
      <p:ext uri="{19B8F6BF-5375-455C-9EA6-DF929625EA0E}">
        <p15:presenceInfo xmlns:p15="http://schemas.microsoft.com/office/powerpoint/2012/main" userId="S::taylor.daine@bamideas.com::29216b3b-9f86-4a5d-8c46-fed9f45fbdfd" providerId="AD"/>
      </p:ext>
    </p:extLst>
  </p:cmAuthor>
  <p:cmAuthor id="6" name="Nate Piggush" initials="NP" lastIdx="23" clrIdx="6">
    <p:extLst>
      <p:ext uri="{19B8F6BF-5375-455C-9EA6-DF929625EA0E}">
        <p15:presenceInfo xmlns:p15="http://schemas.microsoft.com/office/powerpoint/2012/main" userId="S::nate.piggush@bamideas.com::65d88184-a239-48ae-8cac-1641dc4dee76" providerId="AD"/>
      </p:ext>
    </p:extLst>
  </p:cmAuthor>
  <p:cmAuthor id="7" name="Peter Cooper" initials="PC" lastIdx="1" clrIdx="7">
    <p:extLst>
      <p:ext uri="{19B8F6BF-5375-455C-9EA6-DF929625EA0E}">
        <p15:presenceInfo xmlns:p15="http://schemas.microsoft.com/office/powerpoint/2012/main" userId="S::pcooper@microsoft.com::b743aa5a-e0b7-4c21-9d94-d37d36481bca" providerId="AD"/>
      </p:ext>
    </p:extLst>
  </p:cmAuthor>
  <p:cmAuthor id="8" name="Nupur Goyal" initials="NG" lastIdx="5" clrIdx="8">
    <p:extLst>
      <p:ext uri="{19B8F6BF-5375-455C-9EA6-DF929625EA0E}">
        <p15:presenceInfo xmlns:p15="http://schemas.microsoft.com/office/powerpoint/2012/main" userId="S::nugoyal@microsoft.com::e41cd702-0ed1-4ea6-8bdc-4b94bc4cb9b9" providerId="AD"/>
      </p:ext>
    </p:extLst>
  </p:cmAuthor>
  <p:cmAuthor id="9" name="Erin Shea" initials="ES" lastIdx="147" clrIdx="9">
    <p:extLst>
      <p:ext uri="{19B8F6BF-5375-455C-9EA6-DF929625EA0E}">
        <p15:presenceInfo xmlns:p15="http://schemas.microsoft.com/office/powerpoint/2012/main" userId="Erin Shea" providerId="None"/>
      </p:ext>
    </p:extLst>
  </p:cmAuthor>
  <p:cmAuthor id="10" name="Kelly Miller" initials="KM" lastIdx="41" clrIdx="10">
    <p:extLst>
      <p:ext uri="{19B8F6BF-5375-455C-9EA6-DF929625EA0E}">
        <p15:presenceInfo xmlns:p15="http://schemas.microsoft.com/office/powerpoint/2012/main" userId="S::Kellym@simple-concepts.com::f9edb626-4fca-42ef-acd6-388cba861aa0" providerId="AD"/>
      </p:ext>
    </p:extLst>
  </p:cmAuthor>
  <p:cmAuthor id="11" name="Watts" initials="W" lastIdx="16" clrIdx="11">
    <p:extLst>
      <p:ext uri="{19B8F6BF-5375-455C-9EA6-DF929625EA0E}">
        <p15:presenceInfo xmlns:p15="http://schemas.microsoft.com/office/powerpoint/2012/main" userId="Watts" providerId="None"/>
      </p:ext>
    </p:extLst>
  </p:cmAuthor>
  <p:cmAuthor id="12" name="Kristen Stapleton-Paff" initials="KS" lastIdx="2" clrIdx="12">
    <p:extLst>
      <p:ext uri="{19B8F6BF-5375-455C-9EA6-DF929625EA0E}">
        <p15:presenceInfo xmlns:p15="http://schemas.microsoft.com/office/powerpoint/2012/main" userId="48b75182ae3f0c49" providerId="Windows Live"/>
      </p:ext>
    </p:extLst>
  </p:cmAuthor>
  <p:cmAuthor id="13" name="Jaishree Subramania" initials="JS" lastIdx="1" clrIdx="13">
    <p:extLst>
      <p:ext uri="{19B8F6BF-5375-455C-9EA6-DF929625EA0E}">
        <p15:presenceInfo xmlns:p15="http://schemas.microsoft.com/office/powerpoint/2012/main" userId="S::jamandan@microsoft.com::d5f8c4eb-8ce3-4ad9-908d-3c1e4a6635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4D2"/>
    <a:srgbClr val="000000"/>
    <a:srgbClr val="3C744F"/>
    <a:srgbClr val="3B3B40"/>
    <a:srgbClr val="75747A"/>
    <a:srgbClr val="303034"/>
    <a:srgbClr val="1A1A1F"/>
    <a:srgbClr val="3B3C40"/>
    <a:srgbClr val="3C3B4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3331" autoAdjust="0"/>
  </p:normalViewPr>
  <p:slideViewPr>
    <p:cSldViewPr snapToGrid="0">
      <p:cViewPr varScale="1">
        <p:scale>
          <a:sx n="34" d="100"/>
          <a:sy n="34" d="100"/>
        </p:scale>
        <p:origin x="1860" y="2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0" Type="http://schemas.openxmlformats.org/officeDocument/2006/relationships/slide" Target="slides/slide3.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B535A4-DA47-49AB-A01A-CFD3B8BDA142}" type="doc">
      <dgm:prSet loTypeId="urn:microsoft.com/office/officeart/2005/8/layout/pList2" loCatId="list" qsTypeId="urn:microsoft.com/office/officeart/2005/8/quickstyle/simple1" qsCatId="simple" csTypeId="urn:microsoft.com/office/officeart/2005/8/colors/accent1_2" csCatId="accent1" phldr="1"/>
      <dgm:spPr/>
    </dgm:pt>
    <dgm:pt modelId="{34F6A458-E789-42F0-A07D-F96DD0E946DD}">
      <dgm:prSet phldrT="[Text]"/>
      <dgm:spPr/>
      <dgm:t>
        <a:bodyPr/>
        <a:lstStyle/>
        <a:p>
          <a:r>
            <a:rPr lang="en-US"/>
            <a:t>Direct over WAN</a:t>
          </a:r>
        </a:p>
      </dgm:t>
    </dgm:pt>
    <dgm:pt modelId="{E0F42957-739B-4329-834B-B6004AABA0AD}" type="parTrans" cxnId="{9B1E3F81-C689-408E-AC15-1CC979482B97}">
      <dgm:prSet/>
      <dgm:spPr/>
      <dgm:t>
        <a:bodyPr/>
        <a:lstStyle/>
        <a:p>
          <a:endParaRPr lang="en-US"/>
        </a:p>
      </dgm:t>
    </dgm:pt>
    <dgm:pt modelId="{1B614427-AB19-49AB-8476-4F4B5F475732}" type="sibTrans" cxnId="{9B1E3F81-C689-408E-AC15-1CC979482B97}">
      <dgm:prSet/>
      <dgm:spPr/>
      <dgm:t>
        <a:bodyPr/>
        <a:lstStyle/>
        <a:p>
          <a:endParaRPr lang="en-US"/>
        </a:p>
      </dgm:t>
    </dgm:pt>
    <dgm:pt modelId="{538C5CE8-F4F6-4923-81CB-AD4970537792}">
      <dgm:prSet phldrT="[Text]"/>
      <dgm:spPr/>
      <dgm:t>
        <a:bodyPr/>
        <a:lstStyle/>
        <a:p>
          <a:r>
            <a:rPr lang="en-US"/>
            <a:t>Protocol gateway</a:t>
          </a:r>
        </a:p>
      </dgm:t>
    </dgm:pt>
    <dgm:pt modelId="{331485D1-1E1F-4C67-8BD6-6386CBC55514}" type="parTrans" cxnId="{BCC0ADAD-7810-4FE0-A4F0-04DF100CD286}">
      <dgm:prSet/>
      <dgm:spPr/>
      <dgm:t>
        <a:bodyPr/>
        <a:lstStyle/>
        <a:p>
          <a:endParaRPr lang="en-US"/>
        </a:p>
      </dgm:t>
    </dgm:pt>
    <dgm:pt modelId="{B2ADDBDC-7892-4110-9DA5-00BCD3E98D6D}" type="sibTrans" cxnId="{BCC0ADAD-7810-4FE0-A4F0-04DF100CD286}">
      <dgm:prSet/>
      <dgm:spPr/>
      <dgm:t>
        <a:bodyPr/>
        <a:lstStyle/>
        <a:p>
          <a:endParaRPr lang="en-US"/>
        </a:p>
      </dgm:t>
    </dgm:pt>
    <dgm:pt modelId="{56ABB444-ACD8-4DC8-92BC-AAC4D2FFC965}">
      <dgm:prSet phldrT="[Text]"/>
      <dgm:spPr/>
      <dgm:t>
        <a:bodyPr/>
        <a:lstStyle/>
        <a:p>
          <a:r>
            <a:rPr lang="en-US"/>
            <a:t>Edge</a:t>
          </a:r>
        </a:p>
      </dgm:t>
    </dgm:pt>
    <dgm:pt modelId="{2DDE50A1-4E8A-4CA9-8D7B-524934D46E3B}" type="parTrans" cxnId="{1CFD6880-7323-40A7-A4ED-076B732F2C78}">
      <dgm:prSet/>
      <dgm:spPr/>
      <dgm:t>
        <a:bodyPr/>
        <a:lstStyle/>
        <a:p>
          <a:endParaRPr lang="en-US"/>
        </a:p>
      </dgm:t>
    </dgm:pt>
    <dgm:pt modelId="{5F1ED569-9E80-4F86-A719-6167E76054E5}" type="sibTrans" cxnId="{1CFD6880-7323-40A7-A4ED-076B732F2C78}">
      <dgm:prSet/>
      <dgm:spPr/>
      <dgm:t>
        <a:bodyPr/>
        <a:lstStyle/>
        <a:p>
          <a:endParaRPr lang="en-US"/>
        </a:p>
      </dgm:t>
    </dgm:pt>
    <dgm:pt modelId="{CB1BC799-EF23-4ED8-99AF-6A83284304D5}">
      <dgm:prSet phldrT="[Text]"/>
      <dgm:spPr/>
      <dgm:t>
        <a:bodyPr/>
        <a:lstStyle/>
        <a:p>
          <a:r>
            <a:rPr lang="en-US"/>
            <a:t>Devices have public IPv4 &amp; connect to IoT hub directly</a:t>
          </a:r>
        </a:p>
      </dgm:t>
    </dgm:pt>
    <dgm:pt modelId="{10C17C9E-717F-4ABA-B016-86CE19F79A35}" type="parTrans" cxnId="{6EE27146-6DC9-477B-8FAD-22F1152E82A8}">
      <dgm:prSet/>
      <dgm:spPr/>
      <dgm:t>
        <a:bodyPr/>
        <a:lstStyle/>
        <a:p>
          <a:endParaRPr lang="en-US"/>
        </a:p>
      </dgm:t>
    </dgm:pt>
    <dgm:pt modelId="{8133DA8A-B59B-49F9-B2AD-6383806D4C3E}" type="sibTrans" cxnId="{6EE27146-6DC9-477B-8FAD-22F1152E82A8}">
      <dgm:prSet/>
      <dgm:spPr/>
      <dgm:t>
        <a:bodyPr/>
        <a:lstStyle/>
        <a:p>
          <a:endParaRPr lang="en-US"/>
        </a:p>
      </dgm:t>
    </dgm:pt>
    <dgm:pt modelId="{8B4B87DA-CBD2-4FA8-86CF-6AE967BD6C91}">
      <dgm:prSet phldrT="[Text]"/>
      <dgm:spPr/>
      <dgm:t>
        <a:bodyPr/>
        <a:lstStyle/>
        <a:p>
          <a:r>
            <a:rPr lang="en-US"/>
            <a:t>Direct from a private network</a:t>
          </a:r>
        </a:p>
      </dgm:t>
    </dgm:pt>
    <dgm:pt modelId="{3EEF501E-5108-40FF-B6F7-DA5284E1774F}" type="parTrans" cxnId="{659738AF-F32F-41E5-B8B7-C9844C16E258}">
      <dgm:prSet/>
      <dgm:spPr/>
      <dgm:t>
        <a:bodyPr/>
        <a:lstStyle/>
        <a:p>
          <a:endParaRPr lang="en-US"/>
        </a:p>
      </dgm:t>
    </dgm:pt>
    <dgm:pt modelId="{3D97940C-BEEF-4363-86D2-A32D1157437A}" type="sibTrans" cxnId="{659738AF-F32F-41E5-B8B7-C9844C16E258}">
      <dgm:prSet/>
      <dgm:spPr/>
      <dgm:t>
        <a:bodyPr/>
        <a:lstStyle/>
        <a:p>
          <a:endParaRPr lang="en-US"/>
        </a:p>
      </dgm:t>
    </dgm:pt>
    <dgm:pt modelId="{F3804ACC-05A9-4D2F-847A-BF1DDD12113F}">
      <dgm:prSet phldrT="[Text]"/>
      <dgm:spPr/>
      <dgm:t>
        <a:bodyPr/>
        <a:lstStyle/>
        <a:p>
          <a:r>
            <a:rPr lang="en-US"/>
            <a:t>Devices have private IP</a:t>
          </a:r>
        </a:p>
      </dgm:t>
    </dgm:pt>
    <dgm:pt modelId="{C27A71CD-B2A1-4F17-B429-748EAC182D4C}" type="parTrans" cxnId="{5BDECF82-6D67-4734-AAEA-040658198F37}">
      <dgm:prSet/>
      <dgm:spPr/>
      <dgm:t>
        <a:bodyPr/>
        <a:lstStyle/>
        <a:p>
          <a:endParaRPr lang="en-US"/>
        </a:p>
      </dgm:t>
    </dgm:pt>
    <dgm:pt modelId="{A0EE9B32-481C-45F2-9D20-86C2989A0C16}" type="sibTrans" cxnId="{5BDECF82-6D67-4734-AAEA-040658198F37}">
      <dgm:prSet/>
      <dgm:spPr/>
      <dgm:t>
        <a:bodyPr/>
        <a:lstStyle/>
        <a:p>
          <a:endParaRPr lang="en-US"/>
        </a:p>
      </dgm:t>
    </dgm:pt>
    <dgm:pt modelId="{F1933A96-22C0-41B5-B80D-354E5175A940}">
      <dgm:prSet phldrT="[Text]"/>
      <dgm:spPr/>
      <dgm:t>
        <a:bodyPr/>
        <a:lstStyle/>
        <a:p>
          <a:r>
            <a:rPr lang="en-US"/>
            <a:t>Devices’ traffic pass a net. gateway (e.g., HTTP GW) performing NAT</a:t>
          </a:r>
        </a:p>
      </dgm:t>
    </dgm:pt>
    <dgm:pt modelId="{93D8BD0D-9981-40FE-B3CD-DF05513C6564}" type="parTrans" cxnId="{6AF72F42-3585-4E06-9BF8-65176B3021B9}">
      <dgm:prSet/>
      <dgm:spPr/>
      <dgm:t>
        <a:bodyPr/>
        <a:lstStyle/>
        <a:p>
          <a:endParaRPr lang="en-US"/>
        </a:p>
      </dgm:t>
    </dgm:pt>
    <dgm:pt modelId="{FB846F90-DA9D-46B4-9066-509BE7602DD4}" type="sibTrans" cxnId="{6AF72F42-3585-4E06-9BF8-65176B3021B9}">
      <dgm:prSet/>
      <dgm:spPr/>
      <dgm:t>
        <a:bodyPr/>
        <a:lstStyle/>
        <a:p>
          <a:endParaRPr lang="en-US"/>
        </a:p>
      </dgm:t>
    </dgm:pt>
    <dgm:pt modelId="{81627679-8233-432F-AE70-1F9648C3E905}">
      <dgm:prSet phldrT="[Text]"/>
      <dgm:spPr/>
      <dgm:t>
        <a:bodyPr/>
        <a:lstStyle/>
        <a:p>
          <a:r>
            <a:rPr lang="en-US"/>
            <a:t>Devices connect to PG</a:t>
          </a:r>
        </a:p>
      </dgm:t>
    </dgm:pt>
    <dgm:pt modelId="{AB702EAB-5A0C-436B-8206-FA1134C3D1B6}" type="parTrans" cxnId="{93FC3056-AD78-44D3-BF2F-4CF3CC0CBA55}">
      <dgm:prSet/>
      <dgm:spPr/>
      <dgm:t>
        <a:bodyPr/>
        <a:lstStyle/>
        <a:p>
          <a:endParaRPr lang="en-US"/>
        </a:p>
      </dgm:t>
    </dgm:pt>
    <dgm:pt modelId="{3A433908-FD29-4E21-A10E-6BCBA143B654}" type="sibTrans" cxnId="{93FC3056-AD78-44D3-BF2F-4CF3CC0CBA55}">
      <dgm:prSet/>
      <dgm:spPr/>
      <dgm:t>
        <a:bodyPr/>
        <a:lstStyle/>
        <a:p>
          <a:endParaRPr lang="en-US"/>
        </a:p>
      </dgm:t>
    </dgm:pt>
    <dgm:pt modelId="{42AA84C7-1D0D-4ED9-B5F5-6DB7CA900D9E}">
      <dgm:prSet phldrT="[Text]"/>
      <dgm:spPr/>
      <dgm:t>
        <a:bodyPr/>
        <a:lstStyle/>
        <a:p>
          <a:r>
            <a:rPr lang="en-US"/>
            <a:t>A special-purpose protocol gateway</a:t>
          </a:r>
        </a:p>
      </dgm:t>
    </dgm:pt>
    <dgm:pt modelId="{EF11E00E-0254-4EEA-84FB-56933B1F77FF}" type="parTrans" cxnId="{318373E3-3710-46EC-B97F-08F64F736B49}">
      <dgm:prSet/>
      <dgm:spPr/>
      <dgm:t>
        <a:bodyPr/>
        <a:lstStyle/>
        <a:p>
          <a:endParaRPr lang="en-US"/>
        </a:p>
      </dgm:t>
    </dgm:pt>
    <dgm:pt modelId="{3EA8F2C6-E55F-4699-B010-964F282A530E}" type="sibTrans" cxnId="{318373E3-3710-46EC-B97F-08F64F736B49}">
      <dgm:prSet/>
      <dgm:spPr/>
      <dgm:t>
        <a:bodyPr/>
        <a:lstStyle/>
        <a:p>
          <a:endParaRPr lang="en-US"/>
        </a:p>
      </dgm:t>
    </dgm:pt>
    <dgm:pt modelId="{496DCFBA-41F6-4929-A5CE-0CB5D7EAD1CB}">
      <dgm:prSet phldrT="[Text]"/>
      <dgm:spPr/>
      <dgm:t>
        <a:bodyPr/>
        <a:lstStyle/>
        <a:p>
          <a:r>
            <a:rPr lang="en-US"/>
            <a:t>Edge runtime deploys &amp; manages devices’ code</a:t>
          </a:r>
        </a:p>
      </dgm:t>
    </dgm:pt>
    <dgm:pt modelId="{630D1441-C24C-4180-AD30-DA9B4777957E}" type="parTrans" cxnId="{817D23D2-E06B-4226-8060-7C2321CB32FF}">
      <dgm:prSet/>
      <dgm:spPr/>
      <dgm:t>
        <a:bodyPr/>
        <a:lstStyle/>
        <a:p>
          <a:endParaRPr lang="en-US"/>
        </a:p>
      </dgm:t>
    </dgm:pt>
    <dgm:pt modelId="{0F7A9D3E-8CF1-4E11-A1B0-D48B8CB93A2F}" type="sibTrans" cxnId="{817D23D2-E06B-4226-8060-7C2321CB32FF}">
      <dgm:prSet/>
      <dgm:spPr/>
      <dgm:t>
        <a:bodyPr/>
        <a:lstStyle/>
        <a:p>
          <a:endParaRPr lang="en-US"/>
        </a:p>
      </dgm:t>
    </dgm:pt>
    <dgm:pt modelId="{C240282B-B35C-45F9-AB76-EF579F8D827E}">
      <dgm:prSet phldrT="[Text]"/>
      <dgm:spPr/>
      <dgm:t>
        <a:bodyPr/>
        <a:lstStyle/>
        <a:p>
          <a:r>
            <a:rPr lang="en-US"/>
            <a:t>PG connects to IoT Hub on behalf of devices with their identity</a:t>
          </a:r>
        </a:p>
      </dgm:t>
    </dgm:pt>
    <dgm:pt modelId="{BD6D8C5C-387C-474A-9E33-C6AFB7DD1BEA}" type="parTrans" cxnId="{B5BF5702-D85F-4BB8-8747-738ABFE01E4C}">
      <dgm:prSet/>
      <dgm:spPr/>
      <dgm:t>
        <a:bodyPr/>
        <a:lstStyle/>
        <a:p>
          <a:endParaRPr lang="en-US"/>
        </a:p>
      </dgm:t>
    </dgm:pt>
    <dgm:pt modelId="{27172D3E-1EF7-494F-BA9F-38204D2CFED0}" type="sibTrans" cxnId="{B5BF5702-D85F-4BB8-8747-738ABFE01E4C}">
      <dgm:prSet/>
      <dgm:spPr/>
      <dgm:t>
        <a:bodyPr/>
        <a:lstStyle/>
        <a:p>
          <a:endParaRPr lang="en-US"/>
        </a:p>
      </dgm:t>
    </dgm:pt>
    <dgm:pt modelId="{683BD04D-3393-40D4-8502-E5EE16B58150}">
      <dgm:prSet phldrT="[Text]"/>
      <dgm:spPr/>
      <dgm:t>
        <a:bodyPr/>
        <a:lstStyle/>
        <a:p>
          <a:r>
            <a:rPr lang="en-US"/>
            <a:t>e.g., connected car </a:t>
          </a:r>
        </a:p>
      </dgm:t>
    </dgm:pt>
    <dgm:pt modelId="{16A7B09A-BF19-4603-8FBF-94BC0C8AB075}" type="parTrans" cxnId="{0D400AE9-CFC4-403D-98DA-A3A78CB1567F}">
      <dgm:prSet/>
      <dgm:spPr/>
      <dgm:t>
        <a:bodyPr/>
        <a:lstStyle/>
        <a:p>
          <a:endParaRPr lang="en-US"/>
        </a:p>
      </dgm:t>
    </dgm:pt>
    <dgm:pt modelId="{6DF3BC35-D426-4388-B21A-D5910EE3EB22}" type="sibTrans" cxnId="{0D400AE9-CFC4-403D-98DA-A3A78CB1567F}">
      <dgm:prSet/>
      <dgm:spPr/>
      <dgm:t>
        <a:bodyPr/>
        <a:lstStyle/>
        <a:p>
          <a:endParaRPr lang="en-US"/>
        </a:p>
      </dgm:t>
    </dgm:pt>
    <dgm:pt modelId="{6AF5512F-0766-4FAC-923A-064676E26C33}">
      <dgm:prSet phldrT="[Text]"/>
      <dgm:spPr/>
      <dgm:t>
        <a:bodyPr/>
        <a:lstStyle/>
        <a:p>
          <a:r>
            <a:rPr lang="en-US"/>
            <a:t>e.g., robots in factory floor</a:t>
          </a:r>
        </a:p>
      </dgm:t>
    </dgm:pt>
    <dgm:pt modelId="{E6D61405-3179-4E4D-A813-613BB8828983}" type="parTrans" cxnId="{AE2110E2-7BD1-4FFF-A0BB-894A3554AABB}">
      <dgm:prSet/>
      <dgm:spPr/>
      <dgm:t>
        <a:bodyPr/>
        <a:lstStyle/>
        <a:p>
          <a:endParaRPr lang="en-US"/>
        </a:p>
      </dgm:t>
    </dgm:pt>
    <dgm:pt modelId="{E9BE9DB1-6189-4963-8DB4-D3AA5170E93E}" type="sibTrans" cxnId="{AE2110E2-7BD1-4FFF-A0BB-894A3554AABB}">
      <dgm:prSet/>
      <dgm:spPr/>
      <dgm:t>
        <a:bodyPr/>
        <a:lstStyle/>
        <a:p>
          <a:endParaRPr lang="en-US"/>
        </a:p>
      </dgm:t>
    </dgm:pt>
    <dgm:pt modelId="{0FFE7264-8F96-44AA-BB77-23E3D705BD73}">
      <dgm:prSet phldrT="[Text]"/>
      <dgm:spPr/>
      <dgm:t>
        <a:bodyPr/>
        <a:lstStyle/>
        <a:p>
          <a:r>
            <a:rPr lang="en-US"/>
            <a:t>e.g., city street lights</a:t>
          </a:r>
        </a:p>
      </dgm:t>
    </dgm:pt>
    <dgm:pt modelId="{7CFA0A7A-23B4-49C1-AB7B-04EEBFF8DE93}" type="parTrans" cxnId="{93F0F680-DCFB-44C5-845D-DFFA82FC7964}">
      <dgm:prSet/>
      <dgm:spPr/>
      <dgm:t>
        <a:bodyPr/>
        <a:lstStyle/>
        <a:p>
          <a:endParaRPr lang="en-US"/>
        </a:p>
      </dgm:t>
    </dgm:pt>
    <dgm:pt modelId="{714BEF31-A166-4E97-9D6B-6D944BF036D0}" type="sibTrans" cxnId="{93F0F680-DCFB-44C5-845D-DFFA82FC7964}">
      <dgm:prSet/>
      <dgm:spPr/>
      <dgm:t>
        <a:bodyPr/>
        <a:lstStyle/>
        <a:p>
          <a:endParaRPr lang="en-US"/>
        </a:p>
      </dgm:t>
    </dgm:pt>
    <dgm:pt modelId="{4DC1BCE0-82D7-4948-9395-602A08B97915}">
      <dgm:prSet phldrT="[Text]"/>
      <dgm:spPr/>
      <dgm:t>
        <a:bodyPr/>
        <a:lstStyle/>
        <a:p>
          <a:r>
            <a:rPr lang="en-US"/>
            <a:t>Device talks our supported protocols</a:t>
          </a:r>
        </a:p>
      </dgm:t>
    </dgm:pt>
    <dgm:pt modelId="{965FE2E3-1795-4628-BA71-9738E83361FA}" type="parTrans" cxnId="{E9CD9E17-8C73-47A5-916A-90A88F51DB4A}">
      <dgm:prSet/>
      <dgm:spPr/>
      <dgm:t>
        <a:bodyPr/>
        <a:lstStyle/>
        <a:p>
          <a:endParaRPr lang="en-US"/>
        </a:p>
      </dgm:t>
    </dgm:pt>
    <dgm:pt modelId="{75E0D91D-FEFD-4DDC-B623-3958DD8AD921}" type="sibTrans" cxnId="{E9CD9E17-8C73-47A5-916A-90A88F51DB4A}">
      <dgm:prSet/>
      <dgm:spPr/>
      <dgm:t>
        <a:bodyPr/>
        <a:lstStyle/>
        <a:p>
          <a:endParaRPr lang="en-US"/>
        </a:p>
      </dgm:t>
    </dgm:pt>
    <dgm:pt modelId="{5C16F0F7-7931-467E-9318-B34E3FBB9DDF}">
      <dgm:prSet phldrT="[Text]"/>
      <dgm:spPr/>
      <dgm:t>
        <a:bodyPr/>
        <a:lstStyle/>
        <a:p>
          <a:r>
            <a:rPr lang="en-US"/>
            <a:t>Indirect through a field gateway</a:t>
          </a:r>
        </a:p>
      </dgm:t>
    </dgm:pt>
    <dgm:pt modelId="{DCB6D5BE-9370-45C5-B4DE-A5075B20F7EB}" type="parTrans" cxnId="{DBC7766D-BBFE-4E0C-9796-1625DDA5B197}">
      <dgm:prSet/>
      <dgm:spPr/>
      <dgm:t>
        <a:bodyPr/>
        <a:lstStyle/>
        <a:p>
          <a:endParaRPr lang="en-US"/>
        </a:p>
      </dgm:t>
    </dgm:pt>
    <dgm:pt modelId="{2D40FB49-6D32-4741-8D71-5E3D31734B5B}" type="sibTrans" cxnId="{DBC7766D-BBFE-4E0C-9796-1625DDA5B197}">
      <dgm:prSet/>
      <dgm:spPr/>
      <dgm:t>
        <a:bodyPr/>
        <a:lstStyle/>
        <a:p>
          <a:endParaRPr lang="en-US"/>
        </a:p>
      </dgm:t>
    </dgm:pt>
    <dgm:pt modelId="{E8B6844F-A27D-4E91-A675-7150E96C0D82}">
      <dgm:prSet phldrT="[Text]"/>
      <dgm:spPr/>
      <dgm:t>
        <a:bodyPr/>
        <a:lstStyle/>
        <a:p>
          <a:r>
            <a:rPr lang="en-US"/>
            <a:t>Devices don’t know any of our supported protocols</a:t>
          </a:r>
        </a:p>
      </dgm:t>
    </dgm:pt>
    <dgm:pt modelId="{FACCA755-7596-45F2-B0B7-4CB32A9C93F3}" type="parTrans" cxnId="{5DA41582-5655-4ADA-BE5F-DC6EC3ED9A4A}">
      <dgm:prSet/>
      <dgm:spPr/>
      <dgm:t>
        <a:bodyPr/>
        <a:lstStyle/>
        <a:p>
          <a:endParaRPr lang="en-US"/>
        </a:p>
      </dgm:t>
    </dgm:pt>
    <dgm:pt modelId="{B358CBFA-B390-4827-9B1D-3C964565CC43}" type="sibTrans" cxnId="{5DA41582-5655-4ADA-BE5F-DC6EC3ED9A4A}">
      <dgm:prSet/>
      <dgm:spPr/>
      <dgm:t>
        <a:bodyPr/>
        <a:lstStyle/>
        <a:p>
          <a:endParaRPr lang="en-US"/>
        </a:p>
      </dgm:t>
    </dgm:pt>
    <dgm:pt modelId="{DFC42B90-4F98-423B-9F07-53D226EF154E}">
      <dgm:prSet phldrT="[Text]"/>
      <dgm:spPr/>
      <dgm:t>
        <a:bodyPr/>
        <a:lstStyle/>
        <a:p>
          <a:r>
            <a:rPr lang="en-US"/>
            <a:t>Devices connect to a field gateway that supports our protocols</a:t>
          </a:r>
        </a:p>
      </dgm:t>
    </dgm:pt>
    <dgm:pt modelId="{D81111D4-52FE-4D99-83B5-A5ADEBF53844}" type="parTrans" cxnId="{CB8C137A-E4E3-4401-B6EE-3C967A0B8AFB}">
      <dgm:prSet/>
      <dgm:spPr/>
      <dgm:t>
        <a:bodyPr/>
        <a:lstStyle/>
        <a:p>
          <a:endParaRPr lang="en-US"/>
        </a:p>
      </dgm:t>
    </dgm:pt>
    <dgm:pt modelId="{0BB9F263-8155-46E8-B6E2-DFAC483F6033}" type="sibTrans" cxnId="{CB8C137A-E4E3-4401-B6EE-3C967A0B8AFB}">
      <dgm:prSet/>
      <dgm:spPr/>
      <dgm:t>
        <a:bodyPr/>
        <a:lstStyle/>
        <a:p>
          <a:endParaRPr lang="en-US"/>
        </a:p>
      </dgm:t>
    </dgm:pt>
    <dgm:pt modelId="{7E5AB06B-7E61-420F-BBFB-9FF49DDBB6ED}">
      <dgm:prSet phldrT="[Text]"/>
      <dgm:spPr/>
      <dgm:t>
        <a:bodyPr/>
        <a:lstStyle/>
        <a:p>
          <a:r>
            <a:rPr lang="en-US"/>
            <a:t>e.g., soil moisture sensors on a farm</a:t>
          </a:r>
        </a:p>
      </dgm:t>
    </dgm:pt>
    <dgm:pt modelId="{37BB21E0-72A8-4B67-A91A-20FE381A89DE}" type="parTrans" cxnId="{380A18D5-6353-46A5-A0C5-9F0FE8ED2449}">
      <dgm:prSet/>
      <dgm:spPr/>
      <dgm:t>
        <a:bodyPr/>
        <a:lstStyle/>
        <a:p>
          <a:endParaRPr lang="en-US"/>
        </a:p>
      </dgm:t>
    </dgm:pt>
    <dgm:pt modelId="{D11F0FC6-0C70-459E-B22F-A0DE7660797B}" type="sibTrans" cxnId="{380A18D5-6353-46A5-A0C5-9F0FE8ED2449}">
      <dgm:prSet/>
      <dgm:spPr/>
      <dgm:t>
        <a:bodyPr/>
        <a:lstStyle/>
        <a:p>
          <a:endParaRPr lang="en-US"/>
        </a:p>
      </dgm:t>
    </dgm:pt>
    <dgm:pt modelId="{6FDABE3F-E820-4100-A7BF-37193583D217}">
      <dgm:prSet phldrT="[Text]"/>
      <dgm:spPr/>
      <dgm:t>
        <a:bodyPr/>
        <a:lstStyle/>
        <a:p>
          <a:r>
            <a:rPr lang="en-US"/>
            <a:t>e.g., deploy image detection for boxes on a conveyor belt</a:t>
          </a:r>
        </a:p>
      </dgm:t>
    </dgm:pt>
    <dgm:pt modelId="{41D881BF-E000-4BA8-96C1-0EC322BE4DFF}" type="parTrans" cxnId="{CF13AE69-8C7C-4FE3-95C6-213266E52C8B}">
      <dgm:prSet/>
      <dgm:spPr/>
      <dgm:t>
        <a:bodyPr/>
        <a:lstStyle/>
        <a:p>
          <a:endParaRPr lang="en-US"/>
        </a:p>
      </dgm:t>
    </dgm:pt>
    <dgm:pt modelId="{ED8BFDEF-DECF-4210-BFE1-1150E72FB65F}" type="sibTrans" cxnId="{CF13AE69-8C7C-4FE3-95C6-213266E52C8B}">
      <dgm:prSet/>
      <dgm:spPr/>
      <dgm:t>
        <a:bodyPr/>
        <a:lstStyle/>
        <a:p>
          <a:endParaRPr lang="en-US"/>
        </a:p>
      </dgm:t>
    </dgm:pt>
    <dgm:pt modelId="{DB5BA07D-2841-4A82-806F-7275348FD006}">
      <dgm:prSet phldrT="[Text]"/>
      <dgm:spPr/>
      <dgm:t>
        <a:bodyPr/>
        <a:lstStyle/>
        <a:p>
          <a:r>
            <a:rPr lang="en-US"/>
            <a:t>Usually involves high-powered devices</a:t>
          </a:r>
        </a:p>
      </dgm:t>
    </dgm:pt>
    <dgm:pt modelId="{2CF35484-2028-4BE1-8EA6-03519E34EA76}" type="parTrans" cxnId="{86D79D7D-8AFD-4EAF-8703-CA08C40B08C2}">
      <dgm:prSet/>
      <dgm:spPr/>
      <dgm:t>
        <a:bodyPr/>
        <a:lstStyle/>
        <a:p>
          <a:endParaRPr lang="en-US"/>
        </a:p>
      </dgm:t>
    </dgm:pt>
    <dgm:pt modelId="{5DAEEE46-109D-41D0-BDB8-EC8946D8F36C}" type="sibTrans" cxnId="{86D79D7D-8AFD-4EAF-8703-CA08C40B08C2}">
      <dgm:prSet/>
      <dgm:spPr/>
      <dgm:t>
        <a:bodyPr/>
        <a:lstStyle/>
        <a:p>
          <a:endParaRPr lang="en-US"/>
        </a:p>
      </dgm:t>
    </dgm:pt>
    <dgm:pt modelId="{3FFC330C-4CB3-46C7-BB3E-A65C6A8E4D5C}" type="pres">
      <dgm:prSet presAssocID="{FBB535A4-DA47-49AB-A01A-CFD3B8BDA142}" presName="Name0" presStyleCnt="0">
        <dgm:presLayoutVars>
          <dgm:dir/>
          <dgm:resizeHandles val="exact"/>
        </dgm:presLayoutVars>
      </dgm:prSet>
      <dgm:spPr/>
    </dgm:pt>
    <dgm:pt modelId="{9A20CB1E-BE7E-4C4D-945E-2B51AB2BD7CF}" type="pres">
      <dgm:prSet presAssocID="{FBB535A4-DA47-49AB-A01A-CFD3B8BDA142}" presName="bkgdShp" presStyleLbl="alignAccFollowNode1" presStyleIdx="0" presStyleCnt="1"/>
      <dgm:spPr/>
    </dgm:pt>
    <dgm:pt modelId="{6DD276F1-485D-47F8-AC43-4607E9B7385D}" type="pres">
      <dgm:prSet presAssocID="{FBB535A4-DA47-49AB-A01A-CFD3B8BDA142}" presName="linComp" presStyleCnt="0"/>
      <dgm:spPr/>
    </dgm:pt>
    <dgm:pt modelId="{ABF42A39-C2E0-4564-A7E2-9B65E6E4D27F}" type="pres">
      <dgm:prSet presAssocID="{34F6A458-E789-42F0-A07D-F96DD0E946DD}" presName="compNode" presStyleCnt="0"/>
      <dgm:spPr/>
    </dgm:pt>
    <dgm:pt modelId="{D65C5DE3-06E0-4FD4-9FDA-F846F3B8F8B7}" type="pres">
      <dgm:prSet presAssocID="{34F6A458-E789-42F0-A07D-F96DD0E946DD}" presName="node" presStyleLbl="node1" presStyleIdx="0" presStyleCnt="5">
        <dgm:presLayoutVars>
          <dgm:bulletEnabled val="1"/>
        </dgm:presLayoutVars>
      </dgm:prSet>
      <dgm:spPr/>
    </dgm:pt>
    <dgm:pt modelId="{C34E3ACA-A495-4849-9882-7D876941AFAD}" type="pres">
      <dgm:prSet presAssocID="{34F6A458-E789-42F0-A07D-F96DD0E946DD}" presName="invisiNode" presStyleLbl="node1" presStyleIdx="0" presStyleCnt="5"/>
      <dgm:spPr/>
    </dgm:pt>
    <dgm:pt modelId="{EE9801D3-D7E1-455F-A6F4-D1FF3FFC72CE}" type="pres">
      <dgm:prSet presAssocID="{34F6A458-E789-42F0-A07D-F96DD0E946DD}" presName="imagNode" presStyleLbl="fgImgPlace1" presStyleIdx="0" presStyleCnt="5"/>
      <dgm:spPr/>
    </dgm:pt>
    <dgm:pt modelId="{FD85B4F3-0747-4E71-B54E-731BDA1D6C7B}" type="pres">
      <dgm:prSet presAssocID="{1B614427-AB19-49AB-8476-4F4B5F475732}" presName="sibTrans" presStyleLbl="sibTrans2D1" presStyleIdx="0" presStyleCnt="0"/>
      <dgm:spPr/>
    </dgm:pt>
    <dgm:pt modelId="{72B6D7B4-F1F3-4B54-95B1-04281586BD4A}" type="pres">
      <dgm:prSet presAssocID="{5C16F0F7-7931-467E-9318-B34E3FBB9DDF}" presName="compNode" presStyleCnt="0"/>
      <dgm:spPr/>
    </dgm:pt>
    <dgm:pt modelId="{4C357012-6B49-489B-BB83-21D6C536956C}" type="pres">
      <dgm:prSet presAssocID="{5C16F0F7-7931-467E-9318-B34E3FBB9DDF}" presName="node" presStyleLbl="node1" presStyleIdx="1" presStyleCnt="5">
        <dgm:presLayoutVars>
          <dgm:bulletEnabled val="1"/>
        </dgm:presLayoutVars>
      </dgm:prSet>
      <dgm:spPr/>
    </dgm:pt>
    <dgm:pt modelId="{E45591B6-24AF-4277-9F00-630FE8C7012E}" type="pres">
      <dgm:prSet presAssocID="{5C16F0F7-7931-467E-9318-B34E3FBB9DDF}" presName="invisiNode" presStyleLbl="node1" presStyleIdx="1" presStyleCnt="5"/>
      <dgm:spPr/>
    </dgm:pt>
    <dgm:pt modelId="{FF24CE1D-3526-4B7C-A038-175B6CEA23BD}" type="pres">
      <dgm:prSet presAssocID="{5C16F0F7-7931-467E-9318-B34E3FBB9DDF}" presName="imagNode" presStyleLbl="fgImgPlace1" presStyleIdx="1" presStyleCnt="5"/>
      <dgm:spPr/>
    </dgm:pt>
    <dgm:pt modelId="{23A99EF2-0603-445C-92ED-3FF6C14527EA}" type="pres">
      <dgm:prSet presAssocID="{2D40FB49-6D32-4741-8D71-5E3D31734B5B}" presName="sibTrans" presStyleLbl="sibTrans2D1" presStyleIdx="0" presStyleCnt="0"/>
      <dgm:spPr/>
    </dgm:pt>
    <dgm:pt modelId="{4CBE49EB-CAA6-467E-8CE9-869A04C1EB7B}" type="pres">
      <dgm:prSet presAssocID="{8B4B87DA-CBD2-4FA8-86CF-6AE967BD6C91}" presName="compNode" presStyleCnt="0"/>
      <dgm:spPr/>
    </dgm:pt>
    <dgm:pt modelId="{ECAE6AFB-63C6-4D2F-81BA-26A33A77848D}" type="pres">
      <dgm:prSet presAssocID="{8B4B87DA-CBD2-4FA8-86CF-6AE967BD6C91}" presName="node" presStyleLbl="node1" presStyleIdx="2" presStyleCnt="5">
        <dgm:presLayoutVars>
          <dgm:bulletEnabled val="1"/>
        </dgm:presLayoutVars>
      </dgm:prSet>
      <dgm:spPr/>
    </dgm:pt>
    <dgm:pt modelId="{B380A483-477D-4B2E-BC5D-2CBE16E7E82E}" type="pres">
      <dgm:prSet presAssocID="{8B4B87DA-CBD2-4FA8-86CF-6AE967BD6C91}" presName="invisiNode" presStyleLbl="node1" presStyleIdx="2" presStyleCnt="5"/>
      <dgm:spPr/>
    </dgm:pt>
    <dgm:pt modelId="{4184E3C6-83ED-4844-B153-78AB161FD288}" type="pres">
      <dgm:prSet presAssocID="{8B4B87DA-CBD2-4FA8-86CF-6AE967BD6C91}" presName="imagNode" presStyleLbl="fgImgPlace1" presStyleIdx="2" presStyleCnt="5"/>
      <dgm:spPr/>
    </dgm:pt>
    <dgm:pt modelId="{B8BABB63-AB08-41BF-B90F-350E10031208}" type="pres">
      <dgm:prSet presAssocID="{3D97940C-BEEF-4363-86D2-A32D1157437A}" presName="sibTrans" presStyleLbl="sibTrans2D1" presStyleIdx="0" presStyleCnt="0"/>
      <dgm:spPr/>
    </dgm:pt>
    <dgm:pt modelId="{F124E6AA-E7F6-4626-AB59-4D71F50C35E7}" type="pres">
      <dgm:prSet presAssocID="{538C5CE8-F4F6-4923-81CB-AD4970537792}" presName="compNode" presStyleCnt="0"/>
      <dgm:spPr/>
    </dgm:pt>
    <dgm:pt modelId="{30FCDAFC-C565-4FF0-A09E-3E9068BE906A}" type="pres">
      <dgm:prSet presAssocID="{538C5CE8-F4F6-4923-81CB-AD4970537792}" presName="node" presStyleLbl="node1" presStyleIdx="3" presStyleCnt="5">
        <dgm:presLayoutVars>
          <dgm:bulletEnabled val="1"/>
        </dgm:presLayoutVars>
      </dgm:prSet>
      <dgm:spPr/>
    </dgm:pt>
    <dgm:pt modelId="{3448608E-AFCB-4D30-83BF-3B368AC5B5F0}" type="pres">
      <dgm:prSet presAssocID="{538C5CE8-F4F6-4923-81CB-AD4970537792}" presName="invisiNode" presStyleLbl="node1" presStyleIdx="3" presStyleCnt="5"/>
      <dgm:spPr/>
    </dgm:pt>
    <dgm:pt modelId="{8EA125AD-7C05-4FCD-9F90-EE9C6E3CDBA0}" type="pres">
      <dgm:prSet presAssocID="{538C5CE8-F4F6-4923-81CB-AD4970537792}" presName="imagNode" presStyleLbl="fgImgPlace1" presStyleIdx="3" presStyleCnt="5"/>
      <dgm:spPr/>
    </dgm:pt>
    <dgm:pt modelId="{321A3EC8-19C4-4B5A-8C7A-5B4C8780F549}" type="pres">
      <dgm:prSet presAssocID="{B2ADDBDC-7892-4110-9DA5-00BCD3E98D6D}" presName="sibTrans" presStyleLbl="sibTrans2D1" presStyleIdx="0" presStyleCnt="0"/>
      <dgm:spPr/>
    </dgm:pt>
    <dgm:pt modelId="{66F727D1-4666-49FD-9297-00DE7D59CA3B}" type="pres">
      <dgm:prSet presAssocID="{56ABB444-ACD8-4DC8-92BC-AAC4D2FFC965}" presName="compNode" presStyleCnt="0"/>
      <dgm:spPr/>
    </dgm:pt>
    <dgm:pt modelId="{5D7DF59A-5DB8-464A-8702-ECD08295E854}" type="pres">
      <dgm:prSet presAssocID="{56ABB444-ACD8-4DC8-92BC-AAC4D2FFC965}" presName="node" presStyleLbl="node1" presStyleIdx="4" presStyleCnt="5">
        <dgm:presLayoutVars>
          <dgm:bulletEnabled val="1"/>
        </dgm:presLayoutVars>
      </dgm:prSet>
      <dgm:spPr/>
    </dgm:pt>
    <dgm:pt modelId="{60963254-D393-4B23-B21C-7F71B8D4E387}" type="pres">
      <dgm:prSet presAssocID="{56ABB444-ACD8-4DC8-92BC-AAC4D2FFC965}" presName="invisiNode" presStyleLbl="node1" presStyleIdx="4" presStyleCnt="5"/>
      <dgm:spPr/>
    </dgm:pt>
    <dgm:pt modelId="{6431613F-18B6-4FC4-A03A-1A66D4B14996}" type="pres">
      <dgm:prSet presAssocID="{56ABB444-ACD8-4DC8-92BC-AAC4D2FFC965}" presName="imagNode" presStyleLbl="fgImgPlace1" presStyleIdx="4" presStyleCnt="5"/>
      <dgm:spPr/>
    </dgm:pt>
  </dgm:ptLst>
  <dgm:cxnLst>
    <dgm:cxn modelId="{B5BF5702-D85F-4BB8-8747-738ABFE01E4C}" srcId="{538C5CE8-F4F6-4923-81CB-AD4970537792}" destId="{C240282B-B35C-45F9-AB76-EF579F8D827E}" srcOrd="1" destOrd="0" parTransId="{BD6D8C5C-387C-474A-9E33-C6AFB7DD1BEA}" sibTransId="{27172D3E-1EF7-494F-BA9F-38204D2CFED0}"/>
    <dgm:cxn modelId="{C00C8B0F-6A97-44AD-9A08-5167A76F1378}" type="presOf" srcId="{683BD04D-3393-40D4-8502-E5EE16B58150}" destId="{30FCDAFC-C565-4FF0-A09E-3E9068BE906A}" srcOrd="0" destOrd="3" presId="urn:microsoft.com/office/officeart/2005/8/layout/pList2"/>
    <dgm:cxn modelId="{23DC8410-E450-4BBC-AC1B-E5AA51BEB685}" type="presOf" srcId="{2D40FB49-6D32-4741-8D71-5E3D31734B5B}" destId="{23A99EF2-0603-445C-92ED-3FF6C14527EA}" srcOrd="0" destOrd="0" presId="urn:microsoft.com/office/officeart/2005/8/layout/pList2"/>
    <dgm:cxn modelId="{E9CD9E17-8C73-47A5-916A-90A88F51DB4A}" srcId="{34F6A458-E789-42F0-A07D-F96DD0E946DD}" destId="{4DC1BCE0-82D7-4948-9395-602A08B97915}" srcOrd="1" destOrd="0" parTransId="{965FE2E3-1795-4628-BA71-9738E83361FA}" sibTransId="{75E0D91D-FEFD-4DDC-B623-3958DD8AD921}"/>
    <dgm:cxn modelId="{382B4D1B-015A-4E25-ADD6-F3818AF729EC}" type="presOf" srcId="{7E5AB06B-7E61-420F-BBFB-9FF49DDBB6ED}" destId="{4C357012-6B49-489B-BB83-21D6C536956C}" srcOrd="0" destOrd="3" presId="urn:microsoft.com/office/officeart/2005/8/layout/pList2"/>
    <dgm:cxn modelId="{A6FDDE38-7221-4A75-B330-B0ADD51D5006}" type="presOf" srcId="{C240282B-B35C-45F9-AB76-EF579F8D827E}" destId="{30FCDAFC-C565-4FF0-A09E-3E9068BE906A}" srcOrd="0" destOrd="2" presId="urn:microsoft.com/office/officeart/2005/8/layout/pList2"/>
    <dgm:cxn modelId="{A0EBA640-576F-465B-B145-1202F2C0108B}" type="presOf" srcId="{0FFE7264-8F96-44AA-BB77-23E3D705BD73}" destId="{D65C5DE3-06E0-4FD4-9FDA-F846F3B8F8B7}" srcOrd="0" destOrd="3" presId="urn:microsoft.com/office/officeart/2005/8/layout/pList2"/>
    <dgm:cxn modelId="{61C4245B-4F72-4FC4-877C-6CEC41A2DDCE}" type="presOf" srcId="{B2ADDBDC-7892-4110-9DA5-00BCD3E98D6D}" destId="{321A3EC8-19C4-4B5A-8C7A-5B4C8780F549}" srcOrd="0" destOrd="0" presId="urn:microsoft.com/office/officeart/2005/8/layout/pList2"/>
    <dgm:cxn modelId="{6AF72F42-3585-4E06-9BF8-65176B3021B9}" srcId="{8B4B87DA-CBD2-4FA8-86CF-6AE967BD6C91}" destId="{F1933A96-22C0-41B5-B80D-354E5175A940}" srcOrd="1" destOrd="0" parTransId="{93D8BD0D-9981-40FE-B3CD-DF05513C6564}" sibTransId="{FB846F90-DA9D-46B4-9066-509BE7602DD4}"/>
    <dgm:cxn modelId="{47421C63-6C69-45FB-AFF9-21ED08A8B243}" type="presOf" srcId="{42AA84C7-1D0D-4ED9-B5F5-6DB7CA900D9E}" destId="{5D7DF59A-5DB8-464A-8702-ECD08295E854}" srcOrd="0" destOrd="1" presId="urn:microsoft.com/office/officeart/2005/8/layout/pList2"/>
    <dgm:cxn modelId="{70BC5F43-2A90-413D-8E74-735E50DA876C}" type="presOf" srcId="{8B4B87DA-CBD2-4FA8-86CF-6AE967BD6C91}" destId="{ECAE6AFB-63C6-4D2F-81BA-26A33A77848D}" srcOrd="0" destOrd="0" presId="urn:microsoft.com/office/officeart/2005/8/layout/pList2"/>
    <dgm:cxn modelId="{6EE27146-6DC9-477B-8FAD-22F1152E82A8}" srcId="{34F6A458-E789-42F0-A07D-F96DD0E946DD}" destId="{CB1BC799-EF23-4ED8-99AF-6A83284304D5}" srcOrd="0" destOrd="0" parTransId="{10C17C9E-717F-4ABA-B016-86CE19F79A35}" sibTransId="{8133DA8A-B59B-49F9-B2AD-6383806D4C3E}"/>
    <dgm:cxn modelId="{CF13AE69-8C7C-4FE3-95C6-213266E52C8B}" srcId="{56ABB444-ACD8-4DC8-92BC-AAC4D2FFC965}" destId="{6FDABE3F-E820-4100-A7BF-37193583D217}" srcOrd="3" destOrd="0" parTransId="{41D881BF-E000-4BA8-96C1-0EC322BE4DFF}" sibTransId="{ED8BFDEF-DECF-4210-BFE1-1150E72FB65F}"/>
    <dgm:cxn modelId="{F8C5614C-F932-49E1-839B-B0EB9686B328}" type="presOf" srcId="{E8B6844F-A27D-4E91-A675-7150E96C0D82}" destId="{4C357012-6B49-489B-BB83-21D6C536956C}" srcOrd="0" destOrd="1" presId="urn:microsoft.com/office/officeart/2005/8/layout/pList2"/>
    <dgm:cxn modelId="{FCB7066D-1443-4323-B53B-E1F7328BC529}" type="presOf" srcId="{81627679-8233-432F-AE70-1F9648C3E905}" destId="{30FCDAFC-C565-4FF0-A09E-3E9068BE906A}" srcOrd="0" destOrd="1" presId="urn:microsoft.com/office/officeart/2005/8/layout/pList2"/>
    <dgm:cxn modelId="{DBC7766D-BBFE-4E0C-9796-1625DDA5B197}" srcId="{FBB535A4-DA47-49AB-A01A-CFD3B8BDA142}" destId="{5C16F0F7-7931-467E-9318-B34E3FBB9DDF}" srcOrd="1" destOrd="0" parTransId="{DCB6D5BE-9370-45C5-B4DE-A5075B20F7EB}" sibTransId="{2D40FB49-6D32-4741-8D71-5E3D31734B5B}"/>
    <dgm:cxn modelId="{6D4EE06E-BC61-4565-A89F-447A52C9F04C}" type="presOf" srcId="{FBB535A4-DA47-49AB-A01A-CFD3B8BDA142}" destId="{3FFC330C-4CB3-46C7-BB3E-A65C6A8E4D5C}" srcOrd="0" destOrd="0" presId="urn:microsoft.com/office/officeart/2005/8/layout/pList2"/>
    <dgm:cxn modelId="{1B69A16F-2565-4A4C-BD5F-05667507C256}" type="presOf" srcId="{56ABB444-ACD8-4DC8-92BC-AAC4D2FFC965}" destId="{5D7DF59A-5DB8-464A-8702-ECD08295E854}" srcOrd="0" destOrd="0" presId="urn:microsoft.com/office/officeart/2005/8/layout/pList2"/>
    <dgm:cxn modelId="{1F050651-549E-41F6-A761-033444DC4A5D}" type="presOf" srcId="{496DCFBA-41F6-4929-A5CE-0CB5D7EAD1CB}" destId="{5D7DF59A-5DB8-464A-8702-ECD08295E854}" srcOrd="0" destOrd="2" presId="urn:microsoft.com/office/officeart/2005/8/layout/pList2"/>
    <dgm:cxn modelId="{93FC3056-AD78-44D3-BF2F-4CF3CC0CBA55}" srcId="{538C5CE8-F4F6-4923-81CB-AD4970537792}" destId="{81627679-8233-432F-AE70-1F9648C3E905}" srcOrd="0" destOrd="0" parTransId="{AB702EAB-5A0C-436B-8206-FA1134C3D1B6}" sibTransId="{3A433908-FD29-4E21-A10E-6BCBA143B654}"/>
    <dgm:cxn modelId="{CB8C137A-E4E3-4401-B6EE-3C967A0B8AFB}" srcId="{5C16F0F7-7931-467E-9318-B34E3FBB9DDF}" destId="{DFC42B90-4F98-423B-9F07-53D226EF154E}" srcOrd="1" destOrd="0" parTransId="{D81111D4-52FE-4D99-83B5-A5ADEBF53844}" sibTransId="{0BB9F263-8155-46E8-B6E2-DFAC483F6033}"/>
    <dgm:cxn modelId="{B81BAD7B-19F6-4BED-86AB-5519CF08832D}" type="presOf" srcId="{6FDABE3F-E820-4100-A7BF-37193583D217}" destId="{5D7DF59A-5DB8-464A-8702-ECD08295E854}" srcOrd="0" destOrd="4" presId="urn:microsoft.com/office/officeart/2005/8/layout/pList2"/>
    <dgm:cxn modelId="{86D79D7D-8AFD-4EAF-8703-CA08C40B08C2}" srcId="{56ABB444-ACD8-4DC8-92BC-AAC4D2FFC965}" destId="{DB5BA07D-2841-4A82-806F-7275348FD006}" srcOrd="2" destOrd="0" parTransId="{2CF35484-2028-4BE1-8EA6-03519E34EA76}" sibTransId="{5DAEEE46-109D-41D0-BDB8-EC8946D8F36C}"/>
    <dgm:cxn modelId="{1CFD6880-7323-40A7-A4ED-076B732F2C78}" srcId="{FBB535A4-DA47-49AB-A01A-CFD3B8BDA142}" destId="{56ABB444-ACD8-4DC8-92BC-AAC4D2FFC965}" srcOrd="4" destOrd="0" parTransId="{2DDE50A1-4E8A-4CA9-8D7B-524934D46E3B}" sibTransId="{5F1ED569-9E80-4F86-A719-6167E76054E5}"/>
    <dgm:cxn modelId="{93F0F680-DCFB-44C5-845D-DFFA82FC7964}" srcId="{34F6A458-E789-42F0-A07D-F96DD0E946DD}" destId="{0FFE7264-8F96-44AA-BB77-23E3D705BD73}" srcOrd="2" destOrd="0" parTransId="{7CFA0A7A-23B4-49C1-AB7B-04EEBFF8DE93}" sibTransId="{714BEF31-A166-4E97-9D6B-6D944BF036D0}"/>
    <dgm:cxn modelId="{9B1E3F81-C689-408E-AC15-1CC979482B97}" srcId="{FBB535A4-DA47-49AB-A01A-CFD3B8BDA142}" destId="{34F6A458-E789-42F0-A07D-F96DD0E946DD}" srcOrd="0" destOrd="0" parTransId="{E0F42957-739B-4329-834B-B6004AABA0AD}" sibTransId="{1B614427-AB19-49AB-8476-4F4B5F475732}"/>
    <dgm:cxn modelId="{5DA41582-5655-4ADA-BE5F-DC6EC3ED9A4A}" srcId="{5C16F0F7-7931-467E-9318-B34E3FBB9DDF}" destId="{E8B6844F-A27D-4E91-A675-7150E96C0D82}" srcOrd="0" destOrd="0" parTransId="{FACCA755-7596-45F2-B0B7-4CB32A9C93F3}" sibTransId="{B358CBFA-B390-4827-9B1D-3C964565CC43}"/>
    <dgm:cxn modelId="{5BDECF82-6D67-4734-AAEA-040658198F37}" srcId="{8B4B87DA-CBD2-4FA8-86CF-6AE967BD6C91}" destId="{F3804ACC-05A9-4D2F-847A-BF1DDD12113F}" srcOrd="0" destOrd="0" parTransId="{C27A71CD-B2A1-4F17-B429-748EAC182D4C}" sibTransId="{A0EE9B32-481C-45F2-9D20-86C2989A0C16}"/>
    <dgm:cxn modelId="{E71A0099-EC58-4AC5-BE2E-4EAD21BFD4B0}" type="presOf" srcId="{3D97940C-BEEF-4363-86D2-A32D1157437A}" destId="{B8BABB63-AB08-41BF-B90F-350E10031208}" srcOrd="0" destOrd="0" presId="urn:microsoft.com/office/officeart/2005/8/layout/pList2"/>
    <dgm:cxn modelId="{FC1CD49D-D2BE-41C3-9474-A92EC938B3B4}" type="presOf" srcId="{5C16F0F7-7931-467E-9318-B34E3FBB9DDF}" destId="{4C357012-6B49-489B-BB83-21D6C536956C}" srcOrd="0" destOrd="0" presId="urn:microsoft.com/office/officeart/2005/8/layout/pList2"/>
    <dgm:cxn modelId="{F7CF34A7-814B-490B-B68F-BDD7E8DE5CAD}" type="presOf" srcId="{4DC1BCE0-82D7-4948-9395-602A08B97915}" destId="{D65C5DE3-06E0-4FD4-9FDA-F846F3B8F8B7}" srcOrd="0" destOrd="2" presId="urn:microsoft.com/office/officeart/2005/8/layout/pList2"/>
    <dgm:cxn modelId="{BCC0ADAD-7810-4FE0-A4F0-04DF100CD286}" srcId="{FBB535A4-DA47-49AB-A01A-CFD3B8BDA142}" destId="{538C5CE8-F4F6-4923-81CB-AD4970537792}" srcOrd="3" destOrd="0" parTransId="{331485D1-1E1F-4C67-8BD6-6386CBC55514}" sibTransId="{B2ADDBDC-7892-4110-9DA5-00BCD3E98D6D}"/>
    <dgm:cxn modelId="{659738AF-F32F-41E5-B8B7-C9844C16E258}" srcId="{FBB535A4-DA47-49AB-A01A-CFD3B8BDA142}" destId="{8B4B87DA-CBD2-4FA8-86CF-6AE967BD6C91}" srcOrd="2" destOrd="0" parTransId="{3EEF501E-5108-40FF-B6F7-DA5284E1774F}" sibTransId="{3D97940C-BEEF-4363-86D2-A32D1157437A}"/>
    <dgm:cxn modelId="{2F81C0BB-4BB2-45C9-8905-5DBE4A5847F2}" type="presOf" srcId="{F1933A96-22C0-41B5-B80D-354E5175A940}" destId="{ECAE6AFB-63C6-4D2F-81BA-26A33A77848D}" srcOrd="0" destOrd="2" presId="urn:microsoft.com/office/officeart/2005/8/layout/pList2"/>
    <dgm:cxn modelId="{F8DC12BF-ACF8-4201-934F-D2B39F707DE3}" type="presOf" srcId="{DB5BA07D-2841-4A82-806F-7275348FD006}" destId="{5D7DF59A-5DB8-464A-8702-ECD08295E854}" srcOrd="0" destOrd="3" presId="urn:microsoft.com/office/officeart/2005/8/layout/pList2"/>
    <dgm:cxn modelId="{72822BCB-5E7A-41DC-A50E-9D13FE361370}" type="presOf" srcId="{1B614427-AB19-49AB-8476-4F4B5F475732}" destId="{FD85B4F3-0747-4E71-B54E-731BDA1D6C7B}" srcOrd="0" destOrd="0" presId="urn:microsoft.com/office/officeart/2005/8/layout/pList2"/>
    <dgm:cxn modelId="{D370F0CF-14D7-45D6-BC00-77B4B97549BE}" type="presOf" srcId="{F3804ACC-05A9-4D2F-847A-BF1DDD12113F}" destId="{ECAE6AFB-63C6-4D2F-81BA-26A33A77848D}" srcOrd="0" destOrd="1" presId="urn:microsoft.com/office/officeart/2005/8/layout/pList2"/>
    <dgm:cxn modelId="{817D23D2-E06B-4226-8060-7C2321CB32FF}" srcId="{56ABB444-ACD8-4DC8-92BC-AAC4D2FFC965}" destId="{496DCFBA-41F6-4929-A5CE-0CB5D7EAD1CB}" srcOrd="1" destOrd="0" parTransId="{630D1441-C24C-4180-AD30-DA9B4777957E}" sibTransId="{0F7A9D3E-8CF1-4E11-A1B0-D48B8CB93A2F}"/>
    <dgm:cxn modelId="{380A18D5-6353-46A5-A0C5-9F0FE8ED2449}" srcId="{5C16F0F7-7931-467E-9318-B34E3FBB9DDF}" destId="{7E5AB06B-7E61-420F-BBFB-9FF49DDBB6ED}" srcOrd="2" destOrd="0" parTransId="{37BB21E0-72A8-4B67-A91A-20FE381A89DE}" sibTransId="{D11F0FC6-0C70-459E-B22F-A0DE7660797B}"/>
    <dgm:cxn modelId="{74D364D5-0DC5-4AC3-B6B3-9A1037B54929}" type="presOf" srcId="{538C5CE8-F4F6-4923-81CB-AD4970537792}" destId="{30FCDAFC-C565-4FF0-A09E-3E9068BE906A}" srcOrd="0" destOrd="0" presId="urn:microsoft.com/office/officeart/2005/8/layout/pList2"/>
    <dgm:cxn modelId="{FDEE92DB-E208-4654-91F0-7A119EF7EFDD}" type="presOf" srcId="{34F6A458-E789-42F0-A07D-F96DD0E946DD}" destId="{D65C5DE3-06E0-4FD4-9FDA-F846F3B8F8B7}" srcOrd="0" destOrd="0" presId="urn:microsoft.com/office/officeart/2005/8/layout/pList2"/>
    <dgm:cxn modelId="{4B6095DB-F7AD-4DEA-ABC7-CE8B4F71D06A}" type="presOf" srcId="{DFC42B90-4F98-423B-9F07-53D226EF154E}" destId="{4C357012-6B49-489B-BB83-21D6C536956C}" srcOrd="0" destOrd="2" presId="urn:microsoft.com/office/officeart/2005/8/layout/pList2"/>
    <dgm:cxn modelId="{AE2110E2-7BD1-4FFF-A0BB-894A3554AABB}" srcId="{8B4B87DA-CBD2-4FA8-86CF-6AE967BD6C91}" destId="{6AF5512F-0766-4FAC-923A-064676E26C33}" srcOrd="2" destOrd="0" parTransId="{E6D61405-3179-4E4D-A813-613BB8828983}" sibTransId="{E9BE9DB1-6189-4963-8DB4-D3AA5170E93E}"/>
    <dgm:cxn modelId="{318373E3-3710-46EC-B97F-08F64F736B49}" srcId="{56ABB444-ACD8-4DC8-92BC-AAC4D2FFC965}" destId="{42AA84C7-1D0D-4ED9-B5F5-6DB7CA900D9E}" srcOrd="0" destOrd="0" parTransId="{EF11E00E-0254-4EEA-84FB-56933B1F77FF}" sibTransId="{3EA8F2C6-E55F-4699-B010-964F282A530E}"/>
    <dgm:cxn modelId="{0D400AE9-CFC4-403D-98DA-A3A78CB1567F}" srcId="{538C5CE8-F4F6-4923-81CB-AD4970537792}" destId="{683BD04D-3393-40D4-8502-E5EE16B58150}" srcOrd="2" destOrd="0" parTransId="{16A7B09A-BF19-4603-8FBF-94BC0C8AB075}" sibTransId="{6DF3BC35-D426-4388-B21A-D5910EE3EB22}"/>
    <dgm:cxn modelId="{74095CF8-54AF-41F2-9CB9-894FF400484A}" type="presOf" srcId="{CB1BC799-EF23-4ED8-99AF-6A83284304D5}" destId="{D65C5DE3-06E0-4FD4-9FDA-F846F3B8F8B7}" srcOrd="0" destOrd="1" presId="urn:microsoft.com/office/officeart/2005/8/layout/pList2"/>
    <dgm:cxn modelId="{951D5AF8-918B-402A-B575-C3BD3A42D724}" type="presOf" srcId="{6AF5512F-0766-4FAC-923A-064676E26C33}" destId="{ECAE6AFB-63C6-4D2F-81BA-26A33A77848D}" srcOrd="0" destOrd="3" presId="urn:microsoft.com/office/officeart/2005/8/layout/pList2"/>
    <dgm:cxn modelId="{88D99643-0F38-49AD-856A-3436C0DC1245}" type="presParOf" srcId="{3FFC330C-4CB3-46C7-BB3E-A65C6A8E4D5C}" destId="{9A20CB1E-BE7E-4C4D-945E-2B51AB2BD7CF}" srcOrd="0" destOrd="0" presId="urn:microsoft.com/office/officeart/2005/8/layout/pList2"/>
    <dgm:cxn modelId="{F97DBCF9-89DB-4A2C-BC67-231E35BF23BF}" type="presParOf" srcId="{3FFC330C-4CB3-46C7-BB3E-A65C6A8E4D5C}" destId="{6DD276F1-485D-47F8-AC43-4607E9B7385D}" srcOrd="1" destOrd="0" presId="urn:microsoft.com/office/officeart/2005/8/layout/pList2"/>
    <dgm:cxn modelId="{CEBE1F01-D67D-4474-B2ED-0C9976EDDDB0}" type="presParOf" srcId="{6DD276F1-485D-47F8-AC43-4607E9B7385D}" destId="{ABF42A39-C2E0-4564-A7E2-9B65E6E4D27F}" srcOrd="0" destOrd="0" presId="urn:microsoft.com/office/officeart/2005/8/layout/pList2"/>
    <dgm:cxn modelId="{30E1DF12-382E-46CD-ADCF-D1DE09A7C13C}" type="presParOf" srcId="{ABF42A39-C2E0-4564-A7E2-9B65E6E4D27F}" destId="{D65C5DE3-06E0-4FD4-9FDA-F846F3B8F8B7}" srcOrd="0" destOrd="0" presId="urn:microsoft.com/office/officeart/2005/8/layout/pList2"/>
    <dgm:cxn modelId="{8F38FEE2-6976-4A45-83BE-3952B373B497}" type="presParOf" srcId="{ABF42A39-C2E0-4564-A7E2-9B65E6E4D27F}" destId="{C34E3ACA-A495-4849-9882-7D876941AFAD}" srcOrd="1" destOrd="0" presId="urn:microsoft.com/office/officeart/2005/8/layout/pList2"/>
    <dgm:cxn modelId="{84BCC6D2-D2A9-40C6-942F-3DC2E7EC52AF}" type="presParOf" srcId="{ABF42A39-C2E0-4564-A7E2-9B65E6E4D27F}" destId="{EE9801D3-D7E1-455F-A6F4-D1FF3FFC72CE}" srcOrd="2" destOrd="0" presId="urn:microsoft.com/office/officeart/2005/8/layout/pList2"/>
    <dgm:cxn modelId="{E82DE711-10C5-4BE6-8191-579B2094BDA1}" type="presParOf" srcId="{6DD276F1-485D-47F8-AC43-4607E9B7385D}" destId="{FD85B4F3-0747-4E71-B54E-731BDA1D6C7B}" srcOrd="1" destOrd="0" presId="urn:microsoft.com/office/officeart/2005/8/layout/pList2"/>
    <dgm:cxn modelId="{F9CA405F-ED03-4E42-86C9-4D3B032DC3C0}" type="presParOf" srcId="{6DD276F1-485D-47F8-AC43-4607E9B7385D}" destId="{72B6D7B4-F1F3-4B54-95B1-04281586BD4A}" srcOrd="2" destOrd="0" presId="urn:microsoft.com/office/officeart/2005/8/layout/pList2"/>
    <dgm:cxn modelId="{64328E1E-37F5-46D9-8FDC-1126466C71C0}" type="presParOf" srcId="{72B6D7B4-F1F3-4B54-95B1-04281586BD4A}" destId="{4C357012-6B49-489B-BB83-21D6C536956C}" srcOrd="0" destOrd="0" presId="urn:microsoft.com/office/officeart/2005/8/layout/pList2"/>
    <dgm:cxn modelId="{4F2E65E3-82B4-4CCC-B582-BCD7EFE4803D}" type="presParOf" srcId="{72B6D7B4-F1F3-4B54-95B1-04281586BD4A}" destId="{E45591B6-24AF-4277-9F00-630FE8C7012E}" srcOrd="1" destOrd="0" presId="urn:microsoft.com/office/officeart/2005/8/layout/pList2"/>
    <dgm:cxn modelId="{D4F20C1A-98B9-4CB1-954B-BE428A11F040}" type="presParOf" srcId="{72B6D7B4-F1F3-4B54-95B1-04281586BD4A}" destId="{FF24CE1D-3526-4B7C-A038-175B6CEA23BD}" srcOrd="2" destOrd="0" presId="urn:microsoft.com/office/officeart/2005/8/layout/pList2"/>
    <dgm:cxn modelId="{9C0A9C1E-5B0C-4660-BD2A-2DC11F7CC92B}" type="presParOf" srcId="{6DD276F1-485D-47F8-AC43-4607E9B7385D}" destId="{23A99EF2-0603-445C-92ED-3FF6C14527EA}" srcOrd="3" destOrd="0" presId="urn:microsoft.com/office/officeart/2005/8/layout/pList2"/>
    <dgm:cxn modelId="{BD266562-B6B7-4C02-A7D4-9DE3BA1E4BCE}" type="presParOf" srcId="{6DD276F1-485D-47F8-AC43-4607E9B7385D}" destId="{4CBE49EB-CAA6-467E-8CE9-869A04C1EB7B}" srcOrd="4" destOrd="0" presId="urn:microsoft.com/office/officeart/2005/8/layout/pList2"/>
    <dgm:cxn modelId="{8C16FDB0-540E-4D15-AE15-C9E672586827}" type="presParOf" srcId="{4CBE49EB-CAA6-467E-8CE9-869A04C1EB7B}" destId="{ECAE6AFB-63C6-4D2F-81BA-26A33A77848D}" srcOrd="0" destOrd="0" presId="urn:microsoft.com/office/officeart/2005/8/layout/pList2"/>
    <dgm:cxn modelId="{B1C41980-BC6E-489B-853C-B4AEBEF63DD7}" type="presParOf" srcId="{4CBE49EB-CAA6-467E-8CE9-869A04C1EB7B}" destId="{B380A483-477D-4B2E-BC5D-2CBE16E7E82E}" srcOrd="1" destOrd="0" presId="urn:microsoft.com/office/officeart/2005/8/layout/pList2"/>
    <dgm:cxn modelId="{1FAFEE2D-B8E1-4D5F-BA5E-49E119F11736}" type="presParOf" srcId="{4CBE49EB-CAA6-467E-8CE9-869A04C1EB7B}" destId="{4184E3C6-83ED-4844-B153-78AB161FD288}" srcOrd="2" destOrd="0" presId="urn:microsoft.com/office/officeart/2005/8/layout/pList2"/>
    <dgm:cxn modelId="{0CAFA5E1-7812-42D2-93DE-4F88903EC89F}" type="presParOf" srcId="{6DD276F1-485D-47F8-AC43-4607E9B7385D}" destId="{B8BABB63-AB08-41BF-B90F-350E10031208}" srcOrd="5" destOrd="0" presId="urn:microsoft.com/office/officeart/2005/8/layout/pList2"/>
    <dgm:cxn modelId="{4675B844-50CE-43B4-988E-CD7234D653CE}" type="presParOf" srcId="{6DD276F1-485D-47F8-AC43-4607E9B7385D}" destId="{F124E6AA-E7F6-4626-AB59-4D71F50C35E7}" srcOrd="6" destOrd="0" presId="urn:microsoft.com/office/officeart/2005/8/layout/pList2"/>
    <dgm:cxn modelId="{60EC88A9-D29B-4B8F-86EA-A2716BFB1C2F}" type="presParOf" srcId="{F124E6AA-E7F6-4626-AB59-4D71F50C35E7}" destId="{30FCDAFC-C565-4FF0-A09E-3E9068BE906A}" srcOrd="0" destOrd="0" presId="urn:microsoft.com/office/officeart/2005/8/layout/pList2"/>
    <dgm:cxn modelId="{41A18880-CF59-4BC9-B181-660986E11FE8}" type="presParOf" srcId="{F124E6AA-E7F6-4626-AB59-4D71F50C35E7}" destId="{3448608E-AFCB-4D30-83BF-3B368AC5B5F0}" srcOrd="1" destOrd="0" presId="urn:microsoft.com/office/officeart/2005/8/layout/pList2"/>
    <dgm:cxn modelId="{45DDE3D9-43E9-4647-B994-878601D55E25}" type="presParOf" srcId="{F124E6AA-E7F6-4626-AB59-4D71F50C35E7}" destId="{8EA125AD-7C05-4FCD-9F90-EE9C6E3CDBA0}" srcOrd="2" destOrd="0" presId="urn:microsoft.com/office/officeart/2005/8/layout/pList2"/>
    <dgm:cxn modelId="{A07DD745-D85D-4669-9791-B562070344C2}" type="presParOf" srcId="{6DD276F1-485D-47F8-AC43-4607E9B7385D}" destId="{321A3EC8-19C4-4B5A-8C7A-5B4C8780F549}" srcOrd="7" destOrd="0" presId="urn:microsoft.com/office/officeart/2005/8/layout/pList2"/>
    <dgm:cxn modelId="{BDB817F2-E18E-48A2-874B-1432BC9A25FD}" type="presParOf" srcId="{6DD276F1-485D-47F8-AC43-4607E9B7385D}" destId="{66F727D1-4666-49FD-9297-00DE7D59CA3B}" srcOrd="8" destOrd="0" presId="urn:microsoft.com/office/officeart/2005/8/layout/pList2"/>
    <dgm:cxn modelId="{5AFDB050-84CB-4747-A701-49FEF97801EE}" type="presParOf" srcId="{66F727D1-4666-49FD-9297-00DE7D59CA3B}" destId="{5D7DF59A-5DB8-464A-8702-ECD08295E854}" srcOrd="0" destOrd="0" presId="urn:microsoft.com/office/officeart/2005/8/layout/pList2"/>
    <dgm:cxn modelId="{6BCBAEF2-1D1F-4119-B10B-8DB2EBDD7532}" type="presParOf" srcId="{66F727D1-4666-49FD-9297-00DE7D59CA3B}" destId="{60963254-D393-4B23-B21C-7F71B8D4E387}" srcOrd="1" destOrd="0" presId="urn:microsoft.com/office/officeart/2005/8/layout/pList2"/>
    <dgm:cxn modelId="{0084CEBF-84D0-4366-A722-C84871BDF2E3}" type="presParOf" srcId="{66F727D1-4666-49FD-9297-00DE7D59CA3B}" destId="{6431613F-18B6-4FC4-A03A-1A66D4B1499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0CB1E-BE7E-4C4D-945E-2B51AB2BD7CF}">
      <dsp:nvSpPr>
        <dsp:cNvPr id="0" name=""/>
        <dsp:cNvSpPr/>
      </dsp:nvSpPr>
      <dsp:spPr>
        <a:xfrm>
          <a:off x="0" y="0"/>
          <a:ext cx="11885512" cy="2271456"/>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9801D3-D7E1-455F-A6F4-D1FF3FFC72CE}">
      <dsp:nvSpPr>
        <dsp:cNvPr id="0" name=""/>
        <dsp:cNvSpPr/>
      </dsp:nvSpPr>
      <dsp:spPr>
        <a:xfrm>
          <a:off x="360384" y="302860"/>
          <a:ext cx="2067545" cy="1665734"/>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5C5DE3-06E0-4FD4-9FDA-F846F3B8F8B7}">
      <dsp:nvSpPr>
        <dsp:cNvPr id="0" name=""/>
        <dsp:cNvSpPr/>
      </dsp:nvSpPr>
      <dsp:spPr>
        <a:xfrm rot="10800000">
          <a:off x="360384" y="2271456"/>
          <a:ext cx="2067545" cy="2776224"/>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a:lnSpc>
              <a:spcPct val="90000"/>
            </a:lnSpc>
            <a:spcBef>
              <a:spcPct val="0"/>
            </a:spcBef>
            <a:spcAft>
              <a:spcPct val="35000"/>
            </a:spcAft>
            <a:buNone/>
          </a:pPr>
          <a:r>
            <a:rPr lang="en-US" sz="1700" kern="1200"/>
            <a:t>Direct over WAN</a:t>
          </a:r>
        </a:p>
        <a:p>
          <a:pPr marL="114300" lvl="1" indent="-114300" algn="l" defTabSz="577850">
            <a:lnSpc>
              <a:spcPct val="90000"/>
            </a:lnSpc>
            <a:spcBef>
              <a:spcPct val="0"/>
            </a:spcBef>
            <a:spcAft>
              <a:spcPct val="15000"/>
            </a:spcAft>
            <a:buChar char="•"/>
          </a:pPr>
          <a:r>
            <a:rPr lang="en-US" sz="1300" kern="1200"/>
            <a:t>Devices have public IPv4 &amp; connect to IoT hub directly</a:t>
          </a:r>
        </a:p>
        <a:p>
          <a:pPr marL="114300" lvl="1" indent="-114300" algn="l" defTabSz="577850">
            <a:lnSpc>
              <a:spcPct val="90000"/>
            </a:lnSpc>
            <a:spcBef>
              <a:spcPct val="0"/>
            </a:spcBef>
            <a:spcAft>
              <a:spcPct val="15000"/>
            </a:spcAft>
            <a:buChar char="•"/>
          </a:pPr>
          <a:r>
            <a:rPr lang="en-US" sz="1300" kern="1200"/>
            <a:t>Device talks our supported protocols</a:t>
          </a:r>
        </a:p>
        <a:p>
          <a:pPr marL="114300" lvl="1" indent="-114300" algn="l" defTabSz="577850">
            <a:lnSpc>
              <a:spcPct val="90000"/>
            </a:lnSpc>
            <a:spcBef>
              <a:spcPct val="0"/>
            </a:spcBef>
            <a:spcAft>
              <a:spcPct val="15000"/>
            </a:spcAft>
            <a:buChar char="•"/>
          </a:pPr>
          <a:r>
            <a:rPr lang="en-US" sz="1300" kern="1200"/>
            <a:t>e.g., city street lights</a:t>
          </a:r>
        </a:p>
      </dsp:txBody>
      <dsp:txXfrm rot="10800000">
        <a:off x="423968" y="2271456"/>
        <a:ext cx="1940377" cy="2712640"/>
      </dsp:txXfrm>
    </dsp:sp>
    <dsp:sp modelId="{FF24CE1D-3526-4B7C-A038-175B6CEA23BD}">
      <dsp:nvSpPr>
        <dsp:cNvPr id="0" name=""/>
        <dsp:cNvSpPr/>
      </dsp:nvSpPr>
      <dsp:spPr>
        <a:xfrm>
          <a:off x="2634683" y="302860"/>
          <a:ext cx="2067545" cy="1665734"/>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57012-6B49-489B-BB83-21D6C536956C}">
      <dsp:nvSpPr>
        <dsp:cNvPr id="0" name=""/>
        <dsp:cNvSpPr/>
      </dsp:nvSpPr>
      <dsp:spPr>
        <a:xfrm rot="10800000">
          <a:off x="2634683" y="2271456"/>
          <a:ext cx="2067545" cy="2776224"/>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a:lnSpc>
              <a:spcPct val="90000"/>
            </a:lnSpc>
            <a:spcBef>
              <a:spcPct val="0"/>
            </a:spcBef>
            <a:spcAft>
              <a:spcPct val="35000"/>
            </a:spcAft>
            <a:buNone/>
          </a:pPr>
          <a:r>
            <a:rPr lang="en-US" sz="1700" kern="1200"/>
            <a:t>Indirect through a field gateway</a:t>
          </a:r>
        </a:p>
        <a:p>
          <a:pPr marL="114300" lvl="1" indent="-114300" algn="l" defTabSz="577850">
            <a:lnSpc>
              <a:spcPct val="90000"/>
            </a:lnSpc>
            <a:spcBef>
              <a:spcPct val="0"/>
            </a:spcBef>
            <a:spcAft>
              <a:spcPct val="15000"/>
            </a:spcAft>
            <a:buChar char="•"/>
          </a:pPr>
          <a:r>
            <a:rPr lang="en-US" sz="1300" kern="1200"/>
            <a:t>Devices don’t know any of our supported protocols</a:t>
          </a:r>
        </a:p>
        <a:p>
          <a:pPr marL="114300" lvl="1" indent="-114300" algn="l" defTabSz="577850">
            <a:lnSpc>
              <a:spcPct val="90000"/>
            </a:lnSpc>
            <a:spcBef>
              <a:spcPct val="0"/>
            </a:spcBef>
            <a:spcAft>
              <a:spcPct val="15000"/>
            </a:spcAft>
            <a:buChar char="•"/>
          </a:pPr>
          <a:r>
            <a:rPr lang="en-US" sz="1300" kern="1200"/>
            <a:t>Devices connect to a field gateway that supports our protocols</a:t>
          </a:r>
        </a:p>
        <a:p>
          <a:pPr marL="114300" lvl="1" indent="-114300" algn="l" defTabSz="577850">
            <a:lnSpc>
              <a:spcPct val="90000"/>
            </a:lnSpc>
            <a:spcBef>
              <a:spcPct val="0"/>
            </a:spcBef>
            <a:spcAft>
              <a:spcPct val="15000"/>
            </a:spcAft>
            <a:buChar char="•"/>
          </a:pPr>
          <a:r>
            <a:rPr lang="en-US" sz="1300" kern="1200"/>
            <a:t>e.g., soil moisture sensors on a farm</a:t>
          </a:r>
        </a:p>
      </dsp:txBody>
      <dsp:txXfrm rot="10800000">
        <a:off x="2698267" y="2271456"/>
        <a:ext cx="1940377" cy="2712640"/>
      </dsp:txXfrm>
    </dsp:sp>
    <dsp:sp modelId="{4184E3C6-83ED-4844-B153-78AB161FD288}">
      <dsp:nvSpPr>
        <dsp:cNvPr id="0" name=""/>
        <dsp:cNvSpPr/>
      </dsp:nvSpPr>
      <dsp:spPr>
        <a:xfrm>
          <a:off x="4908983" y="302860"/>
          <a:ext cx="2067545" cy="1665734"/>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AE6AFB-63C6-4D2F-81BA-26A33A77848D}">
      <dsp:nvSpPr>
        <dsp:cNvPr id="0" name=""/>
        <dsp:cNvSpPr/>
      </dsp:nvSpPr>
      <dsp:spPr>
        <a:xfrm rot="10800000">
          <a:off x="4908983" y="2271456"/>
          <a:ext cx="2067545" cy="2776224"/>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a:lnSpc>
              <a:spcPct val="90000"/>
            </a:lnSpc>
            <a:spcBef>
              <a:spcPct val="0"/>
            </a:spcBef>
            <a:spcAft>
              <a:spcPct val="35000"/>
            </a:spcAft>
            <a:buNone/>
          </a:pPr>
          <a:r>
            <a:rPr lang="en-US" sz="1700" kern="1200"/>
            <a:t>Direct from a private network</a:t>
          </a:r>
        </a:p>
        <a:p>
          <a:pPr marL="114300" lvl="1" indent="-114300" algn="l" defTabSz="577850">
            <a:lnSpc>
              <a:spcPct val="90000"/>
            </a:lnSpc>
            <a:spcBef>
              <a:spcPct val="0"/>
            </a:spcBef>
            <a:spcAft>
              <a:spcPct val="15000"/>
            </a:spcAft>
            <a:buChar char="•"/>
          </a:pPr>
          <a:r>
            <a:rPr lang="en-US" sz="1300" kern="1200"/>
            <a:t>Devices have private IP</a:t>
          </a:r>
        </a:p>
        <a:p>
          <a:pPr marL="114300" lvl="1" indent="-114300" algn="l" defTabSz="577850">
            <a:lnSpc>
              <a:spcPct val="90000"/>
            </a:lnSpc>
            <a:spcBef>
              <a:spcPct val="0"/>
            </a:spcBef>
            <a:spcAft>
              <a:spcPct val="15000"/>
            </a:spcAft>
            <a:buChar char="•"/>
          </a:pPr>
          <a:r>
            <a:rPr lang="en-US" sz="1300" kern="1200"/>
            <a:t>Devices’ traffic pass a net. gateway (e.g., HTTP GW) performing NAT</a:t>
          </a:r>
        </a:p>
        <a:p>
          <a:pPr marL="114300" lvl="1" indent="-114300" algn="l" defTabSz="577850">
            <a:lnSpc>
              <a:spcPct val="90000"/>
            </a:lnSpc>
            <a:spcBef>
              <a:spcPct val="0"/>
            </a:spcBef>
            <a:spcAft>
              <a:spcPct val="15000"/>
            </a:spcAft>
            <a:buChar char="•"/>
          </a:pPr>
          <a:r>
            <a:rPr lang="en-US" sz="1300" kern="1200"/>
            <a:t>e.g., robots in factory floor</a:t>
          </a:r>
        </a:p>
      </dsp:txBody>
      <dsp:txXfrm rot="10800000">
        <a:off x="4972567" y="2271456"/>
        <a:ext cx="1940377" cy="2712640"/>
      </dsp:txXfrm>
    </dsp:sp>
    <dsp:sp modelId="{8EA125AD-7C05-4FCD-9F90-EE9C6E3CDBA0}">
      <dsp:nvSpPr>
        <dsp:cNvPr id="0" name=""/>
        <dsp:cNvSpPr/>
      </dsp:nvSpPr>
      <dsp:spPr>
        <a:xfrm>
          <a:off x="7183283" y="302860"/>
          <a:ext cx="2067545" cy="1665734"/>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0FCDAFC-C565-4FF0-A09E-3E9068BE906A}">
      <dsp:nvSpPr>
        <dsp:cNvPr id="0" name=""/>
        <dsp:cNvSpPr/>
      </dsp:nvSpPr>
      <dsp:spPr>
        <a:xfrm rot="10800000">
          <a:off x="7183283" y="2271456"/>
          <a:ext cx="2067545" cy="2776224"/>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a:lnSpc>
              <a:spcPct val="90000"/>
            </a:lnSpc>
            <a:spcBef>
              <a:spcPct val="0"/>
            </a:spcBef>
            <a:spcAft>
              <a:spcPct val="35000"/>
            </a:spcAft>
            <a:buNone/>
          </a:pPr>
          <a:r>
            <a:rPr lang="en-US" sz="1700" kern="1200"/>
            <a:t>Protocol gateway</a:t>
          </a:r>
        </a:p>
        <a:p>
          <a:pPr marL="114300" lvl="1" indent="-114300" algn="l" defTabSz="577850">
            <a:lnSpc>
              <a:spcPct val="90000"/>
            </a:lnSpc>
            <a:spcBef>
              <a:spcPct val="0"/>
            </a:spcBef>
            <a:spcAft>
              <a:spcPct val="15000"/>
            </a:spcAft>
            <a:buChar char="•"/>
          </a:pPr>
          <a:r>
            <a:rPr lang="en-US" sz="1300" kern="1200"/>
            <a:t>Devices connect to PG</a:t>
          </a:r>
        </a:p>
        <a:p>
          <a:pPr marL="114300" lvl="1" indent="-114300" algn="l" defTabSz="577850">
            <a:lnSpc>
              <a:spcPct val="90000"/>
            </a:lnSpc>
            <a:spcBef>
              <a:spcPct val="0"/>
            </a:spcBef>
            <a:spcAft>
              <a:spcPct val="15000"/>
            </a:spcAft>
            <a:buChar char="•"/>
          </a:pPr>
          <a:r>
            <a:rPr lang="en-US" sz="1300" kern="1200"/>
            <a:t>PG connects to IoT Hub on behalf of devices with their identity</a:t>
          </a:r>
        </a:p>
        <a:p>
          <a:pPr marL="114300" lvl="1" indent="-114300" algn="l" defTabSz="577850">
            <a:lnSpc>
              <a:spcPct val="90000"/>
            </a:lnSpc>
            <a:spcBef>
              <a:spcPct val="0"/>
            </a:spcBef>
            <a:spcAft>
              <a:spcPct val="15000"/>
            </a:spcAft>
            <a:buChar char="•"/>
          </a:pPr>
          <a:r>
            <a:rPr lang="en-US" sz="1300" kern="1200"/>
            <a:t>e.g., connected car </a:t>
          </a:r>
        </a:p>
      </dsp:txBody>
      <dsp:txXfrm rot="10800000">
        <a:off x="7246867" y="2271456"/>
        <a:ext cx="1940377" cy="2712640"/>
      </dsp:txXfrm>
    </dsp:sp>
    <dsp:sp modelId="{6431613F-18B6-4FC4-A03A-1A66D4B14996}">
      <dsp:nvSpPr>
        <dsp:cNvPr id="0" name=""/>
        <dsp:cNvSpPr/>
      </dsp:nvSpPr>
      <dsp:spPr>
        <a:xfrm>
          <a:off x="9457583" y="302860"/>
          <a:ext cx="2067545" cy="1665734"/>
        </a:xfrm>
        <a:prstGeom prst="roundRect">
          <a:avLst>
            <a:gd name="adj" fmla="val 1000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7DF59A-5DB8-464A-8702-ECD08295E854}">
      <dsp:nvSpPr>
        <dsp:cNvPr id="0" name=""/>
        <dsp:cNvSpPr/>
      </dsp:nvSpPr>
      <dsp:spPr>
        <a:xfrm rot="10800000">
          <a:off x="9457583" y="2271456"/>
          <a:ext cx="2067545" cy="2776224"/>
        </a:xfrm>
        <a:prstGeom prst="round2SameRect">
          <a:avLst>
            <a:gd name="adj1" fmla="val 10500"/>
            <a:gd name="adj2" fmla="val 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l" defTabSz="755650">
            <a:lnSpc>
              <a:spcPct val="90000"/>
            </a:lnSpc>
            <a:spcBef>
              <a:spcPct val="0"/>
            </a:spcBef>
            <a:spcAft>
              <a:spcPct val="35000"/>
            </a:spcAft>
            <a:buNone/>
          </a:pPr>
          <a:r>
            <a:rPr lang="en-US" sz="1700" kern="1200"/>
            <a:t>Edge</a:t>
          </a:r>
        </a:p>
        <a:p>
          <a:pPr marL="114300" lvl="1" indent="-114300" algn="l" defTabSz="577850">
            <a:lnSpc>
              <a:spcPct val="90000"/>
            </a:lnSpc>
            <a:spcBef>
              <a:spcPct val="0"/>
            </a:spcBef>
            <a:spcAft>
              <a:spcPct val="15000"/>
            </a:spcAft>
            <a:buChar char="•"/>
          </a:pPr>
          <a:r>
            <a:rPr lang="en-US" sz="1300" kern="1200"/>
            <a:t>A special-purpose protocol gateway</a:t>
          </a:r>
        </a:p>
        <a:p>
          <a:pPr marL="114300" lvl="1" indent="-114300" algn="l" defTabSz="577850">
            <a:lnSpc>
              <a:spcPct val="90000"/>
            </a:lnSpc>
            <a:spcBef>
              <a:spcPct val="0"/>
            </a:spcBef>
            <a:spcAft>
              <a:spcPct val="15000"/>
            </a:spcAft>
            <a:buChar char="•"/>
          </a:pPr>
          <a:r>
            <a:rPr lang="en-US" sz="1300" kern="1200"/>
            <a:t>Edge runtime deploys &amp; manages devices’ code</a:t>
          </a:r>
        </a:p>
        <a:p>
          <a:pPr marL="114300" lvl="1" indent="-114300" algn="l" defTabSz="577850">
            <a:lnSpc>
              <a:spcPct val="90000"/>
            </a:lnSpc>
            <a:spcBef>
              <a:spcPct val="0"/>
            </a:spcBef>
            <a:spcAft>
              <a:spcPct val="15000"/>
            </a:spcAft>
            <a:buChar char="•"/>
          </a:pPr>
          <a:r>
            <a:rPr lang="en-US" sz="1300" kern="1200"/>
            <a:t>Usually involves high-powered devices</a:t>
          </a:r>
        </a:p>
        <a:p>
          <a:pPr marL="114300" lvl="1" indent="-114300" algn="l" defTabSz="577850">
            <a:lnSpc>
              <a:spcPct val="90000"/>
            </a:lnSpc>
            <a:spcBef>
              <a:spcPct val="0"/>
            </a:spcBef>
            <a:spcAft>
              <a:spcPct val="15000"/>
            </a:spcAft>
            <a:buChar char="•"/>
          </a:pPr>
          <a:r>
            <a:rPr lang="en-US" sz="1300" kern="1200"/>
            <a:t>e.g., deploy image detection for boxes on a conveyor belt</a:t>
          </a:r>
        </a:p>
      </dsp:txBody>
      <dsp:txXfrm rot="10800000">
        <a:off x="9521167" y="2271456"/>
        <a:ext cx="1940377" cy="2712640"/>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4/23/2020 3:45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4/23/2020 3:43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4964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38205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666666"/>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29453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730659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5795E-3CDA-46E2-AC41-D74FD33909B5}"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4/23/2020 3:43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20BC0B1-DFD5-4A4F-B7F3-2D13FF291CC7}"/>
              </a:ext>
            </a:extLst>
          </p:cNvPr>
          <p:cNvSpPr>
            <a:spLocks noGrp="1"/>
          </p:cNvSpPr>
          <p:nvPr>
            <p:ph type="body" idx="1"/>
          </p:nvPr>
        </p:nvSpPr>
        <p:spPr/>
        <p:txBody>
          <a:bodyPr/>
          <a:lstStyle/>
          <a:p>
            <a:endParaRPr lang="en-US" b="0" i="0" u="none" strike="noStrike" dirty="0">
              <a:solidFill>
                <a:srgbClr val="171717"/>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685871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87792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691246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71717"/>
                </a:solidFill>
                <a:effectLst/>
                <a:latin typeface="Segoe UI" panose="020B0502040204020203" pitchFamily="34" charset="0"/>
              </a:rPr>
              <a:t>Message enrichments</a:t>
            </a:r>
            <a:r>
              <a:rPr lang="en-US" b="0" i="0" u="none" strike="noStrike" dirty="0">
                <a:solidFill>
                  <a:srgbClr val="171717"/>
                </a:solidFill>
                <a:effectLst/>
                <a:latin typeface="Segoe UI" panose="020B0502040204020203" pitchFamily="34" charset="0"/>
              </a:rPr>
              <a:t> describes the ability of Azure IoT Hub to </a:t>
            </a:r>
            <a:r>
              <a:rPr lang="en-US" b="0" i="1" u="none" strike="noStrike" dirty="0">
                <a:solidFill>
                  <a:srgbClr val="171717"/>
                </a:solidFill>
                <a:effectLst/>
                <a:latin typeface="Segoe UI" panose="020B0502040204020203" pitchFamily="34" charset="0"/>
              </a:rPr>
              <a:t>stamp</a:t>
            </a:r>
            <a:r>
              <a:rPr lang="en-US" b="0" i="0" u="none" strike="noStrike" dirty="0">
                <a:solidFill>
                  <a:srgbClr val="171717"/>
                </a:solidFill>
                <a:effectLst/>
                <a:latin typeface="Segoe UI" panose="020B0502040204020203" pitchFamily="34" charset="0"/>
              </a:rPr>
              <a:t> messages with additional information before the messages are sent to the designated endpoint. </a:t>
            </a:r>
          </a:p>
          <a:p>
            <a:endParaRPr lang="en-US" b="0" i="0" u="none" strike="noStrike"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45772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71717"/>
                </a:solidFill>
                <a:effectLst/>
                <a:latin typeface="Segoe UI" panose="020B0502040204020203" pitchFamily="34" charset="0"/>
              </a:rPr>
              <a:t>Azure IoT Hub integrates with Azure Event Grid so that you can send event notifications to other services and trigger downstream processes.</a:t>
            </a:r>
          </a:p>
          <a:p>
            <a:endParaRPr lang="en-US" b="0" i="0" u="none" strike="noStrike" dirty="0">
              <a:solidFill>
                <a:srgbClr val="171717"/>
              </a:solidFill>
              <a:effectLst/>
              <a:latin typeface="Segoe UI" panose="020B0502040204020203" pitchFamily="34" charset="0"/>
            </a:endParaRPr>
          </a:p>
          <a:p>
            <a:r>
              <a:rPr lang="en-US" b="0" i="0" u="none" strike="noStrike" dirty="0">
                <a:solidFill>
                  <a:srgbClr val="171717"/>
                </a:solidFill>
                <a:effectLst/>
                <a:latin typeface="Segoe UI" panose="020B0502040204020203" pitchFamily="34" charset="0"/>
              </a:rPr>
              <a:t>For example: If I wanted to create an alert to send an email whenever a new device is created, I could create a Logic App and IoT Hub event subscriptions </a:t>
            </a:r>
          </a:p>
          <a:p>
            <a:endParaRPr lang="en-US" b="0" i="0" u="none" strike="noStrike" dirty="0">
              <a:solidFill>
                <a:srgbClr val="171717"/>
              </a:solidFill>
              <a:effectLst/>
              <a:latin typeface="Segoe UI" panose="020B0502040204020203" pitchFamily="34" charset="0"/>
            </a:endParaRPr>
          </a:p>
          <a:p>
            <a:pPr algn="l"/>
            <a:r>
              <a:rPr lang="en-US" b="1" i="0" u="none" strike="noStrike" dirty="0">
                <a:solidFill>
                  <a:srgbClr val="171717"/>
                </a:solidFill>
                <a:effectLst/>
                <a:latin typeface="Segoe UI" panose="020B0502040204020203" pitchFamily="34" charset="0"/>
              </a:rPr>
              <a:t>Filter events</a:t>
            </a:r>
          </a:p>
          <a:p>
            <a:pPr algn="l"/>
            <a:r>
              <a:rPr lang="en-US" b="0" i="0" u="none" strike="noStrike" dirty="0">
                <a:solidFill>
                  <a:srgbClr val="171717"/>
                </a:solidFill>
                <a:effectLst/>
                <a:latin typeface="Segoe UI" panose="020B0502040204020203" pitchFamily="34" charset="0"/>
              </a:rPr>
              <a:t>IoT Hub event subscriptions can filter events based on event type, data content and subject, which is the device name.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67268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878546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 typeface="Arial" panose="020B0604020202020204" pitchFamily="34" charset="0"/>
              <a:buChar char="•"/>
            </a:pPr>
            <a:r>
              <a:rPr lang="en-US" dirty="0"/>
              <a:t>What is IoT Hub?</a:t>
            </a:r>
          </a:p>
          <a:p>
            <a:pPr marL="571500" indent="-571500">
              <a:buFont typeface="Arial" panose="020B0604020202020204" pitchFamily="34" charset="0"/>
              <a:buChar char="•"/>
            </a:pPr>
            <a:r>
              <a:rPr lang="en-US" dirty="0"/>
              <a:t>Architecture, protocols and connectivity models</a:t>
            </a:r>
          </a:p>
          <a:p>
            <a:pPr marL="571500" indent="-571500">
              <a:buFont typeface="Arial" panose="020B0604020202020204" pitchFamily="34" charset="0"/>
              <a:buChar char="•"/>
            </a:pPr>
            <a:r>
              <a:rPr lang="en-US" dirty="0"/>
              <a:t>Introducing </a:t>
            </a:r>
            <a:r>
              <a:rPr lang="en-US" dirty="0" err="1"/>
              <a:t>BikeCity</a:t>
            </a:r>
            <a:r>
              <a:rPr lang="en-US" dirty="0"/>
              <a:t>: a real-world usage scenario</a:t>
            </a:r>
          </a:p>
          <a:p>
            <a:pPr marL="571500" indent="-571500">
              <a:buFont typeface="Arial" panose="020B0604020202020204" pitchFamily="34" charset="0"/>
              <a:buChar char="•"/>
            </a:pPr>
            <a:r>
              <a:rPr lang="en-US" dirty="0"/>
              <a:t>Core messaging features</a:t>
            </a:r>
          </a:p>
          <a:p>
            <a:pPr marL="571500" indent="-571500">
              <a:buFont typeface="Arial" panose="020B0604020202020204" pitchFamily="34" charset="0"/>
              <a:buChar char="•"/>
            </a:pPr>
            <a:r>
              <a:rPr lang="en-US" dirty="0"/>
              <a:t>Monitoring and logging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666666"/>
                </a:solidFill>
                <a:effectLst/>
                <a:latin typeface="Segoe UI" panose="020B0502040204020203" pitchFamily="34" charset="0"/>
              </a:rPr>
              <a:t>In our first session, we’ll cover how Azure IoT is being adopted by enterprises and the problems that can be solved when you enable real-time digital feedback loops through the cloud. In the first labs, you’ll get started with the Azure portal, creating a dashboard and resource group. You’ll then explore the Azure services that will be used to provision and connect devices (IoT Hub and IoT Hub Device Provisioning Service)</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Devices and device communication</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In this session, we’ll take you through preparing a development environment you can use to build your IoT solution, both on the Azure cloud side and for your local work environment. For the labs, we’ll walk through evaluating a monitoring solution prior to full-scale implementation; you’ll connect a simulated IoT device that includes temperature and humidity sensors to IoT Hub; and you’ll verify that device telemetry is being received.</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Device provisioning at scale</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This portion of the workshop scenario walks through a hypothetical asset-monitoring solution that requires an IoT device with sensors for tracking location, temperature, and pressure included in product transport boxes. You’ll learn how you can use Azure Device Provisioning Service to enroll many devices automatically and securely.</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Messaging processing, analytics, and business integration</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You’ll write code to send continuous telemetry to an IoT Hub that will use Azure Stream Analytics and a built-in machine learning model to warn of anomalies. Power BI will be used to visualize the data stream, and you’ll create an event subscription within Azure IoT Hub to set up Event Grid integration that will trigger a logic app to send an alert.</a:t>
            </a:r>
          </a:p>
          <a:p>
            <a:endParaRPr lang="en-US" b="0" i="0" u="none" strike="noStrike" dirty="0">
              <a:solidFill>
                <a:srgbClr val="666666"/>
              </a:solidFill>
              <a:effectLst/>
              <a:latin typeface="Segoe UI" panose="020B0502040204020203" pitchFamily="34" charset="0"/>
            </a:endParaRPr>
          </a:p>
          <a:p>
            <a:r>
              <a:rPr lang="en-US" b="1" i="0" u="none" strike="noStrike" dirty="0">
                <a:solidFill>
                  <a:srgbClr val="666666"/>
                </a:solidFill>
                <a:effectLst/>
                <a:latin typeface="Segoe UI Semilight" panose="020B0402040204020203" pitchFamily="34" charset="0"/>
              </a:rPr>
              <a:t>Work with Azure IoT Edge</a:t>
            </a:r>
            <a:endParaRPr lang="en-US" b="0" i="0" u="none" strike="noStrike" dirty="0">
              <a:solidFill>
                <a:srgbClr val="666666"/>
              </a:solidFill>
              <a:effectLst/>
              <a:latin typeface="Segoe UI" panose="020B0502040204020203" pitchFamily="34" charset="0"/>
            </a:endParaRPr>
          </a:p>
          <a:p>
            <a:r>
              <a:rPr lang="en-US" b="0" i="0" u="none" strike="noStrike" dirty="0">
                <a:solidFill>
                  <a:srgbClr val="666666"/>
                </a:solidFill>
                <a:effectLst/>
                <a:latin typeface="Segoe UI" panose="020B0502040204020203" pitchFamily="34" charset="0"/>
              </a:rPr>
              <a:t>With large amounts of data being collected and urgent time responses needed, you’ll want to bring the intelligence to the edge for processing data and only send the important data to the cloud. Working through the exercises, you will setup an IoT Edge gateway; develop, deploy, and debug a custom module on Azure IoT Edge; and then run an IoT Edge device offline and in a restricted network.</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46549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prstClr val="black"/>
                </a:solidFill>
                <a:latin typeface="Calibri" panose="020F0502020204030204"/>
              </a:rPr>
              <a:t>Distributed Tracing for IoT Hub</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965986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none" strike="noStrike" dirty="0">
                <a:solidFill>
                  <a:srgbClr val="5F5F5F"/>
                </a:solidFill>
                <a:effectLst/>
                <a:latin typeface="&amp;quot"/>
              </a:rPr>
              <a:t>Install the .NET Core 3 SDK, Azure CLI, and the Visual Studio Code (</a:t>
            </a:r>
            <a:r>
              <a:rPr lang="en-US" b="0" i="0" u="none" strike="noStrike" dirty="0" err="1">
                <a:solidFill>
                  <a:srgbClr val="5F5F5F"/>
                </a:solidFill>
                <a:effectLst/>
                <a:latin typeface="&amp;quot"/>
              </a:rPr>
              <a:t>VSCode</a:t>
            </a:r>
            <a:r>
              <a:rPr lang="en-US" b="0" i="0" u="none" strike="noStrike" dirty="0">
                <a:solidFill>
                  <a:srgbClr val="5F5F5F"/>
                </a:solidFill>
                <a:effectLst/>
                <a:latin typeface="&amp;quot"/>
              </a:rPr>
              <a:t>) editor. (</a:t>
            </a:r>
            <a:r>
              <a:rPr lang="en-US" b="0" i="0" u="none" strike="noStrike" dirty="0">
                <a:solidFill>
                  <a:srgbClr val="222222"/>
                </a:solidFill>
                <a:effectLst/>
                <a:latin typeface="segoe-ui_normal"/>
              </a:rPr>
              <a:t>.NET Core 3.1.200 (or later) SDK)</a:t>
            </a:r>
            <a:endParaRPr lang="en-US" b="0" i="0" u="none" strike="noStrike" dirty="0">
              <a:solidFill>
                <a:srgbClr val="5F5F5F"/>
              </a:solidFill>
              <a:effectLst/>
              <a:latin typeface="&amp;quot"/>
            </a:endParaRPr>
          </a:p>
          <a:p>
            <a:pPr algn="l">
              <a:buFont typeface="Arial" panose="020B0604020202020204" pitchFamily="34" charset="0"/>
              <a:buChar char="•"/>
            </a:pPr>
            <a:r>
              <a:rPr lang="en-US" b="0" i="0" u="none" strike="noStrike" dirty="0">
                <a:solidFill>
                  <a:srgbClr val="5F5F5F"/>
                </a:solidFill>
                <a:effectLst/>
                <a:latin typeface="&amp;quot"/>
              </a:rPr>
              <a:t>Install the </a:t>
            </a:r>
            <a:r>
              <a:rPr lang="en-US" b="0" i="0" u="none" strike="noStrike" dirty="0" err="1">
                <a:solidFill>
                  <a:srgbClr val="5F5F5F"/>
                </a:solidFill>
                <a:effectLst/>
                <a:latin typeface="&amp;quot"/>
              </a:rPr>
              <a:t>VSCode</a:t>
            </a:r>
            <a:r>
              <a:rPr lang="en-US" b="0" i="0" u="none" strike="noStrike" dirty="0">
                <a:solidFill>
                  <a:srgbClr val="5F5F5F"/>
                </a:solidFill>
                <a:effectLst/>
                <a:latin typeface="&amp;quot"/>
              </a:rPr>
              <a:t> extensions for developing Azure IoT solutions.</a:t>
            </a:r>
          </a:p>
          <a:p>
            <a:pPr algn="l">
              <a:buFont typeface="Arial" panose="020B0604020202020204" pitchFamily="34" charset="0"/>
              <a:buChar char="•"/>
            </a:pPr>
            <a:r>
              <a:rPr lang="en-US" b="0" i="0" u="none" strike="noStrike" dirty="0">
                <a:solidFill>
                  <a:srgbClr val="5F5F5F"/>
                </a:solidFill>
                <a:effectLst/>
                <a:latin typeface="&amp;quot"/>
              </a:rPr>
              <a:t>Configure a simulated IoT device (pre-built and written in C#) to connect to Azure IoT Hub.</a:t>
            </a:r>
          </a:p>
          <a:p>
            <a:pPr algn="l">
              <a:buFont typeface="Arial" panose="020B0604020202020204" pitchFamily="34" charset="0"/>
              <a:buChar char="•"/>
            </a:pPr>
            <a:r>
              <a:rPr lang="en-US" b="0" i="0" u="none" strike="noStrike" dirty="0">
                <a:solidFill>
                  <a:srgbClr val="5F5F5F"/>
                </a:solidFill>
                <a:effectLst/>
                <a:latin typeface="&amp;quot"/>
              </a:rPr>
              <a:t>Run the simulated device to send device-to-cloud telemetry messages to the Azure IoT Hub.</a:t>
            </a:r>
          </a:p>
          <a:p>
            <a:pPr algn="l">
              <a:buFont typeface="Arial" panose="020B0604020202020204" pitchFamily="34" charset="0"/>
              <a:buChar char="•"/>
            </a:pPr>
            <a:r>
              <a:rPr lang="en-US" b="0" i="0" u="none" strike="noStrike" dirty="0">
                <a:solidFill>
                  <a:srgbClr val="5F5F5F"/>
                </a:solidFill>
                <a:effectLst/>
                <a:latin typeface="&amp;quot"/>
              </a:rPr>
              <a:t>Verify that device telemetry is being received by Azure IoT Hub by using Azure CLI.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PC</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BBAA7-D344-4F7A-AD4A-EE70691E4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6361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0182" marR="0" lvl="0" indent="0" algn="l" defTabSz="92798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4/23/2020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778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00922B-1719-4931-9625-64F12E7328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272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F8852D-A642-44AF-93F0-4A3BD6E66C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592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00922B-1719-4931-9625-64F12E7328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631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4/23/2020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00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u="none" strike="noStrike"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B0DDCC18-5A0B-504D-8CCE-4D3433E3ADB3}" type="slidenum">
              <a:rPr lang="en-US" smtClean="0"/>
              <a:t>8</a:t>
            </a:fld>
            <a:endParaRPr lang="en-US"/>
          </a:p>
        </p:txBody>
      </p:sp>
    </p:spTree>
    <p:extLst>
      <p:ext uri="{BB962C8B-B14F-4D97-AF65-F5344CB8AC3E}">
        <p14:creationId xmlns:p14="http://schemas.microsoft.com/office/powerpoint/2010/main" val="699201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22993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0.xml"/><Relationship Id="rId4" Type="http://schemas.openxmlformats.org/officeDocument/2006/relationships/image" Target="../media/image4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Master" Target="../slideMasters/slideMaster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0.xml"/><Relationship Id="rId4" Type="http://schemas.openxmlformats.org/officeDocument/2006/relationships/image" Target="../media/image52.jpe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1.xml"/><Relationship Id="rId4" Type="http://schemas.openxmlformats.org/officeDocument/2006/relationships/image" Target="../media/image63.jpe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1.xml"/><Relationship Id="rId4" Type="http://schemas.openxmlformats.org/officeDocument/2006/relationships/image" Target="../media/image67.jpe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2.emf"/><Relationship Id="rId1" Type="http://schemas.openxmlformats.org/officeDocument/2006/relationships/slideMaster" Target="../slideMasters/slideMaster14.xml"/><Relationship Id="rId5" Type="http://schemas.openxmlformats.org/officeDocument/2006/relationships/image" Target="../media/image74.png"/><Relationship Id="rId4" Type="http://schemas.openxmlformats.org/officeDocument/2006/relationships/image" Target="../media/image73.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4.xml"/><Relationship Id="rId4" Type="http://schemas.openxmlformats.org/officeDocument/2006/relationships/image" Target="../media/image12.emf"/></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4.xml"/><Relationship Id="rId4" Type="http://schemas.openxmlformats.org/officeDocument/2006/relationships/image" Target="../media/image77.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Master" Target="../slideMasters/slideMaster14.xml"/><Relationship Id="rId4" Type="http://schemas.openxmlformats.org/officeDocument/2006/relationships/image" Target="../media/image80.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Master" Target="../slideMasters/slideMaster8.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270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2980999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905376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08376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212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0097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603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7582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6871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38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23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65138" y="1853742"/>
            <a:ext cx="11456988"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32597">
              <a:defRPr/>
            </a:pPr>
            <a:fld id="{14C20F7D-9508-814A-AA63-E29616D5BA44}" type="datetimeFigureOut">
              <a:rPr lang="en-US" sz="1836" smtClean="0">
                <a:solidFill>
                  <a:srgbClr val="000000"/>
                </a:solidFill>
              </a:rPr>
              <a:pPr defTabSz="932597">
                <a:defRPr/>
              </a:pPr>
              <a:t>4/23/2020</a:t>
            </a:fld>
            <a:endParaRPr lang="en-US" sz="1836">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32597">
              <a:defRPr/>
            </a:pPr>
            <a:endParaRPr lang="en-US" sz="1836">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32597">
              <a:defRPr/>
            </a:pPr>
            <a:fld id="{04030B51-6F0E-5347-A21E-54811C2D8EB9}" type="slidenum">
              <a:rPr lang="en-US" sz="1836" smtClean="0">
                <a:solidFill>
                  <a:srgbClr val="000000"/>
                </a:solidFill>
              </a:rPr>
              <a:pPr defTabSz="932597">
                <a:defRPr/>
              </a:pPr>
              <a:t>‹#›</a:t>
            </a:fld>
            <a:endParaRPr lang="en-US" sz="1836">
              <a:solidFill>
                <a:srgbClr val="000000"/>
              </a:solidFill>
            </a:endParaRPr>
          </a:p>
        </p:txBody>
      </p:sp>
    </p:spTree>
    <p:extLst>
      <p:ext uri="{BB962C8B-B14F-4D97-AF65-F5344CB8AC3E}">
        <p14:creationId xmlns:p14="http://schemas.microsoft.com/office/powerpoint/2010/main" val="25159908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1825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70824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8715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Video slide 2">
    <p:bg>
      <p:bgPr>
        <a:solidFill>
          <a:srgbClr val="E4E9EA"/>
        </a:solidFill>
        <a:effectLst/>
      </p:bgPr>
    </p:bg>
    <p:spTree>
      <p:nvGrpSpPr>
        <p:cNvPr id="1" name=""/>
        <p:cNvGrpSpPr/>
        <p:nvPr/>
      </p:nvGrpSpPr>
      <p:grpSpPr>
        <a:xfrm>
          <a:off x="0" y="0"/>
          <a:ext cx="0" cy="0"/>
          <a:chOff x="0" y="0"/>
          <a:chExt cx="0" cy="0"/>
        </a:xfrm>
      </p:grpSpPr>
      <p:pic>
        <p:nvPicPr>
          <p:cNvPr id="4" name="Picture 3" descr="A picture containing sky, wall, person&#10;&#10;Description generated with high confidence">
            <a:extLst>
              <a:ext uri="{FF2B5EF4-FFF2-40B4-BE49-F238E27FC236}">
                <a16:creationId xmlns:a16="http://schemas.microsoft.com/office/drawing/2014/main" id="{648EAC78-A455-4AA5-AB5A-226A35CBD8F3}"/>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83624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76732733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CA73-AF2A-4516-A327-EB227EDCD1B6}"/>
              </a:ext>
            </a:extLst>
          </p:cNvPr>
          <p:cNvPicPr>
            <a:picLocks noChangeAspect="1"/>
          </p:cNvPicPr>
          <p:nvPr/>
        </p:nvPicPr>
        <p:blipFill>
          <a:blip r:embed="rId2"/>
          <a:stretch>
            <a:fillRect/>
          </a:stretch>
        </p:blipFill>
        <p:spPr bwMode="hidden">
          <a:xfrm>
            <a:off x="2" y="0"/>
            <a:ext cx="12436471" cy="1549161"/>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466301"/>
            <a:ext cx="9327356" cy="565027"/>
          </a:xfrm>
        </p:spPr>
        <p:txBody>
          <a:bodyPr/>
          <a:lstStyle/>
          <a:p>
            <a:r>
              <a:rPr lang="en-US"/>
              <a:t>Click to edit Master title style</a:t>
            </a:r>
          </a:p>
        </p:txBody>
      </p:sp>
      <p:sp>
        <p:nvSpPr>
          <p:cNvPr id="4" name="Text Placeholder 3"/>
          <p:cNvSpPr>
            <a:spLocks noGrp="1"/>
          </p:cNvSpPr>
          <p:nvPr>
            <p:ph type="body" sz="quarter" idx="10"/>
          </p:nvPr>
        </p:nvSpPr>
        <p:spPr>
          <a:xfrm>
            <a:off x="595914" y="2065975"/>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mn-lt"/>
                <a:cs typeface="Segoe UI" panose="020B0502040204020203" pitchFamily="34" charset="0"/>
              </a:defRPr>
            </a:lvl1pPr>
            <a:lvl2pPr marL="435536" indent="-174862">
              <a:buFont typeface="Wingdings" panose="05000000000000000000" pitchFamily="2" charset="2"/>
              <a:buChar char=""/>
              <a:defRPr sz="2040" b="0">
                <a:latin typeface="+mn-lt"/>
              </a:defRPr>
            </a:lvl2pPr>
            <a:lvl3pPr marL="652494" indent="-192672">
              <a:buFont typeface="Wingdings" panose="05000000000000000000" pitchFamily="2" charset="2"/>
              <a:buChar char=""/>
              <a:tabLst/>
              <a:defRPr sz="1632" b="0">
                <a:latin typeface="+mn-lt"/>
              </a:defRPr>
            </a:lvl3pPr>
            <a:lvl4pPr marL="845166" indent="-179720">
              <a:buFont typeface="Wingdings" panose="05000000000000000000" pitchFamily="2" charset="2"/>
              <a:buChar char=""/>
              <a:defRPr sz="1428" b="0">
                <a:latin typeface="+mn-lt"/>
              </a:defRPr>
            </a:lvl4pPr>
            <a:lvl5pPr marL="1044314" indent="-173243">
              <a:buFont typeface="Wingdings" panose="05000000000000000000" pitchFamily="2" charset="2"/>
              <a:buChar char=""/>
              <a:tabLst/>
              <a:defRPr sz="1428"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2065975"/>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mn-lt"/>
                <a:cs typeface="Segoe UI" panose="020B0502040204020203" pitchFamily="34" charset="0"/>
              </a:defRPr>
            </a:lvl1pPr>
            <a:lvl2pPr marL="435536" indent="-174862">
              <a:buFont typeface="Wingdings" panose="05000000000000000000" pitchFamily="2" charset="2"/>
              <a:buChar char=""/>
              <a:defRPr sz="2040" b="0">
                <a:latin typeface="+mn-lt"/>
              </a:defRPr>
            </a:lvl2pPr>
            <a:lvl3pPr marL="652494" indent="-192672">
              <a:buFont typeface="Wingdings" panose="05000000000000000000" pitchFamily="2" charset="2"/>
              <a:buChar char=""/>
              <a:tabLst/>
              <a:defRPr sz="1632" b="0">
                <a:latin typeface="+mn-lt"/>
              </a:defRPr>
            </a:lvl3pPr>
            <a:lvl4pPr marL="845166" indent="-179720">
              <a:buFont typeface="Wingdings" panose="05000000000000000000" pitchFamily="2" charset="2"/>
              <a:buChar char=""/>
              <a:defRPr sz="1428" b="0">
                <a:latin typeface="+mn-lt"/>
              </a:defRPr>
            </a:lvl4pPr>
            <a:lvl5pPr marL="1044314" indent="-173243">
              <a:buFont typeface="Wingdings" panose="05000000000000000000" pitchFamily="2" charset="2"/>
              <a:buChar char=""/>
              <a:tabLst/>
              <a:defRPr sz="1428"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9E16505E-D190-423F-941B-E61D7F808277}"/>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3455387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1"/>
            <a:ext cx="11239464" cy="565027"/>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7150"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68160"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5049171"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715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737685"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18822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430182"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638756"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600773" y="1031369"/>
            <a:ext cx="11752469" cy="320182"/>
          </a:xfrm>
        </p:spPr>
        <p:txBody>
          <a:bodyPr vert="horz" wrap="square" lIns="0" tIns="0" rIns="0" bIns="0" rtlCol="0">
            <a:spAutoFit/>
          </a:bodyPr>
          <a:lstStyle>
            <a:lvl1pPr>
              <a:defRPr lang="en-US" sz="204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811194"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1008929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Tree>
    <p:extLst>
      <p:ext uri="{BB962C8B-B14F-4D97-AF65-F5344CB8AC3E}">
        <p14:creationId xmlns:p14="http://schemas.microsoft.com/office/powerpoint/2010/main" val="42173637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4281685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3243630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8425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29932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869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25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027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845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3168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8665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798678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88986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1807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3257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169568"/>
          </a:xfrm>
        </p:spPr>
        <p:txBody>
          <a:bodyPr wrap="square">
            <a:spAutoFit/>
          </a:bodyPr>
          <a:lstStyle>
            <a:lvl1pPr marL="0" indent="0">
              <a:spcBef>
                <a:spcPts val="1147"/>
              </a:spcBef>
              <a:buClr>
                <a:schemeClr val="tx1"/>
              </a:buClr>
              <a:buFont typeface="Wingdings" pitchFamily="2" charset="2"/>
              <a:buNone/>
              <a:defRPr sz="3374">
                <a:gradFill>
                  <a:gsLst>
                    <a:gs pos="1250">
                      <a:schemeClr val="tx2"/>
                    </a:gs>
                    <a:gs pos="99000">
                      <a:schemeClr val="tx2"/>
                    </a:gs>
                  </a:gsLst>
                  <a:lin ang="5400000" scaled="0"/>
                </a:gradFill>
              </a:defRPr>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169568"/>
          </a:xfrm>
        </p:spPr>
        <p:txBody>
          <a:bodyPr wrap="square">
            <a:spAutoFit/>
          </a:bodyPr>
          <a:lstStyle>
            <a:lvl1pPr marL="0" indent="0">
              <a:spcBef>
                <a:spcPts val="1147"/>
              </a:spcBef>
              <a:buClr>
                <a:schemeClr val="tx1"/>
              </a:buClr>
              <a:buFont typeface="Wingdings" pitchFamily="2" charset="2"/>
              <a:buNone/>
              <a:defRPr sz="3374">
                <a:gradFill>
                  <a:gsLst>
                    <a:gs pos="1250">
                      <a:schemeClr val="tx2"/>
                    </a:gs>
                    <a:gs pos="99000">
                      <a:schemeClr val="tx2"/>
                    </a:gs>
                  </a:gsLst>
                  <a:lin ang="5400000" scaled="0"/>
                </a:gradFill>
              </a:defRPr>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8884484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91450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006193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958106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786594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96587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383385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6617013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637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10774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452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44655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8017197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8700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877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773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191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1322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17383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729298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441688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8826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2847" y="744184"/>
            <a:ext cx="11250783" cy="565091"/>
          </a:xfrm>
        </p:spPr>
        <p:txBody>
          <a:bodyPr/>
          <a:lstStyle/>
          <a:p>
            <a:r>
              <a:rPr lang="en-US"/>
              <a:t>Click to edit Master title style</a:t>
            </a:r>
          </a:p>
        </p:txBody>
      </p:sp>
      <p:sp>
        <p:nvSpPr>
          <p:cNvPr id="3" name="Content Placeholder 2"/>
          <p:cNvSpPr>
            <a:spLocks noGrp="1"/>
          </p:cNvSpPr>
          <p:nvPr>
            <p:ph sz="half" idx="1"/>
          </p:nvPr>
        </p:nvSpPr>
        <p:spPr>
          <a:xfrm>
            <a:off x="592848" y="2272357"/>
            <a:ext cx="5298933" cy="37053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44694" y="2272357"/>
            <a:ext cx="5298935" cy="37053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4/23/2020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8289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227276"/>
          </a:xfrm>
        </p:spPr>
        <p:txBody>
          <a:bodyPr wrap="square">
            <a:spAutoFit/>
          </a:bodyPr>
          <a:lstStyle>
            <a:lvl1pPr marL="269327" indent="-269327">
              <a:spcBef>
                <a:spcPts val="1147"/>
              </a:spcBef>
              <a:buClr>
                <a:schemeClr val="tx2"/>
              </a:buClr>
              <a:buFont typeface="Arial" pitchFamily="34" charset="0"/>
              <a:buChar char="•"/>
              <a:defRPr sz="3374">
                <a:gradFill>
                  <a:gsLst>
                    <a:gs pos="1250">
                      <a:schemeClr val="tx2"/>
                    </a:gs>
                    <a:gs pos="99000">
                      <a:schemeClr val="tx2"/>
                    </a:gs>
                  </a:gsLst>
                  <a:lin ang="5400000" scaled="0"/>
                </a:gradFill>
              </a:defRPr>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227276"/>
          </a:xfrm>
        </p:spPr>
        <p:txBody>
          <a:bodyPr wrap="square">
            <a:spAutoFit/>
          </a:bodyPr>
          <a:lstStyle>
            <a:lvl1pPr marL="269327" indent="-269327">
              <a:spcBef>
                <a:spcPts val="1147"/>
              </a:spcBef>
              <a:buClr>
                <a:schemeClr val="tx2"/>
              </a:buClr>
              <a:buFont typeface="Arial" pitchFamily="34" charset="0"/>
              <a:buChar char="•"/>
              <a:defRPr sz="3374">
                <a:gradFill>
                  <a:gsLst>
                    <a:gs pos="1250">
                      <a:schemeClr val="tx2"/>
                    </a:gs>
                    <a:gs pos="99000">
                      <a:schemeClr val="tx2"/>
                    </a:gs>
                  </a:gsLst>
                  <a:lin ang="5400000" scaled="0"/>
                </a:gradFill>
              </a:defRPr>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404880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2846" y="716134"/>
            <a:ext cx="11250783" cy="565091"/>
          </a:xfrm>
        </p:spPr>
        <p:txBody>
          <a:bodyPr/>
          <a:lstStyle/>
          <a:p>
            <a:r>
              <a:rPr lang="en-US"/>
              <a:t>Click to edit Master title style</a:t>
            </a:r>
          </a:p>
        </p:txBody>
      </p:sp>
      <p:sp>
        <p:nvSpPr>
          <p:cNvPr id="3" name="Content Placeholder 2"/>
          <p:cNvSpPr>
            <a:spLocks noGrp="1"/>
          </p:cNvSpPr>
          <p:nvPr>
            <p:ph idx="1"/>
          </p:nvPr>
        </p:nvSpPr>
        <p:spPr>
          <a:xfrm>
            <a:off x="592847" y="2387465"/>
            <a:ext cx="1125078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4/23/2020</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7420569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7" y="982663"/>
            <a:ext cx="6934200" cy="492314"/>
          </a:xfrm>
        </p:spPr>
        <p:txBody>
          <a:bodyPr/>
          <a:lstStyle>
            <a:lvl1pPr>
              <a:defRPr sz="3199" b="0" i="0" kern="0" cap="all" spc="100" baseline="0">
                <a:solidFill>
                  <a:schemeClr val="accent1"/>
                </a:solidFill>
                <a:latin typeface="Segoe UI Semibold" panose="020B0702040204020203" pitchFamily="34" charset="0"/>
                <a:cs typeface="Segoe UI Semibold" panose="020B0702040204020203" pitchFamily="34" charset="0"/>
              </a:defRPr>
            </a:lvl1pPr>
          </a:lstStyle>
          <a:p>
            <a:r>
              <a:rPr lang="en-US"/>
              <a:t>Click to edit</a:t>
            </a:r>
          </a:p>
        </p:txBody>
      </p:sp>
      <p:sp>
        <p:nvSpPr>
          <p:cNvPr id="6" name="Text Placeholder 5"/>
          <p:cNvSpPr>
            <a:spLocks noGrp="1"/>
          </p:cNvSpPr>
          <p:nvPr>
            <p:ph type="body" sz="quarter" idx="10"/>
          </p:nvPr>
        </p:nvSpPr>
        <p:spPr>
          <a:xfrm>
            <a:off x="274637" y="1592262"/>
            <a:ext cx="6934201" cy="1156727"/>
          </a:xfrm>
        </p:spPr>
        <p:txBody>
          <a:bodyPr/>
          <a:lstStyle>
            <a:lvl1pPr marL="0" indent="0">
              <a:spcBef>
                <a:spcPts val="1199"/>
              </a:spcBef>
              <a:buNone/>
              <a:defRPr sz="2000">
                <a:solidFill>
                  <a:schemeClr val="tx1"/>
                </a:solidFill>
                <a:latin typeface="+mn-lt"/>
              </a:defRPr>
            </a:lvl1pPr>
            <a:lvl2pPr marL="0" indent="0">
              <a:buFontTx/>
              <a:buNone/>
              <a:defRPr sz="1399">
                <a:solidFill>
                  <a:schemeClr val="accent1"/>
                </a:solidFill>
              </a:defRPr>
            </a:lvl2pPr>
            <a:lvl3pPr marL="0" indent="0">
              <a:buNone/>
              <a:defRPr sz="1099"/>
            </a:lvl3pPr>
            <a:lvl4pPr marL="0" indent="0">
              <a:buNone/>
              <a:defRPr sz="1049"/>
            </a:lvl4pPr>
            <a:lvl5pPr marL="0" indent="0">
              <a:buNone/>
              <a:defRPr sz="104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155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00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uiExpand="1" build="p">
        <p:tmplLst>
          <p:tmpl lvl="1">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2">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3">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4">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5">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lid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5944781" cy="565091"/>
          </a:xfrm>
        </p:spPr>
        <p:txBody>
          <a:bodyPr/>
          <a:lstStyle/>
          <a:p>
            <a:r>
              <a:rPr lang="en-US"/>
              <a:t>Click to edit Master style</a:t>
            </a:r>
          </a:p>
        </p:txBody>
      </p:sp>
      <p:sp>
        <p:nvSpPr>
          <p:cNvPr id="6" name="Text Placeholder 5"/>
          <p:cNvSpPr>
            <a:spLocks noGrp="1"/>
          </p:cNvSpPr>
          <p:nvPr>
            <p:ph type="body" sz="quarter" idx="10"/>
          </p:nvPr>
        </p:nvSpPr>
        <p:spPr>
          <a:xfrm>
            <a:off x="274639" y="1212850"/>
            <a:ext cx="4844303" cy="1506823"/>
          </a:xfrm>
        </p:spPr>
        <p:txBody>
          <a:bodyPr/>
          <a:lstStyle>
            <a:lvl1pPr marL="0" indent="0">
              <a:buNone/>
              <a:defRPr sz="2448" b="1">
                <a:solidFill>
                  <a:schemeClr val="tx2">
                    <a:lumMod val="75000"/>
                  </a:schemeClr>
                </a:solidFill>
              </a:defRPr>
            </a:lvl1pPr>
            <a:lvl2pPr marL="0" indent="0">
              <a:buFontTx/>
              <a:buNone/>
              <a:defRPr sz="1836"/>
            </a:lvl2pPr>
            <a:lvl3pPr marL="0" indent="0">
              <a:buNone/>
              <a:defRPr sz="1632"/>
            </a:lvl3pPr>
            <a:lvl4pPr marL="0" indent="0">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97D5E01-7BED-45C9-B5FD-3B8543DA9785}"/>
              </a:ext>
            </a:extLst>
          </p:cNvPr>
          <p:cNvSpPr/>
          <p:nvPr userDrawn="1"/>
        </p:nvSpPr>
        <p:spPr>
          <a:xfrm>
            <a:off x="9743630" y="6770319"/>
            <a:ext cx="2719575" cy="207177"/>
          </a:xfrm>
          <a:prstGeom prst="rect">
            <a:avLst/>
          </a:prstGeom>
        </p:spPr>
        <p:txBody>
          <a:bodyPr wrap="none">
            <a:spAutoFit/>
          </a:bodyPr>
          <a:lstStyle/>
          <a:p>
            <a:pPr algn="ctr">
              <a:lnSpc>
                <a:spcPct val="90000"/>
              </a:lnSpc>
              <a:spcAft>
                <a:spcPts val="600"/>
              </a:spcAft>
            </a:pPr>
            <a:r>
              <a:rPr lang="en-US" sz="800">
                <a:solidFill>
                  <a:schemeClr val="bg1"/>
                </a:solidFill>
              </a:rPr>
              <a:t>Microsoft Confidential – to be shared under NDA only </a:t>
            </a:r>
          </a:p>
        </p:txBody>
      </p:sp>
    </p:spTree>
    <p:extLst>
      <p:ext uri="{BB962C8B-B14F-4D97-AF65-F5344CB8AC3E}">
        <p14:creationId xmlns:p14="http://schemas.microsoft.com/office/powerpoint/2010/main" val="49992498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Content Small Titl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C55EAA-CD41-4B79-8C61-5B4AF8C4719A}"/>
              </a:ext>
            </a:extLst>
          </p:cNvPr>
          <p:cNvSpPr/>
          <p:nvPr userDrawn="1"/>
        </p:nvSpPr>
        <p:spPr bwMode="auto">
          <a:xfrm>
            <a:off x="0" y="0"/>
            <a:ext cx="445478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11231691" y="6570756"/>
            <a:ext cx="1203799" cy="423769"/>
          </a:xfrm>
          <a:prstGeom prst="rect">
            <a:avLst/>
          </a:prstGeom>
        </p:spPr>
        <p:txBody>
          <a:bodyPr vert="horz" lIns="91440" tIns="45720" rIns="182880" bIns="182880" rtlCol="0" anchor="b" anchorCtr="0">
            <a:spAutoFit/>
          </a:bodyPr>
          <a:lstStyle>
            <a:defPPr>
              <a:defRPr lang="en-US"/>
            </a:defPPr>
            <a:lvl1pPr marL="0" algn="r" defTabSz="932597" rtl="0" eaLnBrk="1" latinLnBrk="0" hangingPunct="1">
              <a:defRPr sz="1224" kern="1200">
                <a:solidFill>
                  <a:schemeClr val="accent6"/>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3" name="Title 2">
            <a:extLst>
              <a:ext uri="{FF2B5EF4-FFF2-40B4-BE49-F238E27FC236}">
                <a16:creationId xmlns:a16="http://schemas.microsoft.com/office/drawing/2014/main" id="{186B62C9-5B73-4ED8-830B-EF71D7B97EA9}"/>
              </a:ext>
            </a:extLst>
          </p:cNvPr>
          <p:cNvSpPr>
            <a:spLocks noGrp="1"/>
          </p:cNvSpPr>
          <p:nvPr>
            <p:ph type="title"/>
          </p:nvPr>
        </p:nvSpPr>
        <p:spPr>
          <a:xfrm>
            <a:off x="466368" y="2932172"/>
            <a:ext cx="3614351" cy="1130181"/>
          </a:xfrm>
        </p:spPr>
        <p:txBody>
          <a:bodyPr anchor="ctr"/>
          <a:lstStyle/>
          <a:p>
            <a:r>
              <a:rPr lang="en-US"/>
              <a:t>Click to edit Master title style</a:t>
            </a:r>
          </a:p>
        </p:txBody>
      </p:sp>
    </p:spTree>
    <p:extLst>
      <p:ext uri="{BB962C8B-B14F-4D97-AF65-F5344CB8AC3E}">
        <p14:creationId xmlns:p14="http://schemas.microsoft.com/office/powerpoint/2010/main" val="817244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66FB532-7A25-4199-BC4D-E1B7A95EF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7007303"/>
      </p:ext>
    </p:extLst>
  </p:cSld>
  <p:clrMapOvr>
    <a:masterClrMapping/>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182A7AF-E813-4C15-9BF4-9097D7492EC1}"/>
              </a:ext>
            </a:extLst>
          </p:cNvPr>
          <p:cNvGrpSpPr/>
          <p:nvPr/>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FF7651E4-27A1-4F44-8DA3-E3B882F8310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8CE5D0E7-E1E6-4D98-813C-EB1A14D255F7}"/>
              </a:ext>
            </a:extLst>
          </p:cNvPr>
          <p:cNvSpPr>
            <a:spLocks noGrp="1"/>
          </p:cNvSpPr>
          <p:nvPr>
            <p:ph type="body" sz="quarter" idx="10"/>
          </p:nvPr>
        </p:nvSpPr>
        <p:spPr>
          <a:xfrm>
            <a:off x="445317" y="1227280"/>
            <a:ext cx="11545841"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793874"/>
      </p:ext>
    </p:extLst>
  </p:cSld>
  <p:clrMapOvr>
    <a:masterClrMapping/>
  </p:clrMapOvr>
  <p:transition>
    <p:fade/>
  </p:transition>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Closing blue">
    <p:bg>
      <p:bgPr>
        <a:solidFill>
          <a:schemeClr val="tx2">
            <a:lumMod val="75000"/>
          </a:schemeClr>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7278" y="3268663"/>
            <a:ext cx="2145157" cy="457200"/>
          </a:xfrm>
          <a:prstGeom prst="rect">
            <a:avLst/>
          </a:prstGeom>
        </p:spPr>
      </p:pic>
    </p:spTree>
    <p:extLst>
      <p:ext uri="{BB962C8B-B14F-4D97-AF65-F5344CB8AC3E}">
        <p14:creationId xmlns:p14="http://schemas.microsoft.com/office/powerpoint/2010/main" val="58370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296387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921425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131374114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5803F-AA19-4564-A209-37E2D834B682}"/>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D3ED96-22BF-43B5-8E7A-A5E1C9B48E03}"/>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3767878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5992552"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5992552"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916492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71867267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4" y="210209"/>
            <a:ext cx="5695363" cy="6537434"/>
          </a:xfrm>
          <a:prstGeom prst="rect">
            <a:avLst/>
          </a:prstGeom>
        </p:spPr>
      </p:pic>
    </p:spTree>
    <p:extLst>
      <p:ext uri="{BB962C8B-B14F-4D97-AF65-F5344CB8AC3E}">
        <p14:creationId xmlns:p14="http://schemas.microsoft.com/office/powerpoint/2010/main" val="75351192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spTree>
    <p:extLst>
      <p:ext uri="{BB962C8B-B14F-4D97-AF65-F5344CB8AC3E}">
        <p14:creationId xmlns:p14="http://schemas.microsoft.com/office/powerpoint/2010/main" val="98456305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122791946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02401619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spTree>
    <p:extLst>
      <p:ext uri="{BB962C8B-B14F-4D97-AF65-F5344CB8AC3E}">
        <p14:creationId xmlns:p14="http://schemas.microsoft.com/office/powerpoint/2010/main" val="396925567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73668165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221290769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Slide 10">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pic>
        <p:nvPicPr>
          <p:cNvPr id="7" name="Picture 6">
            <a:extLst>
              <a:ext uri="{FF2B5EF4-FFF2-40B4-BE49-F238E27FC236}">
                <a16:creationId xmlns:a16="http://schemas.microsoft.com/office/drawing/2014/main" id="{2572635C-3E4A-4BE2-90CF-0CC3C96E5F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18447284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118154844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7010089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24082609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gradFill>
                  <a:gsLst>
                    <a:gs pos="0">
                      <a:schemeClr val="tx2"/>
                    </a:gs>
                    <a:gs pos="100000">
                      <a:schemeClr val="tx2"/>
                    </a:gs>
                  </a:gsLst>
                  <a:lin ang="5400000" scaled="1"/>
                </a:gra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gradFill>
                  <a:gsLst>
                    <a:gs pos="0">
                      <a:schemeClr val="tx1"/>
                    </a:gs>
                    <a:gs pos="100000">
                      <a:schemeClr val="tx1"/>
                    </a:gs>
                  </a:gsLst>
                  <a:lin ang="5400000" scaled="1"/>
                </a:gra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5327874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gradFill>
                  <a:gsLst>
                    <a:gs pos="0">
                      <a:schemeClr val="tx1"/>
                    </a:gs>
                    <a:gs pos="100000">
                      <a:schemeClr val="tx1"/>
                    </a:gs>
                  </a:gsLst>
                  <a:lin ang="5400000" scaled="1"/>
                </a:gra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gradFill>
                  <a:gsLst>
                    <a:gs pos="0">
                      <a:schemeClr val="tx2"/>
                    </a:gs>
                    <a:gs pos="100000">
                      <a:schemeClr val="tx2"/>
                    </a:gs>
                  </a:gsLst>
                  <a:lin ang="5400000" scaled="1"/>
                </a:gra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gradFill>
                  <a:gsLst>
                    <a:gs pos="0">
                      <a:schemeClr val="tx1"/>
                    </a:gs>
                    <a:gs pos="100000">
                      <a:schemeClr val="tx1"/>
                    </a:gs>
                  </a:gsLst>
                  <a:lin ang="5400000" scaled="1"/>
                </a:gra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337006278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gradFill>
                  <a:gsLst>
                    <a:gs pos="0">
                      <a:schemeClr val="tx1"/>
                    </a:gs>
                    <a:gs pos="100000">
                      <a:schemeClr val="tx1"/>
                    </a:gs>
                  </a:gsLst>
                  <a:lin ang="5400000" scaled="1"/>
                </a:gra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4969432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65139" y="242487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372768" y="242487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2549948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D8533C5B-52B6-4FDD-B82E-8A4945A40773}"/>
              </a:ext>
            </a:extLst>
          </p:cNvPr>
          <p:cNvSpPr>
            <a:spLocks noGrp="1"/>
          </p:cNvSpPr>
          <p:nvPr>
            <p:ph type="body" sz="quarter" idx="26" hasCustomPrompt="1"/>
          </p:nvPr>
        </p:nvSpPr>
        <p:spPr>
          <a:xfrm>
            <a:off x="465139"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18498876-1613-418C-AC35-FDACF3402713}"/>
              </a:ext>
            </a:extLst>
          </p:cNvPr>
          <p:cNvSpPr>
            <a:spLocks noGrp="1"/>
          </p:cNvSpPr>
          <p:nvPr>
            <p:ph type="body" sz="quarter" idx="27" hasCustomPrompt="1"/>
          </p:nvPr>
        </p:nvSpPr>
        <p:spPr>
          <a:xfrm>
            <a:off x="4392423"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1CD0CE8E-2F40-4954-BFE0-5159095C304B}"/>
              </a:ext>
            </a:extLst>
          </p:cNvPr>
          <p:cNvSpPr>
            <a:spLocks noGrp="1"/>
          </p:cNvSpPr>
          <p:nvPr>
            <p:ph type="body" sz="quarter" idx="28" hasCustomPrompt="1"/>
          </p:nvPr>
        </p:nvSpPr>
        <p:spPr>
          <a:xfrm>
            <a:off x="8307389"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46673546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66604076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739986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30099433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121299374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1971966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3127768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90F5C48D-0037-404B-A213-DB4849984F48}"/>
              </a:ext>
            </a:extLst>
          </p:cNvPr>
          <p:cNvSpPr>
            <a:spLocks noGrp="1"/>
          </p:cNvSpPr>
          <p:nvPr>
            <p:ph type="body" sz="quarter" idx="45" hasCustomPrompt="1"/>
          </p:nvPr>
        </p:nvSpPr>
        <p:spPr>
          <a:xfrm>
            <a:off x="465137" y="3497262"/>
            <a:ext cx="4919660" cy="217294"/>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gradFill>
                  <a:gsLst>
                    <a:gs pos="0">
                      <a:schemeClr val="tx1"/>
                    </a:gs>
                    <a:gs pos="100000">
                      <a:schemeClr val="tx1"/>
                    </a:gs>
                  </a:gsLst>
                  <a:lin ang="5400000" scaled="1"/>
                </a:gra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gradFill>
                  <a:gsLst>
                    <a:gs pos="0">
                      <a:schemeClr val="tx1"/>
                    </a:gs>
                    <a:gs pos="100000">
                      <a:schemeClr val="tx1"/>
                    </a:gs>
                  </a:gsLst>
                  <a:lin ang="5400000" scaled="1"/>
                </a:gra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792972BC-11BD-44FD-81DC-C89642E6F4D9}"/>
              </a:ext>
            </a:extLst>
          </p:cNvPr>
          <p:cNvSpPr>
            <a:spLocks noGrp="1"/>
          </p:cNvSpPr>
          <p:nvPr>
            <p:ph type="body" sz="quarter" idx="26" hasCustomPrompt="1"/>
          </p:nvPr>
        </p:nvSpPr>
        <p:spPr>
          <a:xfrm>
            <a:off x="465138" y="2410676"/>
            <a:ext cx="4919660" cy="217294"/>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115302088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gradFill>
                  <a:gsLst>
                    <a:gs pos="0">
                      <a:schemeClr val="tx2"/>
                    </a:gs>
                    <a:gs pos="100000">
                      <a:schemeClr val="tx2"/>
                    </a:gs>
                  </a:gsLst>
                  <a:lin ang="5400000" scaled="1"/>
                </a:gra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gradFill>
                  <a:gsLst>
                    <a:gs pos="0">
                      <a:schemeClr val="tx2"/>
                    </a:gs>
                    <a:gs pos="100000">
                      <a:schemeClr val="tx2"/>
                    </a:gs>
                  </a:gsLst>
                  <a:lin ang="5400000" scaled="1"/>
                </a:gra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34694263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gradFill>
                  <a:gsLst>
                    <a:gs pos="0">
                      <a:schemeClr val="tx1"/>
                    </a:gs>
                    <a:gs pos="100000">
                      <a:schemeClr val="tx1"/>
                    </a:gs>
                  </a:gsLst>
                  <a:lin ang="5400000" scaled="1"/>
                </a:gra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0866769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161585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6982493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gradFill>
                  <a:gsLst>
                    <a:gs pos="0">
                      <a:schemeClr val="tx1"/>
                    </a:gs>
                    <a:gs pos="100000">
                      <a:schemeClr val="tx1"/>
                    </a:gs>
                  </a:gsLst>
                  <a:lin ang="5400000" scaled="1"/>
                </a:gra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gradFill>
                  <a:gsLst>
                    <a:gs pos="0">
                      <a:schemeClr val="tx1"/>
                    </a:gs>
                    <a:gs pos="100000">
                      <a:schemeClr val="tx1"/>
                    </a:gs>
                  </a:gsLst>
                  <a:lin ang="5400000" scaled="1"/>
                </a:gra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gradFill>
                  <a:gsLst>
                    <a:gs pos="0">
                      <a:schemeClr val="tx1"/>
                    </a:gs>
                    <a:gs pos="100000">
                      <a:schemeClr val="tx1"/>
                    </a:gs>
                  </a:gsLst>
                  <a:lin ang="5400000" scaled="1"/>
                </a:gra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3528621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65139" y="2201863"/>
            <a:ext cx="11533187" cy="4159883"/>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3160336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23332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394" name="Group 393"/>
          <p:cNvGrpSpPr>
            <a:grpSpLocks noChangeAspect="1"/>
          </p:cNvGrpSpPr>
          <p:nvPr userDrawn="1"/>
        </p:nvGrpSpPr>
        <p:grpSpPr bwMode="gray">
          <a:xfrm>
            <a:off x="7496245" y="2125620"/>
            <a:ext cx="4421959" cy="4023360"/>
            <a:chOff x="4158236" y="1224815"/>
            <a:chExt cx="4421959" cy="4023360"/>
          </a:xfrm>
        </p:grpSpPr>
        <p:grpSp>
          <p:nvGrpSpPr>
            <p:cNvPr id="395" name="Group 394"/>
            <p:cNvGrpSpPr/>
            <p:nvPr userDrawn="1"/>
          </p:nvGrpSpPr>
          <p:grpSpPr bwMode="gray">
            <a:xfrm>
              <a:off x="4386601" y="1224815"/>
              <a:ext cx="4160377" cy="4023360"/>
              <a:chOff x="4386601" y="1224815"/>
              <a:chExt cx="4160377" cy="4023360"/>
            </a:xfrm>
          </p:grpSpPr>
          <p:sp>
            <p:nvSpPr>
              <p:cNvPr id="44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396" name="Group 395"/>
            <p:cNvGrpSpPr>
              <a:grpSpLocks noChangeAspect="1"/>
            </p:cNvGrpSpPr>
            <p:nvPr userDrawn="1"/>
          </p:nvGrpSpPr>
          <p:grpSpPr bwMode="gray">
            <a:xfrm>
              <a:off x="4158236" y="1291257"/>
              <a:ext cx="4421959" cy="2732056"/>
              <a:chOff x="2667004" y="3332163"/>
              <a:chExt cx="1690690" cy="1044571"/>
            </a:xfrm>
          </p:grpSpPr>
          <p:sp>
            <p:nvSpPr>
              <p:cNvPr id="39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20943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31126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7765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65138" y="1853742"/>
            <a:ext cx="11456988"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32418">
              <a:defRPr/>
            </a:pPr>
            <a:fld id="{14C20F7D-9508-814A-AA63-E29616D5BA44}" type="datetimeFigureOut">
              <a:rPr lang="en-US" smtClean="0">
                <a:solidFill>
                  <a:srgbClr val="000000"/>
                </a:solidFill>
              </a:rPr>
              <a:pPr defTabSz="932418">
                <a:defRPr/>
              </a:pPr>
              <a:t>4/23/2020</a:t>
            </a:fld>
            <a:endParaRPr lang="en-US">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32418">
              <a:defRPr/>
            </a:pPr>
            <a:endParaRPr lang="en-US">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32418">
              <a:defRPr/>
            </a:pPr>
            <a:fld id="{04030B51-6F0E-5347-A21E-54811C2D8EB9}" type="slidenum">
              <a:rPr lang="en-US" smtClean="0">
                <a:solidFill>
                  <a:srgbClr val="000000"/>
                </a:solidFill>
              </a:rPr>
              <a:pPr defTabSz="932418">
                <a:defRPr/>
              </a:pPr>
              <a:t>‹#›</a:t>
            </a:fld>
            <a:endParaRPr lang="en-US">
              <a:solidFill>
                <a:srgbClr val="000000"/>
              </a:solidFill>
            </a:endParaRPr>
          </a:p>
        </p:txBody>
      </p:sp>
    </p:spTree>
    <p:extLst>
      <p:ext uri="{BB962C8B-B14F-4D97-AF65-F5344CB8AC3E}">
        <p14:creationId xmlns:p14="http://schemas.microsoft.com/office/powerpoint/2010/main" val="150701589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311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pic>
        <p:nvPicPr>
          <p:cNvPr id="8" name="Picture 7" descr="A person standing in front of a building&#10;&#10;Description automatically generated">
            <a:extLst>
              <a:ext uri="{FF2B5EF4-FFF2-40B4-BE49-F238E27FC236}">
                <a16:creationId xmlns:a16="http://schemas.microsoft.com/office/drawing/2014/main" id="{CE6330C0-3B84-490E-B834-F221710F03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ED6A5932-8232-42C9-9344-9FF243CD26ED}"/>
              </a:ext>
            </a:extLst>
          </p:cNvPr>
          <p:cNvSpPr/>
          <p:nvPr userDrawn="1"/>
        </p:nvSpPr>
        <p:spPr bwMode="auto">
          <a:xfrm rot="10800000" flipV="1">
            <a:off x="0" y="0"/>
            <a:ext cx="3568083" cy="6994525"/>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2" descr="Image result for microsoft white logo">
            <a:extLst>
              <a:ext uri="{FF2B5EF4-FFF2-40B4-BE49-F238E27FC236}">
                <a16:creationId xmlns:a16="http://schemas.microsoft.com/office/drawing/2014/main" id="{F932C8D5-037B-40A8-993C-7DA4BF41493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75489" y="567610"/>
            <a:ext cx="1582620" cy="38234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F450EE6-E8E7-4616-8251-F987637743D8}"/>
              </a:ext>
            </a:extLst>
          </p:cNvPr>
          <p:cNvSpPr/>
          <p:nvPr userDrawn="1"/>
        </p:nvSpPr>
        <p:spPr bwMode="auto">
          <a:xfrm rot="10800000">
            <a:off x="-1" y="2927337"/>
            <a:ext cx="12436475" cy="4067187"/>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212B7966-1AAC-47A0-BCD7-8870F9D34ABD}"/>
              </a:ext>
            </a:extLst>
          </p:cNvPr>
          <p:cNvSpPr>
            <a:spLocks noGrp="1"/>
          </p:cNvSpPr>
          <p:nvPr>
            <p:ph type="title"/>
          </p:nvPr>
        </p:nvSpPr>
        <p:spPr>
          <a:xfrm>
            <a:off x="602716" y="4067414"/>
            <a:ext cx="11239464" cy="633954"/>
          </a:xfrm>
        </p:spPr>
        <p:txBody>
          <a:bodyPr vert="horz" wrap="square" lIns="0" tIns="0" rIns="0" bIns="0" rtlCol="0">
            <a:spAutoFit/>
          </a:bodyPr>
          <a:lstStyle>
            <a:lvl1pPr>
              <a:defRPr lang="en-IN" sz="4488"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2" name="Text Placeholder 5">
            <a:extLst>
              <a:ext uri="{FF2B5EF4-FFF2-40B4-BE49-F238E27FC236}">
                <a16:creationId xmlns:a16="http://schemas.microsoft.com/office/drawing/2014/main" id="{8F36A01F-3B27-45A7-9E71-F63C80D97A95}"/>
              </a:ext>
            </a:extLst>
          </p:cNvPr>
          <p:cNvSpPr>
            <a:spLocks noGrp="1"/>
          </p:cNvSpPr>
          <p:nvPr>
            <p:ph type="body" sz="quarter" idx="12" hasCustomPrompt="1"/>
          </p:nvPr>
        </p:nvSpPr>
        <p:spPr>
          <a:xfrm>
            <a:off x="595914" y="5470397"/>
            <a:ext cx="11246266" cy="448228"/>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r>
              <a:rPr lang="en-US" sz="2856">
                <a:solidFill>
                  <a:schemeClr val="bg1"/>
                </a:solidFill>
              </a:rPr>
              <a:t>Speaker name</a:t>
            </a:r>
          </a:p>
        </p:txBody>
      </p:sp>
      <p:sp>
        <p:nvSpPr>
          <p:cNvPr id="13" name="Text Placeholder 7">
            <a:extLst>
              <a:ext uri="{FF2B5EF4-FFF2-40B4-BE49-F238E27FC236}">
                <a16:creationId xmlns:a16="http://schemas.microsoft.com/office/drawing/2014/main" id="{31368380-82D3-44C9-AAEB-096531242365}"/>
              </a:ext>
            </a:extLst>
          </p:cNvPr>
          <p:cNvSpPr>
            <a:spLocks noGrp="1"/>
          </p:cNvSpPr>
          <p:nvPr>
            <p:ph type="body" sz="quarter" idx="13" hasCustomPrompt="1"/>
          </p:nvPr>
        </p:nvSpPr>
        <p:spPr>
          <a:xfrm>
            <a:off x="595914" y="6025841"/>
            <a:ext cx="11246266" cy="572547"/>
          </a:xfrm>
        </p:spPr>
        <p:txBody>
          <a:bodyPr/>
          <a:lstStyle>
            <a:lvl1pPr>
              <a:defRPr lang="en-IN" sz="2448" kern="1200" spc="0" baseline="0" dirty="0">
                <a:solidFill>
                  <a:schemeClr val="bg1"/>
                </a:solidFill>
                <a:latin typeface="+mn-lt"/>
                <a:ea typeface="+mn-ea"/>
                <a:cs typeface="Segoe UI" panose="020B0502040204020203" pitchFamily="34" charset="0"/>
              </a:defRPr>
            </a:lvl1pPr>
            <a:lvl2pPr>
              <a:defRPr/>
            </a:lvl2pPr>
            <a:lvl3pPr>
              <a:defRPr/>
            </a:lvl3pPr>
            <a:lvl4pPr>
              <a:defRPr/>
            </a:lvl4pPr>
            <a:lvl5pPr>
              <a:defRPr/>
            </a:lvl5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Date</a:t>
            </a:r>
          </a:p>
        </p:txBody>
      </p:sp>
    </p:spTree>
    <p:extLst>
      <p:ext uri="{BB962C8B-B14F-4D97-AF65-F5344CB8AC3E}">
        <p14:creationId xmlns:p14="http://schemas.microsoft.com/office/powerpoint/2010/main" val="1675123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t>
            </a:r>
            <a:r>
              <a:rPr lang="en-US" err="1"/>
              <a:t>IoT</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2" name="Picture 1">
            <a:extLst>
              <a:ext uri="{FF2B5EF4-FFF2-40B4-BE49-F238E27FC236}">
                <a16:creationId xmlns:a16="http://schemas.microsoft.com/office/drawing/2014/main" id="{7B7211F8-4DBB-F148-9213-1CD906B157A9}"/>
              </a:ext>
            </a:extLst>
          </p:cNvPr>
          <p:cNvPicPr>
            <a:picLocks noChangeAspect="1"/>
          </p:cNvPicPr>
          <p:nvPr userDrawn="1"/>
        </p:nvPicPr>
        <p:blipFill>
          <a:blip r:embed="rId2"/>
          <a:stretch>
            <a:fillRect/>
          </a:stretch>
        </p:blipFill>
        <p:spPr>
          <a:xfrm>
            <a:off x="414947" y="414619"/>
            <a:ext cx="977900" cy="215900"/>
          </a:xfrm>
          <a:prstGeom prst="rect">
            <a:avLst/>
          </a:prstGeom>
        </p:spPr>
      </p:pic>
    </p:spTree>
    <p:extLst>
      <p:ext uri="{BB962C8B-B14F-4D97-AF65-F5344CB8AC3E}">
        <p14:creationId xmlns:p14="http://schemas.microsoft.com/office/powerpoint/2010/main" val="3489328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a:t>
            </a:r>
            <a:r>
              <a:rPr lang="en-US" err="1"/>
              <a:t>IoT</a:t>
            </a:r>
            <a:br>
              <a:rPr lang="en-US"/>
            </a:br>
            <a:r>
              <a:rPr lang="en-US"/>
              <a:t>title or event name</a:t>
            </a:r>
          </a:p>
        </p:txBody>
      </p:sp>
      <p:pic>
        <p:nvPicPr>
          <p:cNvPr id="2" name="Picture 1">
            <a:extLst>
              <a:ext uri="{FF2B5EF4-FFF2-40B4-BE49-F238E27FC236}">
                <a16:creationId xmlns:a16="http://schemas.microsoft.com/office/drawing/2014/main" id="{D5788672-4E4F-384F-BC06-960DD2B92DCE}"/>
              </a:ext>
            </a:extLst>
          </p:cNvPr>
          <p:cNvPicPr>
            <a:picLocks noChangeAspect="1"/>
          </p:cNvPicPr>
          <p:nvPr userDrawn="1"/>
        </p:nvPicPr>
        <p:blipFill>
          <a:blip r:embed="rId2"/>
          <a:stretch>
            <a:fillRect/>
          </a:stretch>
        </p:blipFill>
        <p:spPr>
          <a:xfrm>
            <a:off x="415561" y="413780"/>
            <a:ext cx="977900" cy="215900"/>
          </a:xfrm>
          <a:prstGeom prst="rect">
            <a:avLst/>
          </a:prstGeom>
        </p:spPr>
      </p:pic>
    </p:spTree>
    <p:extLst>
      <p:ext uri="{BB962C8B-B14F-4D97-AF65-F5344CB8AC3E}">
        <p14:creationId xmlns:p14="http://schemas.microsoft.com/office/powerpoint/2010/main" val="2031518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F96BB-AF6E-5740-BF45-B6600B6FB4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272" y="0"/>
            <a:ext cx="12403932"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a:t>
            </a:r>
            <a:r>
              <a:rPr lang="en-US" err="1"/>
              <a:t>IoT</a:t>
            </a:r>
            <a:r>
              <a:rPr lang="en-US"/>
              <a:t> title or event name</a:t>
            </a:r>
          </a:p>
        </p:txBody>
      </p:sp>
      <p:pic>
        <p:nvPicPr>
          <p:cNvPr id="14" name="Picture 13">
            <a:extLst>
              <a:ext uri="{FF2B5EF4-FFF2-40B4-BE49-F238E27FC236}">
                <a16:creationId xmlns:a16="http://schemas.microsoft.com/office/drawing/2014/main" id="{B05DEBAC-6A58-FF49-B5E5-237C6F450AF9}"/>
              </a:ext>
            </a:extLst>
          </p:cNvPr>
          <p:cNvPicPr>
            <a:picLocks noChangeAspect="1"/>
          </p:cNvPicPr>
          <p:nvPr userDrawn="1"/>
        </p:nvPicPr>
        <p:blipFill>
          <a:blip r:embed="rId3"/>
          <a:stretch>
            <a:fillRect/>
          </a:stretch>
        </p:blipFill>
        <p:spPr>
          <a:xfrm>
            <a:off x="415561" y="413780"/>
            <a:ext cx="977900" cy="215900"/>
          </a:xfrm>
          <a:prstGeom prst="rect">
            <a:avLst/>
          </a:prstGeom>
        </p:spPr>
      </p:pic>
    </p:spTree>
    <p:extLst>
      <p:ext uri="{BB962C8B-B14F-4D97-AF65-F5344CB8AC3E}">
        <p14:creationId xmlns:p14="http://schemas.microsoft.com/office/powerpoint/2010/main" val="70695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9530F-1AE6-D546-884F-8D088BF19FC6}"/>
              </a:ext>
            </a:extLst>
          </p:cNvPr>
          <p:cNvPicPr>
            <a:picLocks noChangeAspect="1"/>
          </p:cNvPicPr>
          <p:nvPr userDrawn="1"/>
        </p:nvPicPr>
        <p:blipFill rotWithShape="1">
          <a:blip>
            <a:extLst>
              <a:ext uri="{28A0092B-C50C-407E-A947-70E740481C1C}">
                <a14:useLocalDpi xmlns:a14="http://schemas.microsoft.com/office/drawing/2010/main" val="0"/>
              </a:ext>
            </a:extLst>
          </a:blip>
          <a:srcRect t="15637"/>
          <a:stretch/>
        </p:blipFill>
        <p:spPr>
          <a:xfrm>
            <a:off x="0" y="0"/>
            <a:ext cx="12436475" cy="6994525"/>
          </a:xfrm>
          <a:prstGeom prst="rect">
            <a:avLst/>
          </a:prstGeom>
        </p:spPr>
      </p:pic>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a:t>
            </a:r>
            <a:r>
              <a:rPr lang="en-US" err="1"/>
              <a:t>IoT</a:t>
            </a:r>
            <a:r>
              <a:rPr lang="en-US"/>
              <a:t> title or event name</a:t>
            </a:r>
          </a:p>
        </p:txBody>
      </p:sp>
      <p:pic>
        <p:nvPicPr>
          <p:cNvPr id="2" name="Picture 1">
            <a:extLst>
              <a:ext uri="{FF2B5EF4-FFF2-40B4-BE49-F238E27FC236}">
                <a16:creationId xmlns:a16="http://schemas.microsoft.com/office/drawing/2014/main" id="{6847F158-6392-E149-AFD6-49796C5D3697}"/>
              </a:ext>
            </a:extLst>
          </p:cNvPr>
          <p:cNvPicPr>
            <a:picLocks noChangeAspect="1"/>
          </p:cNvPicPr>
          <p:nvPr userDrawn="1"/>
        </p:nvPicPr>
        <p:blipFill>
          <a:blip r:embed="rId2"/>
          <a:stretch>
            <a:fillRect/>
          </a:stretch>
        </p:blipFill>
        <p:spPr>
          <a:xfrm>
            <a:off x="437278" y="414618"/>
            <a:ext cx="977900" cy="215900"/>
          </a:xfrm>
          <a:prstGeom prst="rect">
            <a:avLst/>
          </a:prstGeom>
        </p:spPr>
      </p:pic>
    </p:spTree>
    <p:extLst>
      <p:ext uri="{BB962C8B-B14F-4D97-AF65-F5344CB8AC3E}">
        <p14:creationId xmlns:p14="http://schemas.microsoft.com/office/powerpoint/2010/main" val="148982706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72893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2"/>
            <a:ext cx="5992552" cy="1828800"/>
          </a:xfrm>
          <a:prstGeom prst="rect">
            <a:avLst/>
          </a:prstGeom>
          <a:noFill/>
        </p:spPr>
        <p:txBody>
          <a:bodyPr lIns="0" tIns="0" rIns="0" bIns="182880" anchor="b" anchorCtr="0"/>
          <a:lstStyle>
            <a:lvl1pPr>
              <a:defRPr sz="4800" strike="noStrike" spc="-50"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5992552"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711290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229" name="Group 228"/>
          <p:cNvGrpSpPr/>
          <p:nvPr userDrawn="1"/>
        </p:nvGrpSpPr>
        <p:grpSpPr bwMode="gray">
          <a:xfrm>
            <a:off x="7498383" y="2125664"/>
            <a:ext cx="4419820" cy="402331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8"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3"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7"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4"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5"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3"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4940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5187550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0589785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73550833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7663942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0375886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404180"/>
            <a:ext cx="11506200"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06564050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192863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98367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280550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112576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3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394" name="Group 393"/>
          <p:cNvGrpSpPr>
            <a:grpSpLocks noChangeAspect="1"/>
          </p:cNvGrpSpPr>
          <p:nvPr userDrawn="1"/>
        </p:nvGrpSpPr>
        <p:grpSpPr>
          <a:xfrm>
            <a:off x="7495132" y="2129687"/>
            <a:ext cx="4416552" cy="4017043"/>
            <a:chOff x="7454492" y="2089044"/>
            <a:chExt cx="4463711" cy="4059936"/>
          </a:xfrm>
        </p:grpSpPr>
        <p:sp>
          <p:nvSpPr>
            <p:cNvPr id="39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7924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31735927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467741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89913274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7830851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5868208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0851585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2" name="Picture 1">
            <a:extLst>
              <a:ext uri="{FF2B5EF4-FFF2-40B4-BE49-F238E27FC236}">
                <a16:creationId xmlns:a16="http://schemas.microsoft.com/office/drawing/2014/main" id="{085186FC-0D32-394B-A766-D567AE5C4DA4}"/>
              </a:ext>
            </a:extLst>
          </p:cNvPr>
          <p:cNvPicPr>
            <a:picLocks noChangeAspect="1"/>
          </p:cNvPicPr>
          <p:nvPr userDrawn="1"/>
        </p:nvPicPr>
        <p:blipFill>
          <a:blip r:embed="rId2"/>
          <a:stretch>
            <a:fillRect/>
          </a:stretch>
        </p:blipFill>
        <p:spPr>
          <a:xfrm>
            <a:off x="463278" y="287297"/>
            <a:ext cx="977900" cy="215900"/>
          </a:xfrm>
          <a:prstGeom prst="rect">
            <a:avLst/>
          </a:prstGeom>
        </p:spPr>
      </p:pic>
    </p:spTree>
    <p:extLst>
      <p:ext uri="{BB962C8B-B14F-4D97-AF65-F5344CB8AC3E}">
        <p14:creationId xmlns:p14="http://schemas.microsoft.com/office/powerpoint/2010/main" val="2457001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3" y="321384"/>
            <a:ext cx="3082131" cy="1464018"/>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836"/>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8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55008" y="2051728"/>
            <a:ext cx="10726460"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4/23/2020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6308337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31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657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8559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244" name="Group 243"/>
          <p:cNvGrpSpPr>
            <a:grpSpLocks noChangeAspect="1"/>
          </p:cNvGrpSpPr>
          <p:nvPr userDrawn="1"/>
        </p:nvGrpSpPr>
        <p:grpSpPr bwMode="gray">
          <a:xfrm>
            <a:off x="7496245" y="2125620"/>
            <a:ext cx="4421959" cy="4023360"/>
            <a:chOff x="4158236" y="1224815"/>
            <a:chExt cx="4421959" cy="4023360"/>
          </a:xfrm>
        </p:grpSpPr>
        <p:grpSp>
          <p:nvGrpSpPr>
            <p:cNvPr id="245" name="Group 244"/>
            <p:cNvGrpSpPr/>
            <p:nvPr userDrawn="1"/>
          </p:nvGrpSpPr>
          <p:grpSpPr bwMode="gray">
            <a:xfrm>
              <a:off x="4386601" y="1224815"/>
              <a:ext cx="4160377" cy="4023360"/>
              <a:chOff x="4386601" y="1224815"/>
              <a:chExt cx="4160377" cy="4023360"/>
            </a:xfrm>
          </p:grpSpPr>
          <p:sp>
            <p:nvSpPr>
              <p:cNvPr id="29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69"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70"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71"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0"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1"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2"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3"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4"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5"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6"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46" name="Group 245"/>
            <p:cNvGrpSpPr>
              <a:grpSpLocks noChangeAspect="1"/>
            </p:cNvGrpSpPr>
            <p:nvPr userDrawn="1"/>
          </p:nvGrpSpPr>
          <p:grpSpPr bwMode="gray">
            <a:xfrm>
              <a:off x="4158236" y="1291257"/>
              <a:ext cx="4421959" cy="2732056"/>
              <a:chOff x="2667004" y="3332163"/>
              <a:chExt cx="1690690" cy="1044571"/>
            </a:xfrm>
          </p:grpSpPr>
          <p:sp>
            <p:nvSpPr>
              <p:cNvPr id="24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022554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54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389860"/>
            <a:ext cx="11239464" cy="627807"/>
          </a:xfrm>
        </p:spPr>
        <p:txBody>
          <a:bodyPr/>
          <a:lstStyle>
            <a:lvl1pPr>
              <a:defRPr sz="4080" b="0">
                <a:solidFill>
                  <a:schemeClr val="accent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075423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10056498" cy="1830388"/>
          </a:xfrm>
          <a:noFill/>
        </p:spPr>
        <p:txBody>
          <a:bodyPr lIns="146304" tIns="109728" rIns="146304" bIns="109728">
            <a:noAutofit/>
          </a:bodyPr>
          <a:lstStyle>
            <a:lvl1pPr marL="0" indent="0">
              <a:spcBef>
                <a:spcPts val="0"/>
              </a:spcBef>
              <a:buNone/>
              <a:defRPr sz="3374"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624" spc="-94"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6" y="479776"/>
            <a:ext cx="1552931" cy="332660"/>
          </a:xfrm>
          <a:prstGeom prst="rect">
            <a:avLst/>
          </a:prstGeom>
        </p:spPr>
      </p:pic>
      <p:sp>
        <p:nvSpPr>
          <p:cNvPr id="7"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6" name="Text Placeholder 5"/>
          <p:cNvSpPr>
            <a:spLocks noGrp="1"/>
          </p:cNvSpPr>
          <p:nvPr>
            <p:ph type="body" sz="quarter" idx="13" hasCustomPrompt="1"/>
          </p:nvPr>
        </p:nvSpPr>
        <p:spPr>
          <a:xfrm>
            <a:off x="274638" y="479777"/>
            <a:ext cx="3108990" cy="447967"/>
          </a:xfrm>
        </p:spPr>
        <p:txBody>
          <a:bodyPr/>
          <a:lstStyle>
            <a:lvl1pPr marL="0" indent="0">
              <a:buNone/>
              <a:defRPr sz="1875"/>
            </a:lvl1pPr>
          </a:lstStyle>
          <a:p>
            <a:pPr lvl="0"/>
            <a:r>
              <a:rPr lang="en-US"/>
              <a:t>Session Code Here</a:t>
            </a:r>
          </a:p>
        </p:txBody>
      </p:sp>
    </p:spTree>
    <p:extLst>
      <p:ext uri="{BB962C8B-B14F-4D97-AF65-F5344CB8AC3E}">
        <p14:creationId xmlns:p14="http://schemas.microsoft.com/office/powerpoint/2010/main" val="985664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350">
          <p15:clr>
            <a:srgbClr val="FBAE40"/>
          </p15:clr>
        </p15:guide>
        <p15:guide id="2" pos="3917">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5964" y="6177915"/>
            <a:ext cx="1552931" cy="33266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1200827" y="1762951"/>
            <a:ext cx="7322208" cy="3219670"/>
          </a:xfrm>
          <a:prstGeom prst="rect">
            <a:avLst/>
          </a:prstGeom>
        </p:spPr>
      </p:pic>
    </p:spTree>
    <p:extLst>
      <p:ext uri="{BB962C8B-B14F-4D97-AF65-F5344CB8AC3E}">
        <p14:creationId xmlns:p14="http://schemas.microsoft.com/office/powerpoint/2010/main" val="3190861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8"/>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25" fontAlgn="base">
              <a:lnSpc>
                <a:spcPct val="90000"/>
              </a:lnSpc>
              <a:spcBef>
                <a:spcPct val="0"/>
              </a:spcBef>
              <a:spcAft>
                <a:spcPct val="0"/>
              </a:spcAft>
              <a:defRPr/>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749" spc="-94"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5"/>
            <a:ext cx="10058401" cy="1829593"/>
          </a:xfrm>
          <a:noFill/>
        </p:spPr>
        <p:txBody>
          <a:bodyPr lIns="182880" tIns="146304" rIns="182880" bIns="146304">
            <a:noAutofit/>
          </a:bodyPr>
          <a:lstStyle>
            <a:lvl1pPr marL="0" indent="0">
              <a:spcBef>
                <a:spcPts val="0"/>
              </a:spcBef>
              <a:buNone/>
              <a:defRPr sz="3374"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77165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25" fontAlgn="base">
              <a:lnSpc>
                <a:spcPct val="90000"/>
              </a:lnSpc>
              <a:spcBef>
                <a:spcPct val="0"/>
              </a:spcBef>
              <a:spcAft>
                <a:spcPct val="0"/>
              </a:spcAft>
              <a:defRPr/>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749" spc="-94" baseline="0">
                <a:gradFill>
                  <a:gsLst>
                    <a:gs pos="5833">
                      <a:srgbClr val="FFFFFF"/>
                    </a:gs>
                    <a:gs pos="18000">
                      <a:srgbClr val="FFFFFF"/>
                    </a:gs>
                  </a:gsLst>
                  <a:lin ang="5400000" scaled="0"/>
                </a:gradFill>
              </a:defRPr>
            </a:lvl1pPr>
          </a:lstStyle>
          <a:p>
            <a:r>
              <a:rPr lang="en-US"/>
              <a:t>Video title</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562093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249" spc="-94"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760880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249" spc="-94"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083630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249" spc="-94"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6693678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1901753"/>
          </a:xfrm>
        </p:spPr>
        <p:txBody>
          <a:bodyPr/>
          <a:lstStyle>
            <a:lvl1pPr marL="0" indent="0">
              <a:buNone/>
              <a:defRPr>
                <a:gradFill>
                  <a:gsLst>
                    <a:gs pos="1250">
                      <a:schemeClr val="tx2"/>
                    </a:gs>
                    <a:gs pos="99000">
                      <a:schemeClr val="tx2"/>
                    </a:gs>
                  </a:gsLst>
                  <a:lin ang="5400000" scaled="0"/>
                </a:gradFill>
              </a:defRPr>
            </a:lvl1pPr>
            <a:lvl2pPr marL="0" indent="0">
              <a:buFontTx/>
              <a:buNone/>
              <a:defRPr sz="1875"/>
            </a:lvl2pPr>
            <a:lvl3pPr marL="214272" indent="0">
              <a:buNone/>
              <a:defRPr/>
            </a:lvl3pPr>
            <a:lvl4pPr marL="428543" indent="0">
              <a:buNone/>
              <a:defRPr/>
            </a:lvl4pPr>
            <a:lvl5pPr marL="6428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460382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393" name="Group 392"/>
          <p:cNvGrpSpPr/>
          <p:nvPr userDrawn="1"/>
        </p:nvGrpSpPr>
        <p:grpSpPr bwMode="gray">
          <a:xfrm>
            <a:off x="7498383" y="2125664"/>
            <a:ext cx="4419820" cy="4023316"/>
            <a:chOff x="8331487" y="2399994"/>
            <a:chExt cx="3607727" cy="3284076"/>
          </a:xfrm>
        </p:grpSpPr>
        <p:sp>
          <p:nvSpPr>
            <p:cNvPr id="394"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5"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85469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1901753"/>
          </a:xfrm>
        </p:spPr>
        <p:txBody>
          <a:bodyPr/>
          <a:lstStyle>
            <a:lvl1pPr marL="0" indent="0">
              <a:buNone/>
              <a:defRPr>
                <a:gradFill>
                  <a:gsLst>
                    <a:gs pos="1250">
                      <a:schemeClr val="tx1"/>
                    </a:gs>
                    <a:gs pos="99000">
                      <a:schemeClr val="tx1"/>
                    </a:gs>
                  </a:gsLst>
                  <a:lin ang="5400000" scaled="0"/>
                </a:gradFill>
              </a:defRPr>
            </a:lvl1pPr>
            <a:lvl2pPr marL="0" indent="0">
              <a:buFontTx/>
              <a:buNone/>
              <a:defRPr sz="1875"/>
            </a:lvl2pPr>
            <a:lvl3pPr marL="214272" indent="0">
              <a:buNone/>
              <a:defRPr/>
            </a:lvl3pPr>
            <a:lvl4pPr marL="428543" indent="0">
              <a:buNone/>
              <a:defRPr/>
            </a:lvl4pPr>
            <a:lvl5pPr marL="6428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3879148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9652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4966237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9652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2084171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17246"/>
          </a:xfrm>
        </p:spPr>
        <p:txBody>
          <a:bodyPr wrap="square">
            <a:spAutoFit/>
          </a:bodyPr>
          <a:lstStyle>
            <a:lvl1pPr marL="0" indent="0">
              <a:spcBef>
                <a:spcPts val="1147"/>
              </a:spcBef>
              <a:buClr>
                <a:schemeClr val="tx1"/>
              </a:buClr>
              <a:buFont typeface="Wingdings" pitchFamily="2" charset="2"/>
              <a:buNone/>
              <a:defRPr sz="3374">
                <a:gradFill>
                  <a:gsLst>
                    <a:gs pos="1250">
                      <a:schemeClr val="tx2"/>
                    </a:gs>
                    <a:gs pos="99000">
                      <a:schemeClr val="tx2"/>
                    </a:gs>
                  </a:gsLst>
                  <a:lin ang="5400000" scaled="0"/>
                </a:gradFill>
              </a:defRPr>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17246"/>
          </a:xfrm>
        </p:spPr>
        <p:txBody>
          <a:bodyPr wrap="square">
            <a:spAutoFit/>
          </a:bodyPr>
          <a:lstStyle>
            <a:lvl1pPr marL="0" indent="0">
              <a:spcBef>
                <a:spcPts val="1147"/>
              </a:spcBef>
              <a:buClr>
                <a:schemeClr val="tx1"/>
              </a:buClr>
              <a:buFont typeface="Wingdings" pitchFamily="2" charset="2"/>
              <a:buNone/>
              <a:defRPr sz="3374">
                <a:gradFill>
                  <a:gsLst>
                    <a:gs pos="1250">
                      <a:schemeClr val="tx2"/>
                    </a:gs>
                    <a:gs pos="99000">
                      <a:schemeClr val="tx2"/>
                    </a:gs>
                  </a:gsLst>
                  <a:lin ang="5400000" scaled="0"/>
                </a:gradFill>
              </a:defRPr>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2372752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17246"/>
          </a:xfrm>
        </p:spPr>
        <p:txBody>
          <a:bodyPr wrap="square">
            <a:spAutoFit/>
          </a:bodyPr>
          <a:lstStyle>
            <a:lvl1pPr marL="0" indent="0">
              <a:spcBef>
                <a:spcPts val="1147"/>
              </a:spcBef>
              <a:buClr>
                <a:schemeClr val="tx1"/>
              </a:buClr>
              <a:buFont typeface="Wingdings" pitchFamily="2" charset="2"/>
              <a:buNone/>
              <a:defRPr sz="3374"/>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17246"/>
          </a:xfrm>
        </p:spPr>
        <p:txBody>
          <a:bodyPr wrap="square">
            <a:spAutoFit/>
          </a:bodyPr>
          <a:lstStyle>
            <a:lvl1pPr marL="0" indent="0">
              <a:spcBef>
                <a:spcPts val="1147"/>
              </a:spcBef>
              <a:buClr>
                <a:schemeClr val="tx1"/>
              </a:buClr>
              <a:buFont typeface="Wingdings" pitchFamily="2" charset="2"/>
              <a:buNone/>
              <a:defRPr sz="3374"/>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0590270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380702"/>
          </a:xfrm>
        </p:spPr>
        <p:txBody>
          <a:bodyPr wrap="square">
            <a:spAutoFit/>
          </a:bodyPr>
          <a:lstStyle>
            <a:lvl1pPr marL="269327" indent="-269327">
              <a:spcBef>
                <a:spcPts val="1147"/>
              </a:spcBef>
              <a:buClr>
                <a:schemeClr val="tx1"/>
              </a:buClr>
              <a:buFont typeface="Arial" pitchFamily="34" charset="0"/>
              <a:buChar char="•"/>
              <a:defRPr sz="3374"/>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380702"/>
          </a:xfrm>
        </p:spPr>
        <p:txBody>
          <a:bodyPr wrap="square">
            <a:spAutoFit/>
          </a:bodyPr>
          <a:lstStyle>
            <a:lvl1pPr marL="269327" indent="-269327">
              <a:spcBef>
                <a:spcPts val="1147"/>
              </a:spcBef>
              <a:buClr>
                <a:schemeClr val="tx1"/>
              </a:buClr>
              <a:buFont typeface="Arial" pitchFamily="34" charset="0"/>
              <a:buChar char="•"/>
              <a:defRPr sz="3374"/>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5114333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380702"/>
          </a:xfrm>
        </p:spPr>
        <p:txBody>
          <a:bodyPr wrap="square">
            <a:spAutoFit/>
          </a:bodyPr>
          <a:lstStyle>
            <a:lvl1pPr marL="269327" indent="-269327">
              <a:spcBef>
                <a:spcPts val="1147"/>
              </a:spcBef>
              <a:buClr>
                <a:schemeClr val="tx2"/>
              </a:buClr>
              <a:buFont typeface="Arial" pitchFamily="34" charset="0"/>
              <a:buChar char="•"/>
              <a:defRPr sz="3374">
                <a:gradFill>
                  <a:gsLst>
                    <a:gs pos="1250">
                      <a:schemeClr val="tx2"/>
                    </a:gs>
                    <a:gs pos="99000">
                      <a:schemeClr val="tx2"/>
                    </a:gs>
                  </a:gsLst>
                  <a:lin ang="5400000" scaled="0"/>
                </a:gradFill>
              </a:defRPr>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380702"/>
          </a:xfrm>
        </p:spPr>
        <p:txBody>
          <a:bodyPr wrap="square">
            <a:spAutoFit/>
          </a:bodyPr>
          <a:lstStyle>
            <a:lvl1pPr marL="269327" indent="-269327">
              <a:spcBef>
                <a:spcPts val="1147"/>
              </a:spcBef>
              <a:buClr>
                <a:schemeClr val="tx2"/>
              </a:buClr>
              <a:buFont typeface="Arial" pitchFamily="34" charset="0"/>
              <a:buChar char="•"/>
              <a:defRPr sz="3374">
                <a:gradFill>
                  <a:gsLst>
                    <a:gs pos="1250">
                      <a:schemeClr val="tx2"/>
                    </a:gs>
                    <a:gs pos="99000">
                      <a:schemeClr val="tx2"/>
                    </a:gs>
                  </a:gsLst>
                  <a:lin ang="5400000" scaled="0"/>
                </a:gradFill>
              </a:defRPr>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4560794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4214811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2774336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262"/>
          <a:stretch/>
        </p:blipFill>
        <p:spPr>
          <a:xfrm>
            <a:off x="319" y="-318"/>
            <a:ext cx="12435840" cy="6995160"/>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36925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244" name="Group 243"/>
          <p:cNvGrpSpPr>
            <a:grpSpLocks noChangeAspect="1"/>
          </p:cNvGrpSpPr>
          <p:nvPr userDrawn="1"/>
        </p:nvGrpSpPr>
        <p:grpSpPr>
          <a:xfrm>
            <a:off x="7495132" y="2129687"/>
            <a:ext cx="4416552" cy="4017043"/>
            <a:chOff x="7454492" y="2089044"/>
            <a:chExt cx="4463711" cy="4059936"/>
          </a:xfrm>
        </p:grpSpPr>
        <p:sp>
          <p:nvSpPr>
            <p:cNvPr id="24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9"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0"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1"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0"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1"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2"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3"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4"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5"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6"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54848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1813378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9563100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175633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717" tIns="43717" rIns="43717" bIns="43717" numCol="1" spcCol="0" rtlCol="0" fromWordArt="0" anchor="ctr" anchorCtr="0" forceAA="0" compatLnSpc="1">
            <a:prstTxWarp prst="textNoShape">
              <a:avLst/>
            </a:prstTxWarp>
            <a:noAutofit/>
          </a:bodyPr>
          <a:lstStyle/>
          <a:p>
            <a:pPr algn="ctr" defTabSz="874025" fontAlgn="base">
              <a:spcBef>
                <a:spcPct val="0"/>
              </a:spcBef>
              <a:spcAft>
                <a:spcPct val="0"/>
              </a:spcAft>
              <a:defRPr/>
            </a:pPr>
            <a:endParaRPr lang="en-US" sz="168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874409"/>
          </a:xfrm>
        </p:spPr>
        <p:txBody>
          <a:bodyPr/>
          <a:lstStyle>
            <a:lvl1pPr marL="0" indent="0">
              <a:buNone/>
              <a:defRPr sz="3093">
                <a:gradFill>
                  <a:gsLst>
                    <a:gs pos="1250">
                      <a:srgbClr val="000000"/>
                    </a:gs>
                    <a:gs pos="100000">
                      <a:srgbClr val="000000"/>
                    </a:gs>
                  </a:gsLst>
                  <a:lin ang="5400000" scaled="0"/>
                </a:gradFill>
                <a:latin typeface="Segoe UI" pitchFamily="34" charset="0"/>
                <a:cs typeface="Segoe UI" pitchFamily="34" charset="0"/>
              </a:defRPr>
            </a:lvl1pPr>
            <a:lvl2pPr marL="324831" indent="0">
              <a:buNone/>
              <a:defRPr>
                <a:gradFill>
                  <a:gsLst>
                    <a:gs pos="1250">
                      <a:srgbClr val="000000"/>
                    </a:gs>
                    <a:gs pos="100000">
                      <a:srgbClr val="000000"/>
                    </a:gs>
                  </a:gsLst>
                  <a:lin ang="5400000" scaled="0"/>
                </a:gradFill>
                <a:latin typeface="Segoe UI" pitchFamily="34" charset="0"/>
                <a:cs typeface="Segoe UI" pitchFamily="34" charset="0"/>
              </a:defRPr>
            </a:lvl2pPr>
            <a:lvl3pPr marL="547964" indent="0">
              <a:buNone/>
              <a:defRPr>
                <a:gradFill>
                  <a:gsLst>
                    <a:gs pos="1250">
                      <a:srgbClr val="000000"/>
                    </a:gs>
                    <a:gs pos="100000">
                      <a:srgbClr val="000000"/>
                    </a:gs>
                  </a:gsLst>
                  <a:lin ang="5400000" scaled="0"/>
                </a:gradFill>
                <a:latin typeface="Segoe UI" pitchFamily="34" charset="0"/>
                <a:cs typeface="Segoe UI" pitchFamily="34" charset="0"/>
              </a:defRPr>
            </a:lvl3pPr>
            <a:lvl4pPr marL="763506" indent="0">
              <a:buNone/>
              <a:defRPr>
                <a:gradFill>
                  <a:gsLst>
                    <a:gs pos="1250">
                      <a:srgbClr val="000000"/>
                    </a:gs>
                    <a:gs pos="100000">
                      <a:srgbClr val="000000"/>
                    </a:gs>
                  </a:gsLst>
                  <a:lin ang="5400000" scaled="0"/>
                </a:gradFill>
                <a:latin typeface="Segoe UI" pitchFamily="34" charset="0"/>
                <a:cs typeface="Segoe UI" pitchFamily="34" charset="0"/>
              </a:defRPr>
            </a:lvl4pPr>
            <a:lvl5pPr marL="98512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49788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294133"/>
          </a:xfrm>
          <a:prstGeom prst="rect">
            <a:avLst/>
          </a:prstGeom>
        </p:spPr>
        <p:txBody>
          <a:bodyPr/>
          <a:lstStyle>
            <a:lvl1pPr marL="272304" indent="-272304">
              <a:buClr>
                <a:schemeClr val="tx1"/>
              </a:buClr>
              <a:buSzPct val="90000"/>
              <a:buFont typeface="Arial" pitchFamily="34" charset="0"/>
              <a:buChar char="•"/>
              <a:defRPr sz="337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35678" indent="-263376">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07982" indent="-272304">
              <a:buClr>
                <a:schemeClr val="tx1"/>
              </a:buClr>
              <a:buSzPct val="90000"/>
              <a:buFont typeface="Arial" pitchFamily="34" charset="0"/>
              <a:buChar char="•"/>
              <a:defRPr sz="262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22254" indent="-214272">
              <a:buClr>
                <a:schemeClr val="tx1"/>
              </a:buClr>
              <a:buSzPct val="90000"/>
              <a:buFont typeface="Arial" pitchFamily="34" charset="0"/>
              <a:buChar char="•"/>
              <a:defRPr sz="22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36525" indent="-214272">
              <a:buClr>
                <a:schemeClr val="tx1"/>
              </a:buClr>
              <a:buSzPct val="90000"/>
              <a:buFont typeface="Arial" pitchFamily="34" charset="0"/>
              <a:buChar char="•"/>
              <a:defRPr sz="187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68" spc="-4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650435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5735"/>
            </a:lvl1pPr>
          </a:lstStyle>
          <a:p>
            <a:r>
              <a:rPr lang="en-US"/>
              <a:t>Click to edit Master title style</a:t>
            </a:r>
          </a:p>
        </p:txBody>
      </p:sp>
      <p:sp>
        <p:nvSpPr>
          <p:cNvPr id="3" name="Subtitle 2"/>
          <p:cNvSpPr>
            <a:spLocks noGrp="1"/>
          </p:cNvSpPr>
          <p:nvPr>
            <p:ph type="subTitle" idx="1"/>
          </p:nvPr>
        </p:nvSpPr>
        <p:spPr>
          <a:xfrm>
            <a:off x="1554560" y="3673746"/>
            <a:ext cx="9327356" cy="506170"/>
          </a:xfrm>
        </p:spPr>
        <p:txBody>
          <a:bodyPr/>
          <a:lstStyle>
            <a:lvl1pPr marL="0" indent="0" algn="ctr">
              <a:buNone/>
              <a:defRPr sz="2295"/>
            </a:lvl1pPr>
            <a:lvl2pPr marL="437071" indent="0" algn="ctr">
              <a:buNone/>
              <a:defRPr sz="1912"/>
            </a:lvl2pPr>
            <a:lvl3pPr marL="874142" indent="0" algn="ctr">
              <a:buNone/>
              <a:defRPr sz="1722"/>
            </a:lvl3pPr>
            <a:lvl4pPr marL="1311212" indent="0" algn="ctr">
              <a:buNone/>
              <a:defRPr sz="1530"/>
            </a:lvl4pPr>
            <a:lvl5pPr marL="1748283" indent="0" algn="ctr">
              <a:buNone/>
              <a:defRPr sz="1530"/>
            </a:lvl5pPr>
            <a:lvl6pPr marL="2185353" indent="0" algn="ctr">
              <a:buNone/>
              <a:defRPr sz="1530"/>
            </a:lvl6pPr>
            <a:lvl7pPr marL="2622425" indent="0" algn="ctr">
              <a:buNone/>
              <a:defRPr sz="1530"/>
            </a:lvl7pPr>
            <a:lvl8pPr marL="3059494" indent="0" algn="ctr">
              <a:buNone/>
              <a:defRPr sz="1530"/>
            </a:lvl8pPr>
            <a:lvl9pPr marL="3496565" indent="0" algn="ctr">
              <a:buNone/>
              <a:defRPr sz="1530"/>
            </a:lvl9pPr>
          </a:lstStyle>
          <a:p>
            <a:r>
              <a:rPr lang="en-US"/>
              <a:t>Click to edit Master subtitle style</a:t>
            </a:r>
          </a:p>
        </p:txBody>
      </p:sp>
      <p:sp>
        <p:nvSpPr>
          <p:cNvPr id="4" name="Date Placeholder 3"/>
          <p:cNvSpPr>
            <a:spLocks noGrp="1"/>
          </p:cNvSpPr>
          <p:nvPr>
            <p:ph type="dt" sz="half" idx="10"/>
          </p:nvPr>
        </p:nvSpPr>
        <p:spPr>
          <a:xfrm>
            <a:off x="855009" y="6482891"/>
            <a:ext cx="2798207" cy="372394"/>
          </a:xfrm>
          <a:prstGeom prst="rect">
            <a:avLst/>
          </a:prstGeom>
        </p:spPr>
        <p:txBody>
          <a:bodyPr/>
          <a:lstStyle/>
          <a:p>
            <a:pPr defTabSz="874278"/>
            <a:fld id="{FF10745D-BFEF-4546-BEC9-7742E95A3706}" type="datetimeFigureOut">
              <a:rPr lang="en-US" sz="1688" smtClean="0">
                <a:solidFill>
                  <a:srgbClr val="FFFFFF"/>
                </a:solidFill>
              </a:rPr>
              <a:pPr defTabSz="874278"/>
              <a:t>4/23/2020</a:t>
            </a:fld>
            <a:endParaRPr lang="en-US" sz="1688">
              <a:solidFill>
                <a:srgbClr val="FFFFFF"/>
              </a:solidFill>
            </a:endParaRPr>
          </a:p>
        </p:txBody>
      </p:sp>
      <p:sp>
        <p:nvSpPr>
          <p:cNvPr id="5" name="Footer Placeholder 4"/>
          <p:cNvSpPr>
            <a:spLocks noGrp="1"/>
          </p:cNvSpPr>
          <p:nvPr>
            <p:ph type="ftr" sz="quarter" idx="11"/>
          </p:nvPr>
        </p:nvSpPr>
        <p:spPr>
          <a:xfrm>
            <a:off x="4119583" y="6482891"/>
            <a:ext cx="4197310" cy="372394"/>
          </a:xfrm>
          <a:prstGeom prst="rect">
            <a:avLst/>
          </a:prstGeom>
        </p:spPr>
        <p:txBody>
          <a:bodyPr/>
          <a:lstStyle/>
          <a:p>
            <a:pPr defTabSz="874278"/>
            <a:endParaRPr lang="en-US" sz="1688">
              <a:solidFill>
                <a:srgbClr val="FFFFFF"/>
              </a:solidFill>
            </a:endParaRPr>
          </a:p>
        </p:txBody>
      </p:sp>
      <p:sp>
        <p:nvSpPr>
          <p:cNvPr id="6" name="Slide Number Placeholder 5"/>
          <p:cNvSpPr>
            <a:spLocks noGrp="1"/>
          </p:cNvSpPr>
          <p:nvPr>
            <p:ph type="sldNum" sz="quarter" idx="12"/>
          </p:nvPr>
        </p:nvSpPr>
        <p:spPr>
          <a:xfrm>
            <a:off x="8783260" y="6482891"/>
            <a:ext cx="2798207" cy="372394"/>
          </a:xfrm>
          <a:prstGeom prst="rect">
            <a:avLst/>
          </a:prstGeom>
        </p:spPr>
        <p:txBody>
          <a:bodyPr/>
          <a:lstStyle/>
          <a:p>
            <a:pPr defTabSz="874278"/>
            <a:fld id="{17D91851-E457-4236-BE61-7DC395D2A288}" type="slidenum">
              <a:rPr lang="en-US" sz="1688" smtClean="0">
                <a:solidFill>
                  <a:srgbClr val="FFFFFF"/>
                </a:solidFill>
              </a:rPr>
              <a:pPr defTabSz="874278"/>
              <a:t>‹#›</a:t>
            </a:fld>
            <a:endParaRPr lang="en-US" sz="1688">
              <a:solidFill>
                <a:srgbClr val="FFFFFF"/>
              </a:solidFill>
            </a:endParaRPr>
          </a:p>
        </p:txBody>
      </p:sp>
    </p:spTree>
    <p:extLst>
      <p:ext uri="{BB962C8B-B14F-4D97-AF65-F5344CB8AC3E}">
        <p14:creationId xmlns:p14="http://schemas.microsoft.com/office/powerpoint/2010/main" val="207656657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30" y="2048775"/>
            <a:ext cx="5261211" cy="506170"/>
          </a:xfrm>
        </p:spPr>
        <p:txBody>
          <a:bodyPr anchor="b"/>
          <a:lstStyle>
            <a:lvl1pPr marL="0" indent="0">
              <a:buNone/>
              <a:defRPr sz="2295" b="1"/>
            </a:lvl1pPr>
            <a:lvl2pPr marL="437155" indent="0">
              <a:buNone/>
              <a:defRPr sz="1912" b="1"/>
            </a:lvl2pPr>
            <a:lvl3pPr marL="874309" indent="0">
              <a:buNone/>
              <a:defRPr sz="1722" b="1"/>
            </a:lvl3pPr>
            <a:lvl4pPr marL="1311464" indent="0">
              <a:buNone/>
              <a:defRPr sz="1530" b="1"/>
            </a:lvl4pPr>
            <a:lvl5pPr marL="1748619" indent="0">
              <a:buNone/>
              <a:defRPr sz="1530" b="1"/>
            </a:lvl5pPr>
            <a:lvl6pPr marL="2185773" indent="0">
              <a:buNone/>
              <a:defRPr sz="1530" b="1"/>
            </a:lvl6pPr>
            <a:lvl7pPr marL="2622928" indent="0">
              <a:buNone/>
              <a:defRPr sz="1530" b="1"/>
            </a:lvl7pPr>
            <a:lvl8pPr marL="3060082" indent="0">
              <a:buNone/>
              <a:defRPr sz="1530" b="1"/>
            </a:lvl8pPr>
            <a:lvl9pPr marL="3497237" indent="0">
              <a:buNone/>
              <a:defRPr sz="1530" b="1"/>
            </a:lvl9pPr>
          </a:lstStyle>
          <a:p>
            <a:pPr lvl="0"/>
            <a:r>
              <a:rPr lang="en-US"/>
              <a:t>Click to edit Master text styles</a:t>
            </a:r>
          </a:p>
        </p:txBody>
      </p:sp>
      <p:sp>
        <p:nvSpPr>
          <p:cNvPr id="4" name="Content Placeholder 3"/>
          <p:cNvSpPr>
            <a:spLocks noGrp="1"/>
          </p:cNvSpPr>
          <p:nvPr>
            <p:ph sz="half" idx="2"/>
          </p:nvPr>
        </p:nvSpPr>
        <p:spPr>
          <a:xfrm>
            <a:off x="856630" y="2554945"/>
            <a:ext cx="5261211" cy="2484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48775"/>
            <a:ext cx="5287122" cy="506170"/>
          </a:xfrm>
        </p:spPr>
        <p:txBody>
          <a:bodyPr anchor="b"/>
          <a:lstStyle>
            <a:lvl1pPr marL="0" indent="0">
              <a:buNone/>
              <a:defRPr sz="2295" b="1"/>
            </a:lvl1pPr>
            <a:lvl2pPr marL="437155" indent="0">
              <a:buNone/>
              <a:defRPr sz="1912" b="1"/>
            </a:lvl2pPr>
            <a:lvl3pPr marL="874309" indent="0">
              <a:buNone/>
              <a:defRPr sz="1722" b="1"/>
            </a:lvl3pPr>
            <a:lvl4pPr marL="1311464" indent="0">
              <a:buNone/>
              <a:defRPr sz="1530" b="1"/>
            </a:lvl4pPr>
            <a:lvl5pPr marL="1748619" indent="0">
              <a:buNone/>
              <a:defRPr sz="1530" b="1"/>
            </a:lvl5pPr>
            <a:lvl6pPr marL="2185773" indent="0">
              <a:buNone/>
              <a:defRPr sz="1530" b="1"/>
            </a:lvl6pPr>
            <a:lvl7pPr marL="2622928" indent="0">
              <a:buNone/>
              <a:defRPr sz="1530" b="1"/>
            </a:lvl7pPr>
            <a:lvl8pPr marL="3060082" indent="0">
              <a:buNone/>
              <a:defRPr sz="1530" b="1"/>
            </a:lvl8pPr>
            <a:lvl9pPr marL="3497237" indent="0">
              <a:buNone/>
              <a:defRPr sz="1530" b="1"/>
            </a:lvl9pPr>
          </a:lstStyle>
          <a:p>
            <a:pPr lvl="0"/>
            <a:r>
              <a:rPr lang="en-US"/>
              <a:t>Click to edit Master text styles</a:t>
            </a:r>
          </a:p>
        </p:txBody>
      </p:sp>
      <p:sp>
        <p:nvSpPr>
          <p:cNvPr id="6" name="Content Placeholder 5"/>
          <p:cNvSpPr>
            <a:spLocks noGrp="1"/>
          </p:cNvSpPr>
          <p:nvPr>
            <p:ph sz="quarter" idx="4"/>
          </p:nvPr>
        </p:nvSpPr>
        <p:spPr>
          <a:xfrm>
            <a:off x="6295965" y="2554945"/>
            <a:ext cx="5287122" cy="2484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8" y="6482890"/>
            <a:ext cx="2798207" cy="372394"/>
          </a:xfrm>
          <a:prstGeom prst="rect">
            <a:avLst/>
          </a:prstGeom>
        </p:spPr>
        <p:txBody>
          <a:bodyPr/>
          <a:lstStyle/>
          <a:p>
            <a:fld id="{F5E1262D-0FBC-4B24-BF93-EB17A44FB349}" type="datetimeFigureOut">
              <a:rPr lang="en-US">
                <a:solidFill>
                  <a:srgbClr val="FFFFFF"/>
                </a:solidFill>
              </a:rPr>
              <a:pPr/>
              <a:t>4/23/2020</a:t>
            </a:fld>
            <a:endParaRPr lang="en-US">
              <a:solidFill>
                <a:srgbClr val="FFFFFF"/>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endParaRPr lang="en-US">
              <a:solidFill>
                <a:srgbClr val="FFFFFF"/>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fld id="{EC354C75-676E-4691-9B79-CBB15BB669A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8480418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864529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3D33-A9A9-4140-9C43-950C6BA5BDD0}"/>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AECED8FA-FD07-405B-849A-BF8342974D0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784ABA92-8E1F-4AC7-8D2E-84D702A62E36}"/>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5" name="Footer Placeholder 4">
            <a:extLst>
              <a:ext uri="{FF2B5EF4-FFF2-40B4-BE49-F238E27FC236}">
                <a16:creationId xmlns:a16="http://schemas.microsoft.com/office/drawing/2014/main" id="{7C54503C-37D5-4D58-9F9D-4A77D604C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54596-5042-4232-970C-E275DCB599CD}"/>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28273869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68376-DF89-4FBD-933E-998D8CB419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2AA81-39EB-4577-B3E7-9813FF7279F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526A33-06D5-45D1-9C8F-C73687A96AC1}"/>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5" name="Footer Placeholder 4">
            <a:extLst>
              <a:ext uri="{FF2B5EF4-FFF2-40B4-BE49-F238E27FC236}">
                <a16:creationId xmlns:a16="http://schemas.microsoft.com/office/drawing/2014/main" id="{2ADF6B46-49AE-4FDD-9627-2EC60029F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C650F-FC69-400A-918A-A9751552F2F1}"/>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20234015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714" name="Group 713"/>
          <p:cNvGrpSpPr>
            <a:grpSpLocks noChangeAspect="1"/>
          </p:cNvGrpSpPr>
          <p:nvPr userDrawn="1"/>
        </p:nvGrpSpPr>
        <p:grpSpPr bwMode="gray">
          <a:xfrm>
            <a:off x="7496245" y="2125620"/>
            <a:ext cx="4421959" cy="4023360"/>
            <a:chOff x="4158236" y="1224815"/>
            <a:chExt cx="4421959" cy="4023360"/>
          </a:xfrm>
        </p:grpSpPr>
        <p:grpSp>
          <p:nvGrpSpPr>
            <p:cNvPr id="715" name="Group 714"/>
            <p:cNvGrpSpPr/>
            <p:nvPr userDrawn="1"/>
          </p:nvGrpSpPr>
          <p:grpSpPr bwMode="gray">
            <a:xfrm>
              <a:off x="4386601" y="1224815"/>
              <a:ext cx="4160377" cy="4023360"/>
              <a:chOff x="4386601" y="1224815"/>
              <a:chExt cx="4160377" cy="4023360"/>
            </a:xfrm>
          </p:grpSpPr>
          <p:sp>
            <p:nvSpPr>
              <p:cNvPr id="76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7"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8"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9"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0"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1"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2"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3"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4"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5"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6"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7"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8"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9"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0"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1"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2"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3"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4"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716" name="Group 715"/>
            <p:cNvGrpSpPr>
              <a:grpSpLocks noChangeAspect="1"/>
            </p:cNvGrpSpPr>
            <p:nvPr userDrawn="1"/>
          </p:nvGrpSpPr>
          <p:grpSpPr bwMode="gray">
            <a:xfrm>
              <a:off x="4158236" y="1291257"/>
              <a:ext cx="4421959" cy="2732056"/>
              <a:chOff x="2667004" y="3332163"/>
              <a:chExt cx="1690690" cy="1044571"/>
            </a:xfrm>
          </p:grpSpPr>
          <p:sp>
            <p:nvSpPr>
              <p:cNvPr id="71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062727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EDD7-542E-4475-B823-F580C894DAF3}"/>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CC602074-E0F9-4239-9EEB-6E5FF4511613}"/>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F1F5FD-FAF7-4EE0-9E52-553221554A7C}"/>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5" name="Footer Placeholder 4">
            <a:extLst>
              <a:ext uri="{FF2B5EF4-FFF2-40B4-BE49-F238E27FC236}">
                <a16:creationId xmlns:a16="http://schemas.microsoft.com/office/drawing/2014/main" id="{4AA85474-81D8-40D4-974E-309737F481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81C1F-D1AB-4656-9173-6E1FC88B772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22202088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C1D9-E410-44A7-9972-3E7C5C6FAC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F4113B-83D1-45B9-A300-F60A7A4554F2}"/>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29783C-190D-4B1B-949D-2D2B261BB5F7}"/>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0DB407-018E-40FE-9372-3369DD465209}"/>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6" name="Footer Placeholder 5">
            <a:extLst>
              <a:ext uri="{FF2B5EF4-FFF2-40B4-BE49-F238E27FC236}">
                <a16:creationId xmlns:a16="http://schemas.microsoft.com/office/drawing/2014/main" id="{BD62C498-9144-4A4B-9841-8D83B5A672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1C58D0-3A80-410C-95B3-A1BBB978C470}"/>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5696945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BB97A-93BE-4FB3-8B95-967CC5C4ED95}"/>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FE76FF-9D55-4C8E-B750-56209CFE5BD3}"/>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93171988-B003-41E3-B97E-2A17FE2FA0EE}"/>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40E993-EF3A-460A-8AC8-BBF60AA70EC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5ADB38FA-9420-4AAB-AF81-8492908EEDB9}"/>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7A44BB-A9E3-4767-A16D-DF6F36C34271}"/>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8" name="Footer Placeholder 7">
            <a:extLst>
              <a:ext uri="{FF2B5EF4-FFF2-40B4-BE49-F238E27FC236}">
                <a16:creationId xmlns:a16="http://schemas.microsoft.com/office/drawing/2014/main" id="{A45F8944-A7FB-4BC1-8F9B-81E27921E8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01BD3F-7310-4A09-A335-DF9F0AF82015}"/>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17885341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AAB58-E367-43C5-9B31-B87AE3BDBD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21327C-6BB7-4F19-BE0A-78BF298E4181}"/>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4" name="Footer Placeholder 3">
            <a:extLst>
              <a:ext uri="{FF2B5EF4-FFF2-40B4-BE49-F238E27FC236}">
                <a16:creationId xmlns:a16="http://schemas.microsoft.com/office/drawing/2014/main" id="{D3865E14-0062-4458-9506-2B3BB8808F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A0EF76-545C-475E-A2DD-078724A7DAF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303383781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6E66A-06ED-4487-B478-D3E28F1D62D9}"/>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3" name="Footer Placeholder 2">
            <a:extLst>
              <a:ext uri="{FF2B5EF4-FFF2-40B4-BE49-F238E27FC236}">
                <a16:creationId xmlns:a16="http://schemas.microsoft.com/office/drawing/2014/main" id="{78B2434C-6429-4FE2-83A0-F150587C8A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E7622F-CA11-4E19-B514-8714418C5250}"/>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258730384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59735-CE85-46F1-BCDD-66B58AB6B20F}"/>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16BFF2B9-7181-4CEC-BC07-280C7DE33557}"/>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74E61B-43BA-43B7-9183-D67F964B2C9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E8663279-6FE9-422E-91DB-9619FDAB5664}"/>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6" name="Footer Placeholder 5">
            <a:extLst>
              <a:ext uri="{FF2B5EF4-FFF2-40B4-BE49-F238E27FC236}">
                <a16:creationId xmlns:a16="http://schemas.microsoft.com/office/drawing/2014/main" id="{81E93B41-3003-4C95-847E-E3CBD86F15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7D6BD2-765E-4FF6-A8BD-8E91E981B8E5}"/>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218229115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E58D-2626-41B2-BFF6-44A4CFF6482E}"/>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02985741-32E4-4BD4-B281-9B82D3359B2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B9E2CBDD-8E93-4A51-95C5-437046BC6D22}"/>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6796B17F-A60C-45ED-B6A4-629598AE02F0}"/>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6" name="Footer Placeholder 5">
            <a:extLst>
              <a:ext uri="{FF2B5EF4-FFF2-40B4-BE49-F238E27FC236}">
                <a16:creationId xmlns:a16="http://schemas.microsoft.com/office/drawing/2014/main" id="{DD4CE16C-DF61-4ADB-B14E-002C362B4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4AA81-FB2F-457F-8725-F53515A6CAE3}"/>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46797391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9C236-E112-4060-B43A-F7B322A4AD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18C451-A18B-4B38-A508-6F75B4521A6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A4999-788E-4D2E-B61D-0BF2442E9F36}"/>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5" name="Footer Placeholder 4">
            <a:extLst>
              <a:ext uri="{FF2B5EF4-FFF2-40B4-BE49-F238E27FC236}">
                <a16:creationId xmlns:a16="http://schemas.microsoft.com/office/drawing/2014/main" id="{5D1F9F5F-EEA4-4335-B7CA-C81162E74A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1BD178-0AFE-4267-9583-13D0BE7726A1}"/>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55971472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75EAD-0E46-4A26-93D8-F81C80F7778A}"/>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D76D57-D586-45F5-BF55-36A065293927}"/>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5FD55-D586-4604-87F2-43DBD622DCAD}"/>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5" name="Footer Placeholder 4">
            <a:extLst>
              <a:ext uri="{FF2B5EF4-FFF2-40B4-BE49-F238E27FC236}">
                <a16:creationId xmlns:a16="http://schemas.microsoft.com/office/drawing/2014/main" id="{D79E6DE7-A1EE-4817-BEF1-FD33DE8CF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9D737-7856-4F33-9C35-11E551006CA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10629886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8"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3"/>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l" defTabSz="951039"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16"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16"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16"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9"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5" y="1852314"/>
            <a:ext cx="3544152" cy="4231842"/>
          </a:xfrm>
          <a:prstGeom prst="rect">
            <a:avLst/>
          </a:prstGeom>
        </p:spPr>
      </p:pic>
    </p:spTree>
    <p:extLst>
      <p:ext uri="{BB962C8B-B14F-4D97-AF65-F5344CB8AC3E}">
        <p14:creationId xmlns:p14="http://schemas.microsoft.com/office/powerpoint/2010/main" val="127989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229" name="Group 228"/>
          <p:cNvGrpSpPr>
            <a:grpSpLocks noChangeAspect="1"/>
          </p:cNvGrpSpPr>
          <p:nvPr userDrawn="1"/>
        </p:nvGrpSpPr>
        <p:grpSpPr bwMode="gray">
          <a:xfrm>
            <a:off x="7498383" y="2125664"/>
            <a:ext cx="4419820" cy="402331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57924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8" y="-1"/>
            <a:ext cx="6117658"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3"/>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4" cy="282513"/>
          </a:xfrm>
          <a:solidFill>
            <a:srgbClr val="E6E6E6">
              <a:alpha val="75000"/>
            </a:srgbClr>
          </a:solidFill>
        </p:spPr>
        <p:txBody>
          <a:bodyPr/>
          <a:lstStyle>
            <a:lvl1pPr marL="0" marR="0" indent="0" algn="r" defTabSz="951316"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52829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52" indent="0">
              <a:buNone/>
              <a:defRPr/>
            </a:lvl2pPr>
            <a:lvl3pPr marL="466303" indent="0">
              <a:buNone/>
              <a:defRPr/>
            </a:lvl3pPr>
            <a:lvl4pPr marL="699456" indent="0">
              <a:buNone/>
              <a:defRPr/>
            </a:lvl4pPr>
            <a:lvl5pPr marL="93260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572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6766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7" indent="0">
              <a:buFont typeface="Wingdings" panose="05000000000000000000" pitchFamily="2" charset="2"/>
              <a:buNone/>
              <a:defRPr sz="2040" b="0"/>
            </a:lvl2pPr>
            <a:lvl3pPr marL="459827" indent="0">
              <a:buFont typeface="Wingdings" panose="05000000000000000000" pitchFamily="2" charset="2"/>
              <a:buNone/>
              <a:tabLst/>
              <a:defRPr sz="1632" b="0"/>
            </a:lvl3pPr>
            <a:lvl4pPr marL="665454" indent="0">
              <a:buFont typeface="Wingdings" panose="05000000000000000000" pitchFamily="2" charset="2"/>
              <a:buNone/>
              <a:defRPr sz="1428" b="0"/>
            </a:lvl4pPr>
            <a:lvl5pPr marL="87108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7" indent="0">
              <a:buFont typeface="Wingdings" panose="05000000000000000000" pitchFamily="2" charset="2"/>
              <a:buNone/>
              <a:defRPr sz="2040" b="0"/>
            </a:lvl2pPr>
            <a:lvl3pPr marL="459827" indent="0">
              <a:buFont typeface="Wingdings" panose="05000000000000000000" pitchFamily="2" charset="2"/>
              <a:buNone/>
              <a:tabLst/>
              <a:defRPr sz="1632" b="0"/>
            </a:lvl3pPr>
            <a:lvl4pPr marL="665454" indent="0">
              <a:buFont typeface="Wingdings" panose="05000000000000000000" pitchFamily="2" charset="2"/>
              <a:buNone/>
              <a:defRPr sz="1428" b="0"/>
            </a:lvl4pPr>
            <a:lvl5pPr marL="87108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149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9" indent="-236389">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41" indent="-174864">
              <a:buFont typeface="Wingdings" panose="05000000000000000000" pitchFamily="2" charset="2"/>
              <a:buChar char=""/>
              <a:defRPr sz="2040" b="0"/>
            </a:lvl2pPr>
            <a:lvl3pPr marL="652501" indent="-192674">
              <a:buFont typeface="Wingdings" panose="05000000000000000000" pitchFamily="2" charset="2"/>
              <a:buChar char=""/>
              <a:tabLst/>
              <a:defRPr sz="1632" b="0"/>
            </a:lvl3pPr>
            <a:lvl4pPr marL="845176" indent="-179722">
              <a:buFont typeface="Wingdings" panose="05000000000000000000" pitchFamily="2" charset="2"/>
              <a:buChar char=""/>
              <a:defRPr sz="1428" b="0"/>
            </a:lvl4pPr>
            <a:lvl5pPr marL="1044327" indent="-173245">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9" indent="-236389">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41" indent="-174864">
              <a:buFont typeface="Wingdings" panose="05000000000000000000" pitchFamily="2" charset="2"/>
              <a:buChar char=""/>
              <a:defRPr sz="2040" b="0"/>
            </a:lvl2pPr>
            <a:lvl3pPr marL="652501" indent="-192674">
              <a:buFont typeface="Wingdings" panose="05000000000000000000" pitchFamily="2" charset="2"/>
              <a:buChar char=""/>
              <a:tabLst/>
              <a:defRPr sz="1632" b="0"/>
            </a:lvl3pPr>
            <a:lvl4pPr marL="845176" indent="-179722">
              <a:buFont typeface="Wingdings" panose="05000000000000000000" pitchFamily="2" charset="2"/>
              <a:buChar char=""/>
              <a:defRPr sz="1428" b="0"/>
            </a:lvl4pPr>
            <a:lvl5pPr marL="1044327" indent="-173245">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272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5378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02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547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8" y="-1"/>
            <a:ext cx="6117658"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3" y="297917"/>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16"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3"/>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6"/>
            <a:ext cx="3844882" cy="313904"/>
          </a:xfrm>
        </p:spPr>
        <p:txBody>
          <a:bodyPr/>
          <a:lstStyle>
            <a:lvl1pPr marL="0" indent="0">
              <a:buNone/>
              <a:defRPr sz="2040">
                <a:latin typeface="+mn-lt"/>
              </a:defRPr>
            </a:lvl1pPr>
            <a:lvl2pPr marL="233152" indent="0">
              <a:buNone/>
              <a:defRPr/>
            </a:lvl2pPr>
            <a:lvl3pPr marL="466303" indent="0">
              <a:buNone/>
              <a:defRPr/>
            </a:lvl3pPr>
            <a:lvl4pPr marL="675170" indent="0">
              <a:buNone/>
              <a:defRPr/>
            </a:lvl4pPr>
            <a:lvl5pPr marL="872702" indent="0">
              <a:buNone/>
              <a:defRPr/>
            </a:lvl5pPr>
          </a:lstStyle>
          <a:p>
            <a:pPr lvl="0"/>
            <a:r>
              <a:rPr lang="en-US"/>
              <a:t>Edit Master text styles</a:t>
            </a:r>
          </a:p>
        </p:txBody>
      </p:sp>
    </p:spTree>
    <p:extLst>
      <p:ext uri="{BB962C8B-B14F-4D97-AF65-F5344CB8AC3E}">
        <p14:creationId xmlns:p14="http://schemas.microsoft.com/office/powerpoint/2010/main" val="25381577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8" y="2"/>
            <a:ext cx="6117658"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6"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3" y="297917"/>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16"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5885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715" name="Group 714"/>
          <p:cNvGrpSpPr>
            <a:grpSpLocks noChangeAspect="1"/>
          </p:cNvGrpSpPr>
          <p:nvPr userDrawn="1"/>
        </p:nvGrpSpPr>
        <p:grpSpPr>
          <a:xfrm>
            <a:off x="7495132" y="2129687"/>
            <a:ext cx="4416552" cy="4017043"/>
            <a:chOff x="7454492" y="2089044"/>
            <a:chExt cx="4463711" cy="4059936"/>
          </a:xfrm>
        </p:grpSpPr>
        <p:sp>
          <p:nvSpPr>
            <p:cNvPr id="716"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4"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5"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6"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7"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8"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9"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0"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1"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2"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3"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4"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5"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6"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7"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8"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9"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0"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1"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2"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3"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4"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5"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6"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7"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8"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9"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0"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1"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2"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3"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4"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5"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6"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7"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8"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9"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0"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1"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2"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3"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4"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5"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6"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7"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8"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9"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0"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1"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2"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3"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4"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5"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6"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7"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8"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9"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0"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1"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2"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3"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4"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5"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6"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7"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8"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9"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0"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1"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2"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3"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4"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5"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6"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7"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8"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9"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0"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1"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2"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3"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4"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5"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6"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7"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8"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9"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0"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1"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2"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3"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4"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5"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6"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7"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8"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9"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0"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1"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2"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3"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4"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5"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6"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7"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8"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9"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0"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1"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2"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3"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4"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5"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6"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7"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8"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9"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0"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1"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2"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3"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4"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5"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6"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7"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8"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9"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0"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1"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2"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3"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4"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5"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6"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7"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8"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9"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0"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1"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2"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3"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4"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5"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6"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7"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8"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9"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0"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1"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2"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3"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4"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5"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6"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7"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8"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9"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0"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1"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2"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3"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4"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5"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6"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7"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8"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9"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0"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1"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2"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3"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4"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5"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6"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7"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8"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9"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0"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1"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2"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3"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4"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5"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6"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7"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8"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9"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0"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1"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2"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3"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4"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5"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6"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7"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8"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9"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0"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1"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2"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3"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4"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5"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6"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7"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8"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9"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0"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1"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2"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3"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4"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5"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6"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7"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8"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9"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0"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1"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2"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3"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4"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5"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6"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7"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8"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9"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0"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1"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2"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3"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51523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8" y="2"/>
            <a:ext cx="6117658"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1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926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8" y="2"/>
            <a:ext cx="6117658"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6088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8" y="2"/>
            <a:ext cx="6117658"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2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785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53"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8"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8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2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6178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55"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111135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8235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0100904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1154165" y="-501927"/>
            <a:ext cx="732988" cy="192462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700369" y="171986"/>
            <a:ext cx="1555069" cy="561002"/>
          </a:xfrm>
        </p:spPr>
        <p:txBody>
          <a:bodyPr wrap="square" lIns="0" rIns="0" anchor="ctr" anchorCtr="0">
            <a:noAutofit/>
          </a:bodyPr>
          <a:lstStyle>
            <a:lvl1pPr marL="0" indent="0" algn="ctr" defTabSz="951039"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8" indent="0">
              <a:buNone/>
              <a:defRPr sz="2400">
                <a:solidFill>
                  <a:schemeClr val="bg1"/>
                </a:solidFill>
                <a:latin typeface="+mn-lt"/>
              </a:defRPr>
            </a:lvl2pPr>
            <a:lvl3pPr marL="531070" indent="0">
              <a:buNone/>
              <a:tabLst/>
              <a:defRPr sz="2000">
                <a:solidFill>
                  <a:schemeClr val="bg1"/>
                </a:solidFill>
                <a:latin typeface="+mn-lt"/>
              </a:defRPr>
            </a:lvl3pPr>
            <a:lvl4pPr marL="699458" indent="0">
              <a:buNone/>
              <a:defRPr>
                <a:solidFill>
                  <a:schemeClr val="bg1"/>
                </a:solidFill>
                <a:latin typeface="+mn-lt"/>
              </a:defRPr>
            </a:lvl4pPr>
            <a:lvl5pPr marL="880800"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6821" y="295275"/>
            <a:ext cx="3856048" cy="1255728"/>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4" y="1636021"/>
            <a:ext cx="3856047" cy="251159"/>
          </a:xfrm>
        </p:spPr>
        <p:txBody>
          <a:bodyPr wrap="square">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8" indent="0">
              <a:buNone/>
              <a:defRPr sz="2400">
                <a:solidFill>
                  <a:schemeClr val="bg1"/>
                </a:solidFill>
                <a:latin typeface="+mn-lt"/>
              </a:defRPr>
            </a:lvl2pPr>
            <a:lvl3pPr marL="531070" indent="0">
              <a:buNone/>
              <a:tabLst/>
              <a:defRPr sz="2000">
                <a:solidFill>
                  <a:schemeClr val="bg1"/>
                </a:solidFill>
                <a:latin typeface="+mn-lt"/>
              </a:defRPr>
            </a:lvl3pPr>
            <a:lvl4pPr marL="699458" indent="0">
              <a:buNone/>
              <a:defRPr>
                <a:solidFill>
                  <a:schemeClr val="bg1"/>
                </a:solidFill>
                <a:latin typeface="+mn-lt"/>
              </a:defRPr>
            </a:lvl4pPr>
            <a:lvl5pPr marL="880800"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273516"/>
            <a:ext cx="3396404" cy="219740"/>
          </a:xfrm>
        </p:spPr>
        <p:txBody>
          <a:bodyPr wrap="square" anchor="ctr" anchorCtr="0">
            <a:spAutoFit/>
          </a:bodyPr>
          <a:lstStyle>
            <a:lvl1pPr marL="0" indent="0">
              <a:spcBef>
                <a:spcPts val="1224"/>
              </a:spcBef>
              <a:buClr>
                <a:schemeClr val="tx1"/>
              </a:buClr>
              <a:buFont typeface="Arial" pitchFamily="34" charset="0"/>
              <a:buNone/>
              <a:defRPr sz="1428">
                <a:solidFill>
                  <a:schemeClr val="tx1"/>
                </a:solidFill>
                <a:latin typeface="+mn-lt"/>
              </a:defRPr>
            </a:lvl1pPr>
            <a:lvl2pPr marL="297918" indent="0">
              <a:buNone/>
              <a:defRPr sz="2400">
                <a:solidFill>
                  <a:schemeClr val="bg1"/>
                </a:solidFill>
                <a:latin typeface="+mn-lt"/>
              </a:defRPr>
            </a:lvl2pPr>
            <a:lvl3pPr marL="531070" indent="0">
              <a:buNone/>
              <a:tabLst/>
              <a:defRPr sz="2000">
                <a:solidFill>
                  <a:schemeClr val="bg1"/>
                </a:solidFill>
                <a:latin typeface="+mn-lt"/>
              </a:defRPr>
            </a:lvl3pPr>
            <a:lvl4pPr marL="699458" indent="0">
              <a:buNone/>
              <a:defRPr>
                <a:solidFill>
                  <a:schemeClr val="bg1"/>
                </a:solidFill>
                <a:latin typeface="+mn-lt"/>
              </a:defRPr>
            </a:lvl4pPr>
            <a:lvl5pPr marL="880800"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6"/>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6821" y="6164892"/>
            <a:ext cx="437052" cy="43699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91426" tIns="45712" rIns="91426" bIns="45712" numCol="1" anchor="t" anchorCtr="0" compatLnSpc="1">
            <a:prstTxWarp prst="textNoShape">
              <a:avLst/>
            </a:prstTxWarp>
          </a:bodyPr>
          <a:lstStyle/>
          <a:p>
            <a:pPr marL="0" marR="0" lvl="0" indent="0" defTabSz="9325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20406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74"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77" indent="0">
              <a:spcBef>
                <a:spcPts val="0"/>
              </a:spcBef>
              <a:spcAft>
                <a:spcPts val="1299"/>
              </a:spcAft>
              <a:buNone/>
              <a:defRPr sz="2000"/>
            </a:lvl4pPr>
            <a:lvl5pPr marL="91423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6"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Tree>
    <p:extLst>
      <p:ext uri="{BB962C8B-B14F-4D97-AF65-F5344CB8AC3E}">
        <p14:creationId xmlns:p14="http://schemas.microsoft.com/office/powerpoint/2010/main" val="13229801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214697"/>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66591" y="92408"/>
            <a:ext cx="11657542" cy="627864"/>
          </a:xfrm>
          <a:prstGeom prst="rect">
            <a:avLst/>
          </a:prstGeom>
        </p:spPr>
        <p:txBody>
          <a:bodyPr anchor="t"/>
          <a:lstStyle>
            <a:lvl1pPr>
              <a:defRPr sz="4080"/>
            </a:lvl1pPr>
          </a:lstStyle>
          <a:p>
            <a:r>
              <a:rPr lang="en-US"/>
              <a:t>Click to edit Master title style</a:t>
            </a:r>
          </a:p>
        </p:txBody>
      </p:sp>
      <p:sp>
        <p:nvSpPr>
          <p:cNvPr id="4" name="Text Placeholder 2"/>
          <p:cNvSpPr>
            <a:spLocks noGrp="1"/>
          </p:cNvSpPr>
          <p:nvPr>
            <p:ph type="body" sz="quarter" idx="11"/>
          </p:nvPr>
        </p:nvSpPr>
        <p:spPr>
          <a:xfrm>
            <a:off x="366591" y="733718"/>
            <a:ext cx="11657542" cy="608012"/>
          </a:xfrm>
          <a:prstGeom prst="rect">
            <a:avLst/>
          </a:prstGeom>
        </p:spPr>
        <p:txBody>
          <a:bodyPr vert="horz" wrap="square" lIns="91440" tIns="45720" rIns="91440" bIns="45720" rtlCol="0" anchor="t">
            <a:noAutofit/>
          </a:bodyPr>
          <a:lstStyle>
            <a:lvl1pPr marL="0" indent="0">
              <a:buFontTx/>
              <a:buNone/>
              <a:defRPr lang="en-US" sz="2652" b="0" cap="none" spc="-102" dirty="0" smtClean="0">
                <a:ln w="3175">
                  <a:noFill/>
                </a:ln>
                <a:solidFill>
                  <a:schemeClr val="accent1"/>
                </a:solidFill>
                <a:effectLst/>
                <a:latin typeface="+mj-lt"/>
                <a:cs typeface="Segoe UI" pitchFamily="34" charset="0"/>
              </a:defRPr>
            </a:lvl1pPr>
            <a:lvl2pPr>
              <a:defRPr lang="en-US" sz="1599" dirty="0" smtClean="0"/>
            </a:lvl2pPr>
            <a:lvl3pPr>
              <a:defRPr lang="en-US" sz="1599" dirty="0" smtClean="0"/>
            </a:lvl3pPr>
            <a:lvl4pPr>
              <a:defRPr lang="en-US" sz="1399" dirty="0" smtClean="0"/>
            </a:lvl4pPr>
            <a:lvl5pPr>
              <a:defRPr lang="en-US" sz="1399" dirty="0"/>
            </a:lvl5pPr>
          </a:lstStyle>
          <a:p>
            <a:pPr lvl="0">
              <a:spcBef>
                <a:spcPct val="0"/>
              </a:spcBef>
              <a:buNone/>
            </a:pPr>
            <a:r>
              <a:rPr lang="en-US"/>
              <a:t>Edit Master text styles</a:t>
            </a:r>
          </a:p>
        </p:txBody>
      </p:sp>
      <p:sp>
        <p:nvSpPr>
          <p:cNvPr id="5" name="Text Placeholder 11"/>
          <p:cNvSpPr>
            <a:spLocks noGrp="1"/>
          </p:cNvSpPr>
          <p:nvPr>
            <p:ph type="body" sz="quarter" idx="13" hasCustomPrompt="1"/>
          </p:nvPr>
        </p:nvSpPr>
        <p:spPr>
          <a:xfrm>
            <a:off x="0" y="6866479"/>
            <a:ext cx="8005981" cy="128046"/>
          </a:xfrm>
          <a:prstGeom prst="rect">
            <a:avLst/>
          </a:prstGeom>
        </p:spPr>
        <p:txBody>
          <a:bodyPr anchor="b"/>
          <a:lstStyle>
            <a:lvl1pPr marL="0" indent="0">
              <a:buNone/>
              <a:defRPr sz="816">
                <a:solidFill>
                  <a:schemeClr val="tx1">
                    <a:lumMod val="50000"/>
                  </a:schemeClr>
                </a:solidFill>
              </a:defRPr>
            </a:lvl1pPr>
          </a:lstStyle>
          <a:p>
            <a:pPr lvl="0"/>
            <a:r>
              <a:rPr lang="en-US" sz="816"/>
              <a:t>Source:</a:t>
            </a:r>
            <a:endParaRPr lang="en-US"/>
          </a:p>
        </p:txBody>
      </p:sp>
    </p:spTree>
    <p:extLst>
      <p:ext uri="{BB962C8B-B14F-4D97-AF65-F5344CB8AC3E}">
        <p14:creationId xmlns:p14="http://schemas.microsoft.com/office/powerpoint/2010/main" val="172411557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420231" y="3120578"/>
            <a:ext cx="11537918" cy="753369"/>
          </a:xfrm>
        </p:spPr>
        <p:txBody>
          <a:bodyPr anchor="ctr" anchorCtr="0"/>
          <a:lstStyle>
            <a:lvl1pPr>
              <a:defRPr sz="4897" b="0">
                <a:latin typeface="+mn-lt"/>
              </a:defRPr>
            </a:lvl1pPr>
          </a:lstStyle>
          <a:p>
            <a:r>
              <a:rPr lang="en-US"/>
              <a:t>Click to edit Master title style</a:t>
            </a:r>
          </a:p>
        </p:txBody>
      </p:sp>
      <p:grpSp>
        <p:nvGrpSpPr>
          <p:cNvPr id="17" name="Group 16"/>
          <p:cNvGrpSpPr/>
          <p:nvPr userDrawn="1"/>
        </p:nvGrpSpPr>
        <p:grpSpPr>
          <a:xfrm>
            <a:off x="10704237" y="6412301"/>
            <a:ext cx="1253911" cy="267045"/>
            <a:chOff x="3321050" y="454025"/>
            <a:chExt cx="5910263" cy="1258888"/>
          </a:xfrm>
        </p:grpSpPr>
        <p:sp>
          <p:nvSpPr>
            <p:cNvPr id="18" name="Freeform 3"/>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19" name="Freeform 4"/>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0" name="Freeform 5"/>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1" name="Freeform 6"/>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2" name="Freeform 7"/>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3" name="Freeform 8"/>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4" name="Freeform 9"/>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5" name="Freeform 10"/>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6" name="Freeform 11"/>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7" name="Freeform 12"/>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8" name="Freeform 13"/>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9" name="Freeform 14"/>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grpSp>
    </p:spTree>
    <p:extLst>
      <p:ext uri="{BB962C8B-B14F-4D97-AF65-F5344CB8AC3E}">
        <p14:creationId xmlns:p14="http://schemas.microsoft.com/office/powerpoint/2010/main" val="110416627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Dark Title_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421027" y="1212384"/>
            <a:ext cx="1153712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46144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40554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9E93-35D7-42A9-9FD9-96BA380FFF27}"/>
              </a:ext>
            </a:extLst>
          </p:cNvPr>
          <p:cNvSpPr>
            <a:spLocks noGrp="1"/>
          </p:cNvSpPr>
          <p:nvPr>
            <p:ph type="ctrTitle"/>
          </p:nvPr>
        </p:nvSpPr>
        <p:spPr>
          <a:xfrm>
            <a:off x="1554560" y="1697782"/>
            <a:ext cx="9327356" cy="1882054"/>
          </a:xfrm>
        </p:spPr>
        <p:txBody>
          <a:bodyPr anchor="b"/>
          <a:lstStyle>
            <a:lvl1pPr algn="ctr">
              <a:defRPr sz="6115"/>
            </a:lvl1pPr>
          </a:lstStyle>
          <a:p>
            <a:r>
              <a:rPr lang="en-US"/>
              <a:t>Click to edit Master title style</a:t>
            </a:r>
          </a:p>
        </p:txBody>
      </p:sp>
      <p:sp>
        <p:nvSpPr>
          <p:cNvPr id="3" name="Subtitle 2">
            <a:extLst>
              <a:ext uri="{FF2B5EF4-FFF2-40B4-BE49-F238E27FC236}">
                <a16:creationId xmlns:a16="http://schemas.microsoft.com/office/drawing/2014/main" id="{CCB730EE-CF2C-4295-A0DD-070F51156EEE}"/>
              </a:ext>
            </a:extLst>
          </p:cNvPr>
          <p:cNvSpPr>
            <a:spLocks noGrp="1"/>
          </p:cNvSpPr>
          <p:nvPr>
            <p:ph type="subTitle" idx="1"/>
          </p:nvPr>
        </p:nvSpPr>
        <p:spPr>
          <a:xfrm>
            <a:off x="1554560" y="3673746"/>
            <a:ext cx="9327356" cy="376706"/>
          </a:xfrm>
        </p:spPr>
        <p:txBody>
          <a:bodyPr/>
          <a:lstStyle>
            <a:lvl1pPr marL="0" indent="0" algn="ctr">
              <a:buNone/>
              <a:defRPr sz="2448"/>
            </a:lvl1pPr>
            <a:lvl2pPr marL="466126" indent="0" algn="ctr">
              <a:buNone/>
              <a:defRPr sz="2040"/>
            </a:lvl2pPr>
            <a:lvl3pPr marL="932250" indent="0" algn="ctr">
              <a:buNone/>
              <a:defRPr sz="1836"/>
            </a:lvl3pPr>
            <a:lvl4pPr marL="1398375" indent="0" algn="ctr">
              <a:buNone/>
              <a:defRPr sz="1632"/>
            </a:lvl4pPr>
            <a:lvl5pPr marL="1864500" indent="0" algn="ctr">
              <a:buNone/>
              <a:defRPr sz="1632"/>
            </a:lvl5pPr>
            <a:lvl6pPr marL="2330623" indent="0" algn="ctr">
              <a:buNone/>
              <a:defRPr sz="1632"/>
            </a:lvl6pPr>
            <a:lvl7pPr marL="2796749" indent="0" algn="ctr">
              <a:buNone/>
              <a:defRPr sz="1632"/>
            </a:lvl7pPr>
            <a:lvl8pPr marL="3262874" indent="0" algn="ctr">
              <a:buNone/>
              <a:defRPr sz="1632"/>
            </a:lvl8pPr>
            <a:lvl9pPr marL="3728997"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075F07D1-3B84-4514-968F-1FD65AFC4CAA}"/>
              </a:ext>
            </a:extLst>
          </p:cNvPr>
          <p:cNvSpPr>
            <a:spLocks noGrp="1"/>
          </p:cNvSpPr>
          <p:nvPr>
            <p:ph type="dt" sz="half" idx="10"/>
          </p:nvPr>
        </p:nvSpPr>
        <p:spPr/>
        <p:txBody>
          <a:bodyPr/>
          <a:lstStyle/>
          <a:p>
            <a:fld id="{CCEB13D1-EBBE-47BB-9DAE-539913719DED}" type="datetimeFigureOut">
              <a:rPr lang="en-US" smtClean="0"/>
              <a:t>4/23/2020</a:t>
            </a:fld>
            <a:endParaRPr lang="en-US"/>
          </a:p>
        </p:txBody>
      </p:sp>
      <p:sp>
        <p:nvSpPr>
          <p:cNvPr id="5" name="Footer Placeholder 4">
            <a:extLst>
              <a:ext uri="{FF2B5EF4-FFF2-40B4-BE49-F238E27FC236}">
                <a16:creationId xmlns:a16="http://schemas.microsoft.com/office/drawing/2014/main" id="{6905CE6B-6BDC-496F-8498-59A773D1B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D3A43-6632-4011-A3D3-C64540BAF3B9}"/>
              </a:ext>
            </a:extLst>
          </p:cNvPr>
          <p:cNvSpPr>
            <a:spLocks noGrp="1"/>
          </p:cNvSpPr>
          <p:nvPr>
            <p:ph type="sldNum" sz="quarter" idx="12"/>
          </p:nvPr>
        </p:nvSpPr>
        <p:spPr/>
        <p:txBody>
          <a:bodyPr/>
          <a:lstStyle/>
          <a:p>
            <a:fld id="{40CCAD98-6F6D-490C-A484-BDCA98790F2E}" type="slidenum">
              <a:rPr lang="en-US" smtClean="0"/>
              <a:t>‹#›</a:t>
            </a:fld>
            <a:endParaRPr lang="en-US"/>
          </a:p>
        </p:txBody>
      </p:sp>
    </p:spTree>
    <p:extLst>
      <p:ext uri="{BB962C8B-B14F-4D97-AF65-F5344CB8AC3E}">
        <p14:creationId xmlns:p14="http://schemas.microsoft.com/office/powerpoint/2010/main" val="100065238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6"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42552383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96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565091"/>
          </a:xfrm>
        </p:spPr>
        <p:txBody>
          <a:bodyPr/>
          <a:lstStyle/>
          <a:p>
            <a:r>
              <a:rPr lang="en-US"/>
              <a:t>Click to edit Master title style</a:t>
            </a:r>
          </a:p>
        </p:txBody>
      </p:sp>
      <p:sp>
        <p:nvSpPr>
          <p:cNvPr id="4" name="Text Placeholder 3"/>
          <p:cNvSpPr>
            <a:spLocks noGrp="1"/>
          </p:cNvSpPr>
          <p:nvPr>
            <p:ph type="body" sz="quarter" idx="10"/>
          </p:nvPr>
        </p:nvSpPr>
        <p:spPr>
          <a:xfrm>
            <a:off x="6229344" y="1537596"/>
            <a:ext cx="5934861" cy="1833194"/>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840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EDD7-542E-4475-B823-F580C894DAF3}"/>
              </a:ext>
            </a:extLst>
          </p:cNvPr>
          <p:cNvSpPr>
            <a:spLocks noGrp="1"/>
          </p:cNvSpPr>
          <p:nvPr>
            <p:ph type="title"/>
          </p:nvPr>
        </p:nvSpPr>
        <p:spPr>
          <a:xfrm>
            <a:off x="848530" y="3711635"/>
            <a:ext cx="10726460" cy="94166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CC602074-E0F9-4239-9EEB-6E5FF4511613}"/>
              </a:ext>
            </a:extLst>
          </p:cNvPr>
          <p:cNvSpPr>
            <a:spLocks noGrp="1"/>
          </p:cNvSpPr>
          <p:nvPr>
            <p:ph type="body" idx="1"/>
          </p:nvPr>
        </p:nvSpPr>
        <p:spPr>
          <a:xfrm>
            <a:off x="848530" y="4680828"/>
            <a:ext cx="10726460" cy="376706"/>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F1F5FD-FAF7-4EE0-9E52-553221554A7C}"/>
              </a:ext>
            </a:extLst>
          </p:cNvPr>
          <p:cNvSpPr>
            <a:spLocks noGrp="1"/>
          </p:cNvSpPr>
          <p:nvPr>
            <p:ph type="dt" sz="half" idx="10"/>
          </p:nvPr>
        </p:nvSpPr>
        <p:spPr/>
        <p:txBody>
          <a:bodyPr/>
          <a:lstStyle/>
          <a:p>
            <a:fld id="{2289BF51-A98E-4AC0-AA72-40A7703287DF}" type="datetimeFigureOut">
              <a:rPr lang="en-US" smtClean="0"/>
              <a:t>4/23/2020</a:t>
            </a:fld>
            <a:endParaRPr lang="en-US"/>
          </a:p>
        </p:txBody>
      </p:sp>
      <p:sp>
        <p:nvSpPr>
          <p:cNvPr id="5" name="Footer Placeholder 4">
            <a:extLst>
              <a:ext uri="{FF2B5EF4-FFF2-40B4-BE49-F238E27FC236}">
                <a16:creationId xmlns:a16="http://schemas.microsoft.com/office/drawing/2014/main" id="{4AA85474-81D8-40D4-974E-309737F481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81C1F-D1AB-4656-9173-6E1FC88B772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10931343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3489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41633552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508320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740851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3580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8104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9288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009000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6067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4726024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6573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808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67281249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64917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27635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89815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14687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43912937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Tree>
    <p:extLst>
      <p:ext uri="{BB962C8B-B14F-4D97-AF65-F5344CB8AC3E}">
        <p14:creationId xmlns:p14="http://schemas.microsoft.com/office/powerpoint/2010/main" val="6464856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338291" y="2169244"/>
            <a:ext cx="5656771" cy="3850556"/>
          </a:xfrm>
        </p:spPr>
        <p:txBody>
          <a:bodyPr anchor="ctr">
            <a:noAutofit/>
          </a:bodyPr>
          <a:lstStyle>
            <a:lvl1pPr algn="ctr">
              <a:defRPr sz="2000">
                <a:latin typeface="+mj-lt"/>
              </a:defRPr>
            </a:lvl1pPr>
          </a:lstStyle>
          <a:p>
            <a:r>
              <a:rPr lang="en-US"/>
              <a:t> </a:t>
            </a:r>
          </a:p>
        </p:txBody>
      </p:sp>
      <p:sp>
        <p:nvSpPr>
          <p:cNvPr id="4" name="Text Placeholder 3"/>
          <p:cNvSpPr>
            <a:spLocks noGrp="1"/>
          </p:cNvSpPr>
          <p:nvPr>
            <p:ph type="body" sz="quarter" idx="10" hasCustomPrompt="1"/>
          </p:nvPr>
        </p:nvSpPr>
        <p:spPr>
          <a:xfrm>
            <a:off x="441417" y="2169246"/>
            <a:ext cx="5333743" cy="2644056"/>
          </a:xfrm>
        </p:spPr>
        <p:txBody>
          <a:bodyPr wrap="square" lIns="0" tIns="0" rIns="0" bIns="0">
            <a:noAutofit/>
          </a:bodyPr>
          <a:lstStyle>
            <a:lvl1pPr marL="0" marR="0" indent="0" algn="l" defTabSz="932384" rtl="0" eaLnBrk="1" fontAlgn="auto" latinLnBrk="0" hangingPunct="1">
              <a:lnSpc>
                <a:spcPct val="100000"/>
              </a:lnSpc>
              <a:spcBef>
                <a:spcPts val="2000"/>
              </a:spcBef>
              <a:spcAft>
                <a:spcPts val="0"/>
              </a:spcAft>
              <a:buClrTx/>
              <a:buSzPct val="90000"/>
              <a:buFont typeface="Wingdings" panose="05000000000000000000" pitchFamily="2" charset="2"/>
              <a:buNone/>
              <a:tabLst/>
              <a:defRPr sz="26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29320964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274702" y="1211288"/>
            <a:ext cx="11888788" cy="23081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804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1686-9217-4A5C-975D-EBF4086781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33CE4-1F81-40FF-A2C3-3144CE93D1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1DB00-BC84-48A7-B148-9CF23CED1EDA}"/>
              </a:ext>
            </a:extLst>
          </p:cNvPr>
          <p:cNvSpPr>
            <a:spLocks noGrp="1"/>
          </p:cNvSpPr>
          <p:nvPr>
            <p:ph type="dt" sz="half" idx="10"/>
          </p:nvPr>
        </p:nvSpPr>
        <p:spPr/>
        <p:txBody>
          <a:bodyPr/>
          <a:lstStyle/>
          <a:p>
            <a:fld id="{D1D2A4B4-4480-4CAD-8D15-D78541D8344E}" type="datetimeFigureOut">
              <a:rPr lang="en-US" smtClean="0"/>
              <a:t>4/23/2020</a:t>
            </a:fld>
            <a:endParaRPr lang="en-US"/>
          </a:p>
        </p:txBody>
      </p:sp>
      <p:sp>
        <p:nvSpPr>
          <p:cNvPr id="5" name="Footer Placeholder 4">
            <a:extLst>
              <a:ext uri="{FF2B5EF4-FFF2-40B4-BE49-F238E27FC236}">
                <a16:creationId xmlns:a16="http://schemas.microsoft.com/office/drawing/2014/main" id="{3C1DFFBC-898B-458C-8D1A-FC5D2BD02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E890E-F1D5-4BF7-A520-B534FC4A1567}"/>
              </a:ext>
            </a:extLst>
          </p:cNvPr>
          <p:cNvSpPr>
            <a:spLocks noGrp="1"/>
          </p:cNvSpPr>
          <p:nvPr>
            <p:ph type="sldNum" sz="quarter" idx="12"/>
          </p:nvPr>
        </p:nvSpPr>
        <p:spPr/>
        <p:txBody>
          <a:bodyPr/>
          <a:lstStyle/>
          <a:p>
            <a:fld id="{01CC2361-DFAD-48B2-B0E9-F1DDC32F4EFD}" type="slidenum">
              <a:rPr lang="en-US" smtClean="0"/>
              <a:t>‹#›</a:t>
            </a:fld>
            <a:endParaRPr lang="en-US"/>
          </a:p>
        </p:txBody>
      </p:sp>
    </p:spTree>
    <p:extLst>
      <p:ext uri="{BB962C8B-B14F-4D97-AF65-F5344CB8AC3E}">
        <p14:creationId xmlns:p14="http://schemas.microsoft.com/office/powerpoint/2010/main" val="27322497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63156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63663973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256669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226349" y="1904066"/>
            <a:ext cx="5743759"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487517" cy="73724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66369" y="1206540"/>
            <a:ext cx="5751870" cy="696110"/>
          </a:xfrm>
          <a:prstGeom prst="rect">
            <a:avLst/>
          </a:prstGeom>
          <a:ln>
            <a:noFill/>
          </a:ln>
        </p:spPr>
        <p:txBody>
          <a:bodyPr vert="horz" wrap="square" lIns="0" tIns="0" rIns="18288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74478"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9912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944422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5269609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94104755"/>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68"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74478" y="1904066"/>
            <a:ext cx="574375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620354" y="0"/>
            <a:ext cx="7816121" cy="6994525"/>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0215108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205" y="0"/>
            <a:ext cx="6942630" cy="6994525"/>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218237" y="466302"/>
            <a:ext cx="5751870" cy="1437762"/>
          </a:xfrm>
          <a:prstGeom prst="rect">
            <a:avLst/>
          </a:prstGeom>
        </p:spPr>
        <p:txBody>
          <a:bodyPr lIns="182880" rIns="0">
            <a:noAutofit/>
          </a:bodyPr>
          <a:lstStyle>
            <a:lvl1pPr>
              <a:defRPr sz="408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218237" y="1904066"/>
            <a:ext cx="5751868" cy="4603910"/>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6018514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448"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6532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226348" y="3341829"/>
            <a:ext cx="5743758" cy="31661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74479" y="1204613"/>
            <a:ext cx="5743759" cy="5303362"/>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69773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0251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71778910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204784" y="3987244"/>
            <a:ext cx="4313902"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956653" y="3994671"/>
            <a:ext cx="427503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972612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74479" y="1904066"/>
            <a:ext cx="718172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86181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09408" y="4948293"/>
            <a:ext cx="5744441" cy="1595943"/>
          </a:xfrm>
          <a:prstGeom prst="rect">
            <a:avLst/>
          </a:prstGeom>
          <a:noFill/>
          <a:ln w="12700">
            <a:noFill/>
          </a:ln>
        </p:spPr>
        <p:txBody>
          <a:bodyPr vert="horz" lIns="182880" tIns="0" rIns="0" bIns="0" rtlCol="0">
            <a:normAutofit/>
          </a:bodyPr>
          <a:lstStyle>
            <a:lvl1pPr marL="0" indent="0">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6" y="2812078"/>
            <a:ext cx="5744441" cy="1441002"/>
          </a:xfrm>
          <a:prstGeom prst="rect">
            <a:avLst/>
          </a:prstGeom>
          <a:noFill/>
          <a:ln w="12700">
            <a:noFill/>
          </a:ln>
        </p:spPr>
        <p:txBody>
          <a:bodyPr vert="horz" lIns="182880" tIns="0" rIns="0" bIns="0" rtlCol="0">
            <a:normAutofit/>
          </a:bodyPr>
          <a:lstStyle>
            <a:lvl1pPr>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09408" y="4039391"/>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5304024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72465"/>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531088"/>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501438"/>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72265"/>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62315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51596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151388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212851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13860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1"/>
            <a:ext cx="5013454" cy="604167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82590" y="466302"/>
            <a:ext cx="6474064"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74479" y="1904066"/>
            <a:ext cx="6482175" cy="4603910"/>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01977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74478" y="1904066"/>
            <a:ext cx="11495628"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5111878"/>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52928855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234460" y="1904066"/>
            <a:ext cx="5735647" cy="4603910"/>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2004329">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74479" y="1904066"/>
            <a:ext cx="5759982"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015765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66369" y="1204613"/>
            <a:ext cx="11503739" cy="1060281"/>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234460" y="3340181"/>
            <a:ext cx="5735647"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74479" y="3340181"/>
            <a:ext cx="5759982"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90515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66369" y="1204613"/>
            <a:ext cx="11503739" cy="143776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234460" y="4101809"/>
            <a:ext cx="5735647"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74479" y="4101809"/>
            <a:ext cx="5759982"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4982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82590" y="1942924"/>
            <a:ext cx="5743075" cy="4274432"/>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34708119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38664" y="6570756"/>
            <a:ext cx="4197310" cy="398081"/>
          </a:xfrm>
          <a:prstGeom prst="rect">
            <a:avLst/>
          </a:prstGeom>
        </p:spPr>
        <p:txBody>
          <a:bodyPr vert="horz" lIns="91440" tIns="45720" rIns="91440" bIns="45720" rtlCol="0" anchor="ctr"/>
          <a:lstStyle>
            <a:lvl1pPr algn="l">
              <a:defRPr sz="1224">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412006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218237" y="1904066"/>
            <a:ext cx="5751870"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55601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82589" y="3971660"/>
            <a:ext cx="5735649"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Tree>
    <p:extLst>
      <p:ext uri="{BB962C8B-B14F-4D97-AF65-F5344CB8AC3E}">
        <p14:creationId xmlns:p14="http://schemas.microsoft.com/office/powerpoint/2010/main" val="24481979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16F9-4353-DD4D-BD20-A141657F87C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9FF7CF9B-D9A8-524C-9BBB-006F913144E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60816206-0834-E145-80DE-B7C778BC3DE8}"/>
              </a:ext>
            </a:extLst>
          </p:cNvPr>
          <p:cNvSpPr>
            <a:spLocks noGrp="1"/>
          </p:cNvSpPr>
          <p:nvPr>
            <p:ph type="dt" sz="half" idx="10"/>
          </p:nvPr>
        </p:nvSpPr>
        <p:spPr/>
        <p:txBody>
          <a:bodyPr/>
          <a:lstStyle/>
          <a:p>
            <a:fld id="{EABBC9F4-F4D5-E240-AACA-C872DE4BA0BB}" type="datetimeFigureOut">
              <a:rPr lang="en-US" smtClean="0"/>
              <a:t>4/23/2020</a:t>
            </a:fld>
            <a:endParaRPr lang="en-US"/>
          </a:p>
        </p:txBody>
      </p:sp>
      <p:sp>
        <p:nvSpPr>
          <p:cNvPr id="5" name="Footer Placeholder 4">
            <a:extLst>
              <a:ext uri="{FF2B5EF4-FFF2-40B4-BE49-F238E27FC236}">
                <a16:creationId xmlns:a16="http://schemas.microsoft.com/office/drawing/2014/main" id="{E6CA9AD8-6D2B-4F4B-852C-CE6D7C637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727AE-F761-BD48-B931-3B4820812283}"/>
              </a:ext>
            </a:extLst>
          </p:cNvPr>
          <p:cNvSpPr>
            <a:spLocks noGrp="1"/>
          </p:cNvSpPr>
          <p:nvPr>
            <p:ph type="sldNum" sz="quarter" idx="12"/>
          </p:nvPr>
        </p:nvSpPr>
        <p:spPr/>
        <p:txBody>
          <a:bodyPr/>
          <a:lstStyle/>
          <a:p>
            <a:fld id="{8263CC2A-7E58-FC49-BDA9-E823A8667981}" type="slidenum">
              <a:rPr lang="en-US" smtClean="0"/>
              <a:t>‹#›</a:t>
            </a:fld>
            <a:endParaRPr lang="en-US"/>
          </a:p>
        </p:txBody>
      </p:sp>
    </p:spTree>
    <p:extLst>
      <p:ext uri="{BB962C8B-B14F-4D97-AF65-F5344CB8AC3E}">
        <p14:creationId xmlns:p14="http://schemas.microsoft.com/office/powerpoint/2010/main" val="42443189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8EA7-4789-D940-AF12-F463D818AE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1856D9-DD4F-2D4D-86CC-192AFA7268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6C2478-47A9-5342-9074-89EDB07516F5}"/>
              </a:ext>
            </a:extLst>
          </p:cNvPr>
          <p:cNvSpPr>
            <a:spLocks noGrp="1"/>
          </p:cNvSpPr>
          <p:nvPr>
            <p:ph type="dt" sz="half" idx="10"/>
          </p:nvPr>
        </p:nvSpPr>
        <p:spPr/>
        <p:txBody>
          <a:bodyPr/>
          <a:lstStyle/>
          <a:p>
            <a:fld id="{EABBC9F4-F4D5-E240-AACA-C872DE4BA0BB}" type="datetimeFigureOut">
              <a:rPr lang="en-US" smtClean="0"/>
              <a:t>4/23/2020</a:t>
            </a:fld>
            <a:endParaRPr lang="en-US"/>
          </a:p>
        </p:txBody>
      </p:sp>
      <p:sp>
        <p:nvSpPr>
          <p:cNvPr id="5" name="Footer Placeholder 4">
            <a:extLst>
              <a:ext uri="{FF2B5EF4-FFF2-40B4-BE49-F238E27FC236}">
                <a16:creationId xmlns:a16="http://schemas.microsoft.com/office/drawing/2014/main" id="{1D4E883A-E88C-8A41-A250-CA860B3E6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C3C27-424D-A241-9B5D-C6BDF40602D7}"/>
              </a:ext>
            </a:extLst>
          </p:cNvPr>
          <p:cNvSpPr>
            <a:spLocks noGrp="1"/>
          </p:cNvSpPr>
          <p:nvPr>
            <p:ph type="sldNum" sz="quarter" idx="12"/>
          </p:nvPr>
        </p:nvSpPr>
        <p:spPr/>
        <p:txBody>
          <a:bodyPr/>
          <a:lstStyle/>
          <a:p>
            <a:fld id="{8263CC2A-7E58-FC49-BDA9-E823A8667981}" type="slidenum">
              <a:rPr lang="en-US" smtClean="0"/>
              <a:t>‹#›</a:t>
            </a:fld>
            <a:endParaRPr lang="en-US"/>
          </a:p>
        </p:txBody>
      </p:sp>
    </p:spTree>
    <p:extLst>
      <p:ext uri="{BB962C8B-B14F-4D97-AF65-F5344CB8AC3E}">
        <p14:creationId xmlns:p14="http://schemas.microsoft.com/office/powerpoint/2010/main" val="3618742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12162"/>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31741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138415668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6229344" y="1537596"/>
            <a:ext cx="5934861" cy="2108719"/>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25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369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8162" y="606683"/>
            <a:ext cx="1393840" cy="298433"/>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88162" y="2042282"/>
            <a:ext cx="4253643" cy="2347202"/>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4049725" y="1"/>
            <a:ext cx="8386750" cy="6994524"/>
          </a:xfrm>
          <a:prstGeom prst="rect">
            <a:avLst/>
          </a:prstGeom>
        </p:spPr>
      </p:pic>
    </p:spTree>
    <p:extLst>
      <p:ext uri="{BB962C8B-B14F-4D97-AF65-F5344CB8AC3E}">
        <p14:creationId xmlns:p14="http://schemas.microsoft.com/office/powerpoint/2010/main" val="347512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600059" y="2473827"/>
            <a:ext cx="4251462" cy="1130053"/>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332139" y="0"/>
            <a:ext cx="7104336" cy="6994525"/>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9471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9943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240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97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110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2282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9415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312492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94065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25934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4135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69602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45768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367022"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88899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44636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29762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67038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313932"/>
          </a:xfrm>
        </p:spPr>
        <p:txBody>
          <a:bodyPr/>
          <a:lstStyle>
            <a:lvl1pPr marL="0" indent="0" algn="ctr">
              <a:spcBef>
                <a:spcPts val="0"/>
              </a:spcBef>
              <a:buNone/>
              <a:defRPr sz="2040"/>
            </a:lvl1pPr>
          </a:lstStyle>
          <a:p>
            <a:pPr lvl="0"/>
            <a:r>
              <a:rPr lang="en-US"/>
              <a:t>Edit Master text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313932"/>
          </a:xfrm>
        </p:spPr>
        <p:txBody>
          <a:bodyPr/>
          <a:lstStyle>
            <a:lvl1pPr marL="0" indent="0" algn="ctr">
              <a:spcBef>
                <a:spcPts val="0"/>
              </a:spcBef>
              <a:buNone/>
              <a:defRPr sz="204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255845"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47230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5022840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3"/>
            <a:ext cx="3538516" cy="1130181"/>
          </a:xfrm>
        </p:spPr>
        <p:txBody>
          <a:bodyPr/>
          <a:lstStyle>
            <a:lvl1pPr>
              <a:defRPr sz="3672">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7177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9" Type="http://schemas.openxmlformats.org/officeDocument/2006/relationships/theme" Target="../theme/theme10.xml"/><Relationship Id="rId21" Type="http://schemas.openxmlformats.org/officeDocument/2006/relationships/slideLayout" Target="../slideLayouts/slideLayout177.xml"/><Relationship Id="rId34" Type="http://schemas.openxmlformats.org/officeDocument/2006/relationships/slideLayout" Target="../slideLayouts/slideLayout190.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slideLayout" Target="../slideLayouts/slideLayout194.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40" Type="http://schemas.openxmlformats.org/officeDocument/2006/relationships/image" Target="../media/image1.png"/><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 Id="rId8" Type="http://schemas.openxmlformats.org/officeDocument/2006/relationships/slideLayout" Target="../slideLayouts/slideLayout164.xml"/><Relationship Id="rId3" Type="http://schemas.openxmlformats.org/officeDocument/2006/relationships/slideLayout" Target="../slideLayouts/slideLayout15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image" Target="../media/image57.png"/><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theme" Target="../theme/theme11.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5.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theme" Target="../theme/theme13.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image" Target="../media/image71.emf"/><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theme" Target="../theme/theme14.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image" Target="../media/image9.emf"/><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theme" Target="../theme/theme6.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theme" Target="../theme/theme7.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8" Type="http://schemas.openxmlformats.org/officeDocument/2006/relationships/slideLayout" Target="../slideLayouts/slideLayout5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image" Target="../media/image16.emf"/><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theme" Target="../theme/theme8.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image" Target="../media/image16.emf"/><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41" Type="http://schemas.openxmlformats.org/officeDocument/2006/relationships/theme" Target="../theme/theme9.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8" Type="http://schemas.openxmlformats.org/officeDocument/2006/relationships/slideLayout" Target="../slideLayouts/slideLayout124.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6" r:id="rId1"/>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13920721"/>
      </p:ext>
    </p:extLst>
  </p:cSld>
  <p:clrMap bg1="lt1" tx1="dk1" bg2="lt2" tx2="dk2" accent1="accent1" accent2="accent2" accent3="accent3" accent4="accent4" accent5="accent5" accent6="accent6" hlink="hlink" folHlink="folHlink"/>
  <p:sldLayoutIdLst>
    <p:sldLayoutId id="2147485340" r:id="rId1"/>
    <p:sldLayoutId id="2147485341" r:id="rId2"/>
    <p:sldLayoutId id="2147485342" r:id="rId3"/>
    <p:sldLayoutId id="2147485343" r:id="rId4"/>
    <p:sldLayoutId id="2147485344" r:id="rId5"/>
    <p:sldLayoutId id="2147485345" r:id="rId6"/>
    <p:sldLayoutId id="2147485346" r:id="rId7"/>
    <p:sldLayoutId id="2147485347" r:id="rId8"/>
    <p:sldLayoutId id="2147485348" r:id="rId9"/>
    <p:sldLayoutId id="2147485349" r:id="rId10"/>
    <p:sldLayoutId id="2147485350" r:id="rId11"/>
    <p:sldLayoutId id="2147485351" r:id="rId12"/>
    <p:sldLayoutId id="2147485352" r:id="rId13"/>
    <p:sldLayoutId id="2147485353" r:id="rId14"/>
    <p:sldLayoutId id="2147485354" r:id="rId15"/>
    <p:sldLayoutId id="2147485355" r:id="rId16"/>
    <p:sldLayoutId id="2147485356" r:id="rId17"/>
    <p:sldLayoutId id="2147485357" r:id="rId18"/>
    <p:sldLayoutId id="2147485358" r:id="rId19"/>
    <p:sldLayoutId id="2147485359" r:id="rId20"/>
    <p:sldLayoutId id="2147485360" r:id="rId21"/>
    <p:sldLayoutId id="2147485361" r:id="rId22"/>
    <p:sldLayoutId id="2147485362" r:id="rId23"/>
    <p:sldLayoutId id="2147485363" r:id="rId24"/>
    <p:sldLayoutId id="2147485364" r:id="rId25"/>
    <p:sldLayoutId id="2147485365" r:id="rId26"/>
    <p:sldLayoutId id="2147485366" r:id="rId27"/>
    <p:sldLayoutId id="2147485367" r:id="rId28"/>
    <p:sldLayoutId id="2147485368" r:id="rId29"/>
    <p:sldLayoutId id="2147485369" r:id="rId30"/>
    <p:sldLayoutId id="2147485370" r:id="rId31"/>
    <p:sldLayoutId id="2147485371" r:id="rId32"/>
    <p:sldLayoutId id="2147485372" r:id="rId33"/>
    <p:sldLayoutId id="2147485373" r:id="rId34"/>
    <p:sldLayoutId id="2147485374" r:id="rId35"/>
    <p:sldLayoutId id="2147485375" r:id="rId36"/>
    <p:sldLayoutId id="2147485376" r:id="rId37"/>
    <p:sldLayoutId id="2147485377" r:id="rId38"/>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410852465"/>
      </p:ext>
    </p:extLst>
  </p:cSld>
  <p:clrMap bg1="lt1" tx1="dk1" bg2="lt2" tx2="dk2" accent1="accent1" accent2="accent2" accent3="accent3" accent4="accent4" accent5="accent5" accent6="accent6" hlink="hlink" folHlink="folHlink"/>
  <p:sldLayoutIdLst>
    <p:sldLayoutId id="2147485392" r:id="rId1"/>
    <p:sldLayoutId id="2147485393" r:id="rId2"/>
    <p:sldLayoutId id="2147485394" r:id="rId3"/>
    <p:sldLayoutId id="2147485395" r:id="rId4"/>
    <p:sldLayoutId id="2147485396" r:id="rId5"/>
    <p:sldLayoutId id="2147485397" r:id="rId6"/>
    <p:sldLayoutId id="2147485398" r:id="rId7"/>
    <p:sldLayoutId id="2147485399" r:id="rId8"/>
    <p:sldLayoutId id="2147485400" r:id="rId9"/>
    <p:sldLayoutId id="2147485401" r:id="rId10"/>
    <p:sldLayoutId id="2147485402" r:id="rId11"/>
    <p:sldLayoutId id="2147485403" r:id="rId12"/>
    <p:sldLayoutId id="2147485404" r:id="rId13"/>
    <p:sldLayoutId id="2147485405" r:id="rId14"/>
    <p:sldLayoutId id="2147485406" r:id="rId15"/>
    <p:sldLayoutId id="2147485407" r:id="rId16"/>
    <p:sldLayoutId id="2147485408" r:id="rId17"/>
    <p:sldLayoutId id="2147485409" r:id="rId18"/>
    <p:sldLayoutId id="2147485410" r:id="rId19"/>
    <p:sldLayoutId id="2147485411" r:id="rId20"/>
    <p:sldLayoutId id="2147485412" r:id="rId21"/>
    <p:sldLayoutId id="2147485413" r:id="rId22"/>
    <p:sldLayoutId id="2147485414" r:id="rId23"/>
    <p:sldLayoutId id="2147485415" r:id="rId24"/>
    <p:sldLayoutId id="2147485416" r:id="rId25"/>
    <p:sldLayoutId id="2147485417" r:id="rId26"/>
    <p:sldLayoutId id="2147485418" r:id="rId27"/>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3"/>
            <a:ext cx="11887198" cy="19652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731312"/>
      </p:ext>
    </p:extLst>
  </p:cSld>
  <p:clrMap bg1="dk1" tx1="lt1" bg2="dk2" tx2="lt2" accent1="accent1" accent2="accent2" accent3="accent3" accent4="accent4" accent5="accent5" accent6="accent6" hlink="hlink" folHlink="folHlink"/>
  <p:sldLayoutIdLst>
    <p:sldLayoutId id="2147485426" r:id="rId1"/>
    <p:sldLayoutId id="2147485427" r:id="rId2"/>
    <p:sldLayoutId id="2147485428" r:id="rId3"/>
    <p:sldLayoutId id="2147485429" r:id="rId4"/>
    <p:sldLayoutId id="2147485430" r:id="rId5"/>
    <p:sldLayoutId id="2147485431" r:id="rId6"/>
    <p:sldLayoutId id="2147485432" r:id="rId7"/>
    <p:sldLayoutId id="2147485433" r:id="rId8"/>
    <p:sldLayoutId id="2147485434" r:id="rId9"/>
    <p:sldLayoutId id="2147485435" r:id="rId10"/>
    <p:sldLayoutId id="2147485436" r:id="rId11"/>
    <p:sldLayoutId id="2147485437" r:id="rId12"/>
    <p:sldLayoutId id="2147485438" r:id="rId13"/>
    <p:sldLayoutId id="2147485439"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1" r:id="rId26"/>
  </p:sldLayoutIdLst>
  <p:transition>
    <p:fade/>
  </p:transition>
  <p:txStyles>
    <p:titleStyle>
      <a:lvl1pPr algn="l" defTabSz="874278" rtl="0" eaLnBrk="1" latinLnBrk="0" hangingPunct="1">
        <a:lnSpc>
          <a:spcPct val="90000"/>
        </a:lnSpc>
        <a:spcBef>
          <a:spcPct val="0"/>
        </a:spcBef>
        <a:buNone/>
        <a:defRPr lang="en-US" sz="5062" b="0" kern="1200" cap="none" spc="-9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1407" marR="0" indent="-321407" algn="l" defTabSz="874278" rtl="0" eaLnBrk="1" fontAlgn="auto" latinLnBrk="0" hangingPunct="1">
        <a:lnSpc>
          <a:spcPct val="90000"/>
        </a:lnSpc>
        <a:spcBef>
          <a:spcPct val="20000"/>
        </a:spcBef>
        <a:spcAft>
          <a:spcPts val="0"/>
        </a:spcAft>
        <a:buClrTx/>
        <a:buSzPct val="90000"/>
        <a:buFont typeface="Arial" pitchFamily="34" charset="0"/>
        <a:buChar char="•"/>
        <a:tabLst/>
        <a:defRPr sz="3749" kern="1200" spc="0" baseline="0">
          <a:gradFill>
            <a:gsLst>
              <a:gs pos="1250">
                <a:schemeClr val="tx1"/>
              </a:gs>
              <a:gs pos="100000">
                <a:schemeClr val="tx1"/>
              </a:gs>
            </a:gsLst>
            <a:lin ang="5400000" scaled="0"/>
          </a:gradFill>
          <a:latin typeface="+mj-lt"/>
          <a:ea typeface="+mn-ea"/>
          <a:cs typeface="+mn-cs"/>
        </a:defRPr>
      </a:lvl1pPr>
      <a:lvl2pPr marL="547582" marR="0" indent="-226175" algn="l" defTabSz="874278" rtl="0" eaLnBrk="1" fontAlgn="auto" latinLnBrk="0" hangingPunct="1">
        <a:lnSpc>
          <a:spcPct val="90000"/>
        </a:lnSpc>
        <a:spcBef>
          <a:spcPct val="20000"/>
        </a:spcBef>
        <a:spcAft>
          <a:spcPts val="0"/>
        </a:spcAft>
        <a:buClrTx/>
        <a:buSzPct val="90000"/>
        <a:buFont typeface="Arial" pitchFamily="34" charset="0"/>
        <a:buChar char="•"/>
        <a:tabLst/>
        <a:defRPr sz="2250" kern="1200" spc="0" baseline="0">
          <a:gradFill>
            <a:gsLst>
              <a:gs pos="1250">
                <a:schemeClr val="tx1"/>
              </a:gs>
              <a:gs pos="100000">
                <a:schemeClr val="tx1"/>
              </a:gs>
            </a:gsLst>
            <a:lin ang="5400000" scaled="0"/>
          </a:gradFill>
          <a:latin typeface="+mn-lt"/>
          <a:ea typeface="+mn-ea"/>
          <a:cs typeface="+mn-cs"/>
        </a:defRPr>
      </a:lvl2pPr>
      <a:lvl3pPr marL="749950"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875" kern="1200" spc="0" baseline="0">
          <a:gradFill>
            <a:gsLst>
              <a:gs pos="1250">
                <a:schemeClr val="tx1"/>
              </a:gs>
              <a:gs pos="100000">
                <a:schemeClr val="tx1"/>
              </a:gs>
            </a:gsLst>
            <a:lin ang="5400000" scaled="0"/>
          </a:gradFill>
          <a:latin typeface="+mn-lt"/>
          <a:ea typeface="+mn-ea"/>
          <a:cs typeface="+mn-cs"/>
        </a:defRPr>
      </a:lvl3pPr>
      <a:lvl4pPr marL="96422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4pPr>
      <a:lvl5pPr marL="117849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5pPr>
      <a:lvl6pPr marL="240426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84140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78542"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715681"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74278" rtl="0" eaLnBrk="1" latinLnBrk="0" hangingPunct="1">
        <a:defRPr sz="1688" kern="1200">
          <a:solidFill>
            <a:schemeClr val="tx1"/>
          </a:solidFill>
          <a:latin typeface="+mn-lt"/>
          <a:ea typeface="+mn-ea"/>
          <a:cs typeface="+mn-cs"/>
        </a:defRPr>
      </a:lvl1pPr>
      <a:lvl2pPr marL="437138" algn="l" defTabSz="874278" rtl="0" eaLnBrk="1" latinLnBrk="0" hangingPunct="1">
        <a:defRPr sz="1688" kern="1200">
          <a:solidFill>
            <a:schemeClr val="tx1"/>
          </a:solidFill>
          <a:latin typeface="+mn-lt"/>
          <a:ea typeface="+mn-ea"/>
          <a:cs typeface="+mn-cs"/>
        </a:defRPr>
      </a:lvl2pPr>
      <a:lvl3pPr marL="874278" algn="l" defTabSz="874278" rtl="0" eaLnBrk="1" latinLnBrk="0" hangingPunct="1">
        <a:defRPr sz="1688" kern="1200">
          <a:solidFill>
            <a:schemeClr val="tx1"/>
          </a:solidFill>
          <a:latin typeface="+mn-lt"/>
          <a:ea typeface="+mn-ea"/>
          <a:cs typeface="+mn-cs"/>
        </a:defRPr>
      </a:lvl3pPr>
      <a:lvl4pPr marL="1311416" algn="l" defTabSz="874278" rtl="0" eaLnBrk="1" latinLnBrk="0" hangingPunct="1">
        <a:defRPr sz="1688" kern="1200">
          <a:solidFill>
            <a:schemeClr val="tx1"/>
          </a:solidFill>
          <a:latin typeface="+mn-lt"/>
          <a:ea typeface="+mn-ea"/>
          <a:cs typeface="+mn-cs"/>
        </a:defRPr>
      </a:lvl4pPr>
      <a:lvl5pPr marL="1748555" algn="l" defTabSz="874278" rtl="0" eaLnBrk="1" latinLnBrk="0" hangingPunct="1">
        <a:defRPr sz="1688" kern="1200">
          <a:solidFill>
            <a:schemeClr val="tx1"/>
          </a:solidFill>
          <a:latin typeface="+mn-lt"/>
          <a:ea typeface="+mn-ea"/>
          <a:cs typeface="+mn-cs"/>
        </a:defRPr>
      </a:lvl5pPr>
      <a:lvl6pPr marL="2185695" algn="l" defTabSz="874278" rtl="0" eaLnBrk="1" latinLnBrk="0" hangingPunct="1">
        <a:defRPr sz="1688" kern="1200">
          <a:solidFill>
            <a:schemeClr val="tx1"/>
          </a:solidFill>
          <a:latin typeface="+mn-lt"/>
          <a:ea typeface="+mn-ea"/>
          <a:cs typeface="+mn-cs"/>
        </a:defRPr>
      </a:lvl6pPr>
      <a:lvl7pPr marL="2622833" algn="l" defTabSz="874278" rtl="0" eaLnBrk="1" latinLnBrk="0" hangingPunct="1">
        <a:defRPr sz="1688" kern="1200">
          <a:solidFill>
            <a:schemeClr val="tx1"/>
          </a:solidFill>
          <a:latin typeface="+mn-lt"/>
          <a:ea typeface="+mn-ea"/>
          <a:cs typeface="+mn-cs"/>
        </a:defRPr>
      </a:lvl7pPr>
      <a:lvl8pPr marL="3059971" algn="l" defTabSz="874278" rtl="0" eaLnBrk="1" latinLnBrk="0" hangingPunct="1">
        <a:defRPr sz="1688" kern="1200">
          <a:solidFill>
            <a:schemeClr val="tx1"/>
          </a:solidFill>
          <a:latin typeface="+mn-lt"/>
          <a:ea typeface="+mn-ea"/>
          <a:cs typeface="+mn-cs"/>
        </a:defRPr>
      </a:lvl8pPr>
      <a:lvl9pPr marL="3497112" algn="l" defTabSz="874278" rtl="0" eaLnBrk="1" latinLnBrk="0" hangingPunct="1">
        <a:defRPr sz="1688"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9364F3-F18E-40EE-96DD-018BAB581950}"/>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1BF4F0-F9E3-46C9-9547-90ACB52B9349}"/>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03B74-391E-412C-96CD-31E689EE8A64}"/>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289BF51-A98E-4AC0-AA72-40A7703287DF}" type="datetimeFigureOut">
              <a:rPr lang="en-US" smtClean="0"/>
              <a:t>4/23/2020</a:t>
            </a:fld>
            <a:endParaRPr lang="en-US"/>
          </a:p>
        </p:txBody>
      </p:sp>
      <p:sp>
        <p:nvSpPr>
          <p:cNvPr id="5" name="Footer Placeholder 4">
            <a:extLst>
              <a:ext uri="{FF2B5EF4-FFF2-40B4-BE49-F238E27FC236}">
                <a16:creationId xmlns:a16="http://schemas.microsoft.com/office/drawing/2014/main" id="{7A43A208-0423-4A7D-A04B-CE0921A0CB35}"/>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87A9B0-5B7F-4197-A821-09DB84176945}"/>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766599BB-C14D-4533-A352-30149C5C5203}" type="slidenum">
              <a:rPr lang="en-US" smtClean="0"/>
              <a:t>‹#›</a:t>
            </a:fld>
            <a:endParaRPr lang="en-US"/>
          </a:p>
        </p:txBody>
      </p:sp>
    </p:spTree>
    <p:extLst>
      <p:ext uri="{BB962C8B-B14F-4D97-AF65-F5344CB8AC3E}">
        <p14:creationId xmlns:p14="http://schemas.microsoft.com/office/powerpoint/2010/main" val="371457128"/>
      </p:ext>
    </p:extLst>
  </p:cSld>
  <p:clrMap bg1="lt1" tx1="dk1" bg2="lt2" tx2="dk2" accent1="accent1" accent2="accent2" accent3="accent3" accent4="accent4" accent5="accent5" accent6="accent6" hlink="hlink" folHlink="folHlink"/>
  <p:sldLayoutIdLst>
    <p:sldLayoutId id="2147485453" r:id="rId1"/>
    <p:sldLayoutId id="2147485454" r:id="rId2"/>
    <p:sldLayoutId id="2147485455" r:id="rId3"/>
    <p:sldLayoutId id="2147485456" r:id="rId4"/>
    <p:sldLayoutId id="2147485457" r:id="rId5"/>
    <p:sldLayoutId id="2147485458" r:id="rId6"/>
    <p:sldLayoutId id="2147485459" r:id="rId7"/>
    <p:sldLayoutId id="2147485460" r:id="rId8"/>
    <p:sldLayoutId id="2147485461" r:id="rId9"/>
    <p:sldLayoutId id="2147485462" r:id="rId10"/>
    <p:sldLayoutId id="2147485463"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0852755"/>
      </p:ext>
    </p:extLst>
  </p:cSld>
  <p:clrMap bg1="lt1" tx1="dk1" bg2="lt2" tx2="dk2" accent1="accent1" accent2="accent2" accent3="accent3" accent4="accent4" accent5="accent5" accent6="accent6" hlink="hlink" folHlink="folHlink"/>
  <p:sldLayoutIdLst>
    <p:sldLayoutId id="2147485465" r:id="rId1"/>
    <p:sldLayoutId id="2147485466" r:id="rId2"/>
    <p:sldLayoutId id="2147485467" r:id="rId3"/>
    <p:sldLayoutId id="2147485468" r:id="rId4"/>
    <p:sldLayoutId id="2147485469" r:id="rId5"/>
    <p:sldLayoutId id="2147485470" r:id="rId6"/>
    <p:sldLayoutId id="2147485471" r:id="rId7"/>
    <p:sldLayoutId id="2147485472" r:id="rId8"/>
    <p:sldLayoutId id="2147485473" r:id="rId9"/>
    <p:sldLayoutId id="2147485474" r:id="rId10"/>
    <p:sldLayoutId id="2147485475" r:id="rId11"/>
    <p:sldLayoutId id="2147485476" r:id="rId12"/>
    <p:sldLayoutId id="2147485477" r:id="rId13"/>
    <p:sldLayoutId id="2147485478" r:id="rId14"/>
    <p:sldLayoutId id="2147485479" r:id="rId15"/>
    <p:sldLayoutId id="2147485480" r:id="rId16"/>
    <p:sldLayoutId id="2147485481" r:id="rId17"/>
    <p:sldLayoutId id="2147485482" r:id="rId18"/>
    <p:sldLayoutId id="2147485483" r:id="rId19"/>
    <p:sldLayoutId id="2147485484" r:id="rId20"/>
    <p:sldLayoutId id="2147485485" r:id="rId21"/>
    <p:sldLayoutId id="2147485486" r:id="rId22"/>
    <p:sldLayoutId id="2147485487" r:id="rId23"/>
    <p:sldLayoutId id="2147485488" r:id="rId24"/>
    <p:sldLayoutId id="2147485489" r:id="rId25"/>
    <p:sldLayoutId id="2147485490" r:id="rId26"/>
    <p:sldLayoutId id="2147485491" r:id="rId27"/>
    <p:sldLayoutId id="2147485492" r:id="rId28"/>
    <p:sldLayoutId id="2147485493" r:id="rId29"/>
    <p:sldLayoutId id="2147485494" r:id="rId30"/>
  </p:sldLayoutIdLst>
  <p:transition>
    <p:fade/>
  </p:transition>
  <p:hf sldNum="0" hdr="0" ftr="0" dt="0"/>
  <p:txStyles>
    <p:titleStyle>
      <a:lvl1pPr algn="l" defTabSz="951316"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52" marR="0" indent="-233152"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303" marR="0" indent="-233152"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12" marR="0" indent="-204008"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48" marR="0" indent="-184578"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27" marR="0" indent="-171626"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115"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74"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432"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91"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16" rtl="0" eaLnBrk="1" latinLnBrk="0" hangingPunct="1">
        <a:defRPr sz="1836" kern="1200">
          <a:solidFill>
            <a:schemeClr val="tx1"/>
          </a:solidFill>
          <a:latin typeface="+mn-lt"/>
          <a:ea typeface="+mn-ea"/>
          <a:cs typeface="+mn-cs"/>
        </a:defRPr>
      </a:lvl1pPr>
      <a:lvl2pPr marL="475658" algn="l" defTabSz="951316" rtl="0" eaLnBrk="1" latinLnBrk="0" hangingPunct="1">
        <a:defRPr sz="1836" kern="1200">
          <a:solidFill>
            <a:schemeClr val="tx1"/>
          </a:solidFill>
          <a:latin typeface="+mn-lt"/>
          <a:ea typeface="+mn-ea"/>
          <a:cs typeface="+mn-cs"/>
        </a:defRPr>
      </a:lvl2pPr>
      <a:lvl3pPr marL="951316" algn="l" defTabSz="951316" rtl="0" eaLnBrk="1" latinLnBrk="0" hangingPunct="1">
        <a:defRPr sz="1836" kern="1200">
          <a:solidFill>
            <a:schemeClr val="tx1"/>
          </a:solidFill>
          <a:latin typeface="+mn-lt"/>
          <a:ea typeface="+mn-ea"/>
          <a:cs typeface="+mn-cs"/>
        </a:defRPr>
      </a:lvl3pPr>
      <a:lvl4pPr marL="1426972" algn="l" defTabSz="951316" rtl="0" eaLnBrk="1" latinLnBrk="0" hangingPunct="1">
        <a:defRPr sz="1836" kern="1200">
          <a:solidFill>
            <a:schemeClr val="tx1"/>
          </a:solidFill>
          <a:latin typeface="+mn-lt"/>
          <a:ea typeface="+mn-ea"/>
          <a:cs typeface="+mn-cs"/>
        </a:defRPr>
      </a:lvl4pPr>
      <a:lvl5pPr marL="1902630" algn="l" defTabSz="951316" rtl="0" eaLnBrk="1" latinLnBrk="0" hangingPunct="1">
        <a:defRPr sz="1836" kern="1200">
          <a:solidFill>
            <a:schemeClr val="tx1"/>
          </a:solidFill>
          <a:latin typeface="+mn-lt"/>
          <a:ea typeface="+mn-ea"/>
          <a:cs typeface="+mn-cs"/>
        </a:defRPr>
      </a:lvl5pPr>
      <a:lvl6pPr marL="2378288" algn="l" defTabSz="951316" rtl="0" eaLnBrk="1" latinLnBrk="0" hangingPunct="1">
        <a:defRPr sz="1836" kern="1200">
          <a:solidFill>
            <a:schemeClr val="tx1"/>
          </a:solidFill>
          <a:latin typeface="+mn-lt"/>
          <a:ea typeface="+mn-ea"/>
          <a:cs typeface="+mn-cs"/>
        </a:defRPr>
      </a:lvl6pPr>
      <a:lvl7pPr marL="2853945" algn="l" defTabSz="951316" rtl="0" eaLnBrk="1" latinLnBrk="0" hangingPunct="1">
        <a:defRPr sz="1836" kern="1200">
          <a:solidFill>
            <a:schemeClr val="tx1"/>
          </a:solidFill>
          <a:latin typeface="+mn-lt"/>
          <a:ea typeface="+mn-ea"/>
          <a:cs typeface="+mn-cs"/>
        </a:defRPr>
      </a:lvl7pPr>
      <a:lvl8pPr marL="3329602" algn="l" defTabSz="951316" rtl="0" eaLnBrk="1" latinLnBrk="0" hangingPunct="1">
        <a:defRPr sz="1836" kern="1200">
          <a:solidFill>
            <a:schemeClr val="tx1"/>
          </a:solidFill>
          <a:latin typeface="+mn-lt"/>
          <a:ea typeface="+mn-ea"/>
          <a:cs typeface="+mn-cs"/>
        </a:defRPr>
      </a:lvl8pPr>
      <a:lvl9pPr marL="3805260" algn="l" defTabSz="95131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3736671494"/>
      </p:ext>
    </p:extLst>
  </p:cSld>
  <p:clrMap bg1="lt1" tx1="dk1" bg2="lt2" tx2="dk2" accent1="accent1" accent2="accent2" accent3="accent3" accent4="accent4" accent5="accent5" accent6="accent6" hlink="hlink" folHlink="folHlink"/>
  <p:sldLayoutIdLst>
    <p:sldLayoutId id="2147484865" r:id="rId1"/>
    <p:sldLayoutId id="2147484836" r:id="rId2"/>
    <p:sldLayoutId id="2147484837" r:id="rId3"/>
    <p:sldLayoutId id="2147484838" r:id="rId4"/>
    <p:sldLayoutId id="2147484866" r:id="rId5"/>
    <p:sldLayoutId id="2147484839" r:id="rId6"/>
    <p:sldLayoutId id="2147484840" r:id="rId7"/>
    <p:sldLayoutId id="2147484851" r:id="rId8"/>
    <p:sldLayoutId id="2147484868" r:id="rId9"/>
    <p:sldLayoutId id="2147484977" r:id="rId10"/>
    <p:sldLayoutId id="2147485420" r:id="rId11"/>
    <p:sldLayoutId id="2147485421" r:id="rId12"/>
    <p:sldLayoutId id="2147485422" r:id="rId13"/>
    <p:sldLayoutId id="2147485423" r:id="rId14"/>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2"/>
              </a:gs>
              <a:gs pos="100000">
                <a:schemeClr val="tx2"/>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205992609"/>
      </p:ext>
    </p:extLst>
  </p:cSld>
  <p:clrMap bg1="lt1" tx1="dk1" bg2="lt2" tx2="dk2" accent1="accent1" accent2="accent2" accent3="accent3" accent4="accent4" accent5="accent5" accent6="accent6" hlink="hlink" folHlink="folHlink"/>
  <p:sldLayoutIdLst>
    <p:sldLayoutId id="2147485495" r:id="rId1"/>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2054701526"/>
      </p:ext>
    </p:extLst>
  </p:cSld>
  <p:clrMap bg1="lt1" tx1="dk1" bg2="lt2" tx2="dk2" accent1="accent1" accent2="accent2" accent3="accent3" accent4="accent4" accent5="accent5" accent6="accent6" hlink="hlink" folHlink="folHlink"/>
  <p:sldLayoutIdLst>
    <p:sldLayoutId id="2147485031" r:id="rId1"/>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5" name="Rectangle 4">
            <a:extLst>
              <a:ext uri="{FF2B5EF4-FFF2-40B4-BE49-F238E27FC236}">
                <a16:creationId xmlns:a16="http://schemas.microsoft.com/office/drawing/2014/main" id="{E9BC4C8F-A103-46E4-BF50-AFB461E78BB0}"/>
              </a:ext>
            </a:extLst>
          </p:cNvPr>
          <p:cNvSpPr/>
          <p:nvPr userDrawn="1"/>
        </p:nvSpPr>
        <p:spPr>
          <a:xfrm>
            <a:off x="0" y="6779081"/>
            <a:ext cx="3073400" cy="219733"/>
          </a:xfrm>
          <a:prstGeom prst="rect">
            <a:avLst/>
          </a:prstGeom>
        </p:spPr>
        <p:txBody>
          <a:bodyPr wrap="square">
            <a:spAutoFit/>
          </a:bodyPr>
          <a:lstStyle/>
          <a:p>
            <a:pPr defTabSz="932111" eaLnBrk="0" hangingPunct="0"/>
            <a:r>
              <a:rPr lang="en-US" sz="800">
                <a:solidFill>
                  <a:schemeClr val="tx1"/>
                </a:solidFill>
                <a:cs typeface="Segoe UI" pitchFamily="34" charset="0"/>
              </a:rPr>
              <a:t>© Microsoft Corporation. Confidential. All rights reserved.</a:t>
            </a:r>
          </a:p>
        </p:txBody>
      </p:sp>
      <p:sp>
        <p:nvSpPr>
          <p:cNvPr id="6" name="Rectangle 5">
            <a:extLst>
              <a:ext uri="{FF2B5EF4-FFF2-40B4-BE49-F238E27FC236}">
                <a16:creationId xmlns:a16="http://schemas.microsoft.com/office/drawing/2014/main" id="{6A3A1311-3283-4F56-AD75-9B17DC8B82C6}"/>
              </a:ext>
            </a:extLst>
          </p:cNvPr>
          <p:cNvSpPr/>
          <p:nvPr userDrawn="1"/>
        </p:nvSpPr>
        <p:spPr>
          <a:xfrm>
            <a:off x="10455275" y="6779081"/>
            <a:ext cx="1981200" cy="219733"/>
          </a:xfrm>
          <a:prstGeom prst="rect">
            <a:avLst/>
          </a:prstGeom>
        </p:spPr>
        <p:txBody>
          <a:bodyPr wrap="square">
            <a:spAutoFit/>
          </a:bodyPr>
          <a:lstStyle/>
          <a:p>
            <a:pPr algn="r"/>
            <a:r>
              <a:rPr lang="en-US" sz="800">
                <a:solidFill>
                  <a:schemeClr val="tx1"/>
                </a:solidFill>
                <a:cs typeface="Segoe UI" pitchFamily="34" charset="0"/>
              </a:rPr>
              <a:t>Version 09-17-19 v1</a:t>
            </a:r>
            <a:endParaRPr lang="en-US" sz="800"/>
          </a:p>
        </p:txBody>
      </p:sp>
    </p:spTree>
    <p:extLst>
      <p:ext uri="{BB962C8B-B14F-4D97-AF65-F5344CB8AC3E}">
        <p14:creationId xmlns:p14="http://schemas.microsoft.com/office/powerpoint/2010/main" val="94560011"/>
      </p:ext>
    </p:extLst>
  </p:cSld>
  <p:clrMap bg1="lt1" tx1="dk1" bg2="lt2" tx2="dk2" accent1="accent1" accent2="accent2" accent3="accent3" accent4="accent4" accent5="accent5" accent6="accent6" hlink="hlink" folHlink="folHlink"/>
  <p:sldLayoutIdLst>
    <p:sldLayoutId id="2147485130" r:id="rId1"/>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420302397"/>
      </p:ext>
    </p:extLst>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 id="2147485195" r:id="rId6"/>
    <p:sldLayoutId id="2147485196" r:id="rId7"/>
    <p:sldLayoutId id="2147485197" r:id="rId8"/>
    <p:sldLayoutId id="2147485198" r:id="rId9"/>
    <p:sldLayoutId id="2147485199" r:id="rId10"/>
    <p:sldLayoutId id="2147485200" r:id="rId11"/>
    <p:sldLayoutId id="2147485201" r:id="rId12"/>
    <p:sldLayoutId id="2147485202" r:id="rId13"/>
    <p:sldLayoutId id="2147485152" r:id="rId14"/>
    <p:sldLayoutId id="2147485203" r:id="rId15"/>
    <p:sldLayoutId id="2147485204" r:id="rId16"/>
    <p:sldLayoutId id="2147485205" r:id="rId17"/>
    <p:sldLayoutId id="2147485206" r:id="rId18"/>
    <p:sldLayoutId id="2147485207" r:id="rId19"/>
    <p:sldLayoutId id="2147485208" r:id="rId20"/>
    <p:sldLayoutId id="2147485209" r:id="rId21"/>
    <p:sldLayoutId id="2147485210" r:id="rId22"/>
    <p:sldLayoutId id="2147485211" r:id="rId23"/>
    <p:sldLayoutId id="2147485212" r:id="rId24"/>
    <p:sldLayoutId id="2147485213" r:id="rId25"/>
    <p:sldLayoutId id="2147485214" r:id="rId26"/>
    <p:sldLayoutId id="2147485215" r:id="rId27"/>
    <p:sldLayoutId id="2147485217" r:id="rId28"/>
    <p:sldLayoutId id="2147485218" r:id="rId29"/>
    <p:sldLayoutId id="2147485219" r:id="rId3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811274" y="205185"/>
            <a:ext cx="993434" cy="261117"/>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32323" rtl="0" eaLnBrk="1" fontAlgn="auto" latinLnBrk="0" hangingPunct="1">
              <a:lnSpc>
                <a:spcPct val="110000"/>
              </a:lnSpc>
              <a:spcBef>
                <a:spcPts val="612"/>
              </a:spcBef>
              <a:spcAft>
                <a:spcPts val="612"/>
              </a:spcAft>
              <a:buClr>
                <a:srgbClr val="414241"/>
              </a:buClr>
              <a:buSzPct val="120000"/>
              <a:buFontTx/>
              <a:buNone/>
              <a:tabLst/>
              <a:defRPr/>
            </a:pPr>
            <a:r>
              <a:rPr kumimoji="0" lang="en-US" sz="1122"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728656" y="16804"/>
            <a:ext cx="1076052" cy="7037620"/>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R66 G66 B66</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424242</a:t>
                </a:r>
                <a:endParaRPr lang="en-US" sz="714"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G120 B215</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0078D7</a:t>
                </a:r>
                <a:endParaRPr lang="en-US" sz="714"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G138 B249</a:t>
                </a:r>
                <a:br>
                  <a:rPr lang="en-US" sz="714" b="1" i="0" dirty="0">
                    <a:solidFill>
                      <a:schemeClr val="bg2"/>
                    </a:solidFill>
                    <a:latin typeface="Segoe UI Semibold" charset="0"/>
                    <a:ea typeface="Segoe UI Semibold" charset="0"/>
                    <a:cs typeface="Segoe UI Semibold" charset="0"/>
                  </a:rPr>
                </a:br>
                <a:r>
                  <a:rPr lang="is-IS" sz="714" b="1" i="0" dirty="0">
                    <a:solidFill>
                      <a:schemeClr val="bg2"/>
                    </a:solidFill>
                    <a:latin typeface="Segoe UI Semibold" charset="0"/>
                    <a:ea typeface="Segoe UI Semibold" charset="0"/>
                    <a:cs typeface="Segoe UI Semibold" charset="0"/>
                  </a:rPr>
                  <a:t>008AF9</a:t>
                </a:r>
                <a:endParaRPr lang="en-US" sz="714"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151396375"/>
      </p:ext>
    </p:extLst>
  </p:cSld>
  <p:clrMap bg1="dk1" tx1="lt1" bg2="dk2" tx2="lt2" accent1="accent1" accent2="accent2" accent3="accent3" accent4="accent4" accent5="accent5" accent6="accent6" hlink="hlink" folHlink="folHlink"/>
  <p:sldLayoutIdLst>
    <p:sldLayoutId id="2147485221" r:id="rId1"/>
    <p:sldLayoutId id="2147485222" r:id="rId2"/>
    <p:sldLayoutId id="2147485223" r:id="rId3"/>
    <p:sldLayoutId id="2147485224" r:id="rId4"/>
    <p:sldLayoutId id="2147485225" r:id="rId5"/>
    <p:sldLayoutId id="2147485226" r:id="rId6"/>
    <p:sldLayoutId id="2147485227" r:id="rId7"/>
    <p:sldLayoutId id="2147485228" r:id="rId8"/>
    <p:sldLayoutId id="2147485229" r:id="rId9"/>
    <p:sldLayoutId id="2147485230" r:id="rId10"/>
    <p:sldLayoutId id="2147485231" r:id="rId11"/>
    <p:sldLayoutId id="2147485232" r:id="rId12"/>
    <p:sldLayoutId id="2147485233" r:id="rId13"/>
    <p:sldLayoutId id="2147485234" r:id="rId14"/>
    <p:sldLayoutId id="2147485235" r:id="rId15"/>
    <p:sldLayoutId id="2147485236" r:id="rId16"/>
    <p:sldLayoutId id="2147485237" r:id="rId17"/>
    <p:sldLayoutId id="2147485238" r:id="rId18"/>
    <p:sldLayoutId id="2147485239" r:id="rId19"/>
    <p:sldLayoutId id="2147485240" r:id="rId20"/>
    <p:sldLayoutId id="2147485241" r:id="rId21"/>
    <p:sldLayoutId id="2147485242" r:id="rId22"/>
    <p:sldLayoutId id="2147485243" r:id="rId23"/>
    <p:sldLayoutId id="2147485244" r:id="rId24"/>
    <p:sldLayoutId id="2147485245" r:id="rId25"/>
    <p:sldLayoutId id="2147485246" r:id="rId26"/>
    <p:sldLayoutId id="2147485247" r:id="rId27"/>
    <p:sldLayoutId id="2147485248" r:id="rId28"/>
    <p:sldLayoutId id="2147485249" r:id="rId29"/>
    <p:sldLayoutId id="2147485250" r:id="rId30"/>
    <p:sldLayoutId id="2147485252" r:id="rId31"/>
    <p:sldLayoutId id="2147485253" r:id="rId32"/>
    <p:sldLayoutId id="2147485254" r:id="rId33"/>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10000"/>
        </a:lnSpc>
        <a:spcBef>
          <a:spcPts val="510"/>
        </a:spcBef>
        <a:buClr>
          <a:schemeClr val="tx1"/>
        </a:buClr>
        <a:buFont typeface="Arial"/>
        <a:buChar char="•"/>
        <a:defRPr lang="en-US" sz="1632" b="0" i="0" kern="1200" dirty="0">
          <a:solidFill>
            <a:schemeClr val="tx1"/>
          </a:solidFill>
          <a:effectLst/>
          <a:latin typeface="Segoe UI" charset="0"/>
          <a:ea typeface="Segoe UI" charset="0"/>
          <a:cs typeface="Segoe UI" charset="0"/>
        </a:defRPr>
      </a:lvl5pPr>
      <a:lvl6pPr marL="191106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798433455"/>
      </p:ext>
    </p:extLst>
  </p:cSld>
  <p:clrMap bg1="lt1" tx1="dk1" bg2="lt2" tx2="dk2" accent1="accent1" accent2="accent2" accent3="accent3" accent4="accent4" accent5="accent5" accent6="accent6" hlink="hlink" folHlink="folHlink"/>
  <p:sldLayoutIdLst>
    <p:sldLayoutId id="2147485256" r:id="rId1"/>
    <p:sldLayoutId id="2147485257" r:id="rId2"/>
    <p:sldLayoutId id="2147485258" r:id="rId3"/>
    <p:sldLayoutId id="2147485259" r:id="rId4"/>
    <p:sldLayoutId id="2147485260" r:id="rId5"/>
    <p:sldLayoutId id="2147485261" r:id="rId6"/>
    <p:sldLayoutId id="2147485262" r:id="rId7"/>
    <p:sldLayoutId id="2147485263" r:id="rId8"/>
    <p:sldLayoutId id="2147485264" r:id="rId9"/>
    <p:sldLayoutId id="2147485265" r:id="rId10"/>
    <p:sldLayoutId id="2147485266" r:id="rId11"/>
    <p:sldLayoutId id="2147485267" r:id="rId12"/>
    <p:sldLayoutId id="2147485268" r:id="rId13"/>
    <p:sldLayoutId id="2147485269" r:id="rId14"/>
    <p:sldLayoutId id="2147485270" r:id="rId15"/>
    <p:sldLayoutId id="2147485271" r:id="rId16"/>
    <p:sldLayoutId id="2147485272" r:id="rId17"/>
    <p:sldLayoutId id="2147485273" r:id="rId18"/>
    <p:sldLayoutId id="2147485274" r:id="rId19"/>
    <p:sldLayoutId id="2147485275" r:id="rId20"/>
    <p:sldLayoutId id="2147485276" r:id="rId21"/>
    <p:sldLayoutId id="2147485277" r:id="rId22"/>
    <p:sldLayoutId id="2147485278" r:id="rId23"/>
    <p:sldLayoutId id="2147485279" r:id="rId24"/>
    <p:sldLayoutId id="2147485280" r:id="rId25"/>
    <p:sldLayoutId id="2147485281" r:id="rId26"/>
    <p:sldLayoutId id="2147485282" r:id="rId27"/>
    <p:sldLayoutId id="2147485283" r:id="rId28"/>
    <p:sldLayoutId id="2147485284" r:id="rId29"/>
    <p:sldLayoutId id="2147485285" r:id="rId30"/>
    <p:sldLayoutId id="2147485286" r:id="rId31"/>
    <p:sldLayoutId id="2147485287" r:id="rId32"/>
    <p:sldLayoutId id="2147485290" r:id="rId33"/>
    <p:sldLayoutId id="2147485292" r:id="rId34"/>
    <p:sldLayoutId id="2147485293"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63395283"/>
      </p:ext>
    </p:extLst>
  </p:cSld>
  <p:clrMap bg1="lt1" tx1="dk1" bg2="lt2" tx2="dk2" accent1="accent1" accent2="accent2" accent3="accent3" accent4="accent4" accent5="accent5" accent6="accent6" hlink="hlink" folHlink="folHlink"/>
  <p:sldLayoutIdLst>
    <p:sldLayoutId id="2147485295" r:id="rId1"/>
    <p:sldLayoutId id="2147485296" r:id="rId2"/>
    <p:sldLayoutId id="2147485297" r:id="rId3"/>
    <p:sldLayoutId id="2147485298" r:id="rId4"/>
    <p:sldLayoutId id="2147485299" r:id="rId5"/>
    <p:sldLayoutId id="2147485300" r:id="rId6"/>
    <p:sldLayoutId id="2147485301" r:id="rId7"/>
    <p:sldLayoutId id="2147485302" r:id="rId8"/>
    <p:sldLayoutId id="2147485303" r:id="rId9"/>
    <p:sldLayoutId id="2147485304" r:id="rId10"/>
    <p:sldLayoutId id="2147485305" r:id="rId11"/>
    <p:sldLayoutId id="2147485306" r:id="rId12"/>
    <p:sldLayoutId id="2147485307" r:id="rId13"/>
    <p:sldLayoutId id="2147485308" r:id="rId14"/>
    <p:sldLayoutId id="2147485309" r:id="rId15"/>
    <p:sldLayoutId id="2147485310" r:id="rId16"/>
    <p:sldLayoutId id="2147485311" r:id="rId17"/>
    <p:sldLayoutId id="2147485312" r:id="rId18"/>
    <p:sldLayoutId id="2147485313" r:id="rId19"/>
    <p:sldLayoutId id="2147485314" r:id="rId20"/>
    <p:sldLayoutId id="2147485315" r:id="rId21"/>
    <p:sldLayoutId id="2147485316" r:id="rId22"/>
    <p:sldLayoutId id="2147485317" r:id="rId23"/>
    <p:sldLayoutId id="2147485318" r:id="rId24"/>
    <p:sldLayoutId id="2147485319" r:id="rId25"/>
    <p:sldLayoutId id="2147485320" r:id="rId26"/>
    <p:sldLayoutId id="2147485321" r:id="rId27"/>
    <p:sldLayoutId id="2147485322" r:id="rId28"/>
    <p:sldLayoutId id="2147485323" r:id="rId29"/>
    <p:sldLayoutId id="2147485324" r:id="rId30"/>
    <p:sldLayoutId id="2147485325" r:id="rId31"/>
    <p:sldLayoutId id="2147485326" r:id="rId32"/>
    <p:sldLayoutId id="2147485327" r:id="rId33"/>
    <p:sldLayoutId id="2147485329" r:id="rId34"/>
    <p:sldLayoutId id="2147485330" r:id="rId35"/>
    <p:sldLayoutId id="2147485332" r:id="rId36"/>
    <p:sldLayoutId id="2147485333" r:id="rId37"/>
    <p:sldLayoutId id="2147485334" r:id="rId38"/>
    <p:sldLayoutId id="2147485336" r:id="rId39"/>
    <p:sldLayoutId id="2147485338" r:id="rId4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 Id="rId9" Type="http://schemas.openxmlformats.org/officeDocument/2006/relationships/image" Target="../media/image87.jpeg"/></Relationships>
</file>

<file path=ppt/slides/_rels/slide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05.sv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3.png&amp;ehk=8P"/><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06.png"/><Relationship Id="rId17" Type="http://schemas.openxmlformats.org/officeDocument/2006/relationships/image" Target="../media/image117.svg"/><Relationship Id="rId2" Type="http://schemas.openxmlformats.org/officeDocument/2006/relationships/notesSlide" Target="../notesSlides/notesSlide15.xml"/><Relationship Id="rId16" Type="http://schemas.openxmlformats.org/officeDocument/2006/relationships/image" Target="../media/image116.png"/><Relationship Id="rId1" Type="http://schemas.openxmlformats.org/officeDocument/2006/relationships/slideLayout" Target="../slideLayouts/slideLayout232.xml"/><Relationship Id="rId6" Type="http://schemas.openxmlformats.org/officeDocument/2006/relationships/diagramColors" Target="../diagrams/colors1.xml"/><Relationship Id="rId11" Type="http://schemas.openxmlformats.org/officeDocument/2006/relationships/image" Target="../media/image115.svg"/><Relationship Id="rId5" Type="http://schemas.openxmlformats.org/officeDocument/2006/relationships/diagramQuickStyle" Target="../diagrams/quickStyle1.xml"/><Relationship Id="rId15" Type="http://schemas.openxmlformats.org/officeDocument/2006/relationships/image" Target="../media/image105.svg"/><Relationship Id="rId10" Type="http://schemas.openxmlformats.org/officeDocument/2006/relationships/image" Target="../media/image114.png"/><Relationship Id="rId4" Type="http://schemas.openxmlformats.org/officeDocument/2006/relationships/diagramLayout" Target="../diagrams/layout1.xml"/><Relationship Id="rId9" Type="http://schemas.openxmlformats.org/officeDocument/2006/relationships/image" Target="../media/image103.svg"/><Relationship Id="rId14"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hyperlink" Target="https://docs.microsoft.com/en-us/azure/iot-hub/iot-hub-message-enrichments-overview"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hyperlink" Target="https://docs.microsoft.com/en-us/azure/iot-hub/iot-hub-event-grid"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3.xml"/></Relationships>
</file>

<file path=ppt/slides/_rels/slide2.xml.rels><?xml version="1.0" encoding="UTF-8" standalone="yes"?>
<Relationships xmlns="http://schemas.openxmlformats.org/package/2006/relationships"><Relationship Id="rId8" Type="http://schemas.openxmlformats.org/officeDocument/2006/relationships/hyperlink" Target="https://aka.ms/IoT-online-workshop" TargetMode="External"/><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tiff"/><Relationship Id="rId2" Type="http://schemas.openxmlformats.org/officeDocument/2006/relationships/notesSlide" Target="../notesSlides/notesSlide20.xml"/><Relationship Id="rId16" Type="http://schemas.openxmlformats.org/officeDocument/2006/relationships/image" Target="../media/image133.png"/><Relationship Id="rId1" Type="http://schemas.openxmlformats.org/officeDocument/2006/relationships/slideLayout" Target="../slideLayouts/slideLayout249.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Azure/azure-iot-cli-extension" TargetMode="External"/><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20.png"/><Relationship Id="rId1" Type="http://schemas.openxmlformats.org/officeDocument/2006/relationships/slideLayout" Target="../slideLayouts/slideLayout26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35.png"/></Relationships>
</file>

<file path=ppt/slides/_rels/slide2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6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hyperlink" Target="https://aka.ms/SecurelyConnectDevicesLearningPath" TargetMode="External"/><Relationship Id="rId2" Type="http://schemas.openxmlformats.org/officeDocument/2006/relationships/hyperlink" Target="https://aka.ms/IntroAzureIoTLearningPath" TargetMode="External"/><Relationship Id="rId1" Type="http://schemas.openxmlformats.org/officeDocument/2006/relationships/slideLayout" Target="../slideLayouts/slideLayout9.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hyperlink" Target="https://aka.ms/IoT-online-workshop"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5.png"/><Relationship Id="rId7" Type="http://schemas.openxmlformats.org/officeDocument/2006/relationships/hyperlink" Target="https://docs.microsoft.com/azure/architecture/reference-architectures/iot/" TargetMode="External"/><Relationship Id="rId2" Type="http://schemas.openxmlformats.org/officeDocument/2006/relationships/notesSlide" Target="../notesSlides/notesSlide22.xml"/><Relationship Id="rId1" Type="http://schemas.openxmlformats.org/officeDocument/2006/relationships/slideLayout" Target="../slideLayouts/slideLayout219.xml"/><Relationship Id="rId6" Type="http://schemas.openxmlformats.org/officeDocument/2006/relationships/hyperlink" Target="http://aka.ms/mslearniot" TargetMode="External"/><Relationship Id="rId5" Type="http://schemas.openxmlformats.org/officeDocument/2006/relationships/hyperlink" Target="https://discover.microsoft.com/azure-iot-building-solutions-dev-guide/" TargetMode="External"/><Relationship Id="rId4" Type="http://schemas.openxmlformats.org/officeDocument/2006/relationships/image" Target="../media/image146.png"/><Relationship Id="rId9" Type="http://schemas.openxmlformats.org/officeDocument/2006/relationships/image" Target="../media/image148.png"/></Relationships>
</file>

<file path=ppt/slides/_rels/slide27.xml.rels><?xml version="1.0" encoding="UTF-8" standalone="yes"?>
<Relationships xmlns="http://schemas.openxmlformats.org/package/2006/relationships"><Relationship Id="rId3" Type="http://schemas.openxmlformats.org/officeDocument/2006/relationships/hyperlink" Target="aka.ms/IoTShow" TargetMode="External"/><Relationship Id="rId2" Type="http://schemas.openxmlformats.org/officeDocument/2006/relationships/image" Target="../media/image149.png"/><Relationship Id="rId1" Type="http://schemas.openxmlformats.org/officeDocument/2006/relationships/slideLayout" Target="../slideLayouts/slideLayout200.xml"/><Relationship Id="rId5" Type="http://schemas.openxmlformats.org/officeDocument/2006/relationships/image" Target="../media/image151.png"/><Relationship Id="rId4" Type="http://schemas.openxmlformats.org/officeDocument/2006/relationships/image" Target="../media/image150.png"/></Relationships>
</file>

<file path=ppt/slides/_rels/slide2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aka.ms/iottechcommunity" TargetMode="External"/><Relationship Id="rId1" Type="http://schemas.openxmlformats.org/officeDocument/2006/relationships/slideLayout" Target="../slideLayouts/slideLayout200.xml"/></Relationships>
</file>

<file path=ppt/slides/_rels/slide29.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23.xml"/><Relationship Id="rId1" Type="http://schemas.openxmlformats.org/officeDocument/2006/relationships/slideLayout" Target="../slideLayouts/slideLayout265.xml"/><Relationship Id="rId4" Type="http://schemas.openxmlformats.org/officeDocument/2006/relationships/image" Target="../media/image1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em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docs.microsoft.com/azure/iot-hub/iot-hub-scal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in a field&#10;&#10;Description automatically generated">
            <a:extLst>
              <a:ext uri="{FF2B5EF4-FFF2-40B4-BE49-F238E27FC236}">
                <a16:creationId xmlns:a16="http://schemas.microsoft.com/office/drawing/2014/main" id="{C968BCD4-BDD8-4BCB-A834-3A4ADD03D6FC}"/>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val="0"/>
              </a:ext>
            </a:extLst>
          </a:blip>
          <a:srcRect/>
          <a:stretch/>
        </p:blipFill>
        <p:spPr>
          <a:xfrm>
            <a:off x="6284913" y="809625"/>
            <a:ext cx="2138362" cy="1651000"/>
          </a:xfrm>
          <a:effectLst>
            <a:outerShdw blurRad="165100" algn="ctr" rotWithShape="0">
              <a:prstClr val="black">
                <a:alpha val="40000"/>
              </a:prstClr>
            </a:outerShdw>
          </a:effectLst>
        </p:spPr>
      </p:pic>
      <p:pic>
        <p:nvPicPr>
          <p:cNvPr id="15" name="Picture Placeholder 14" descr="A person standing in front of a curtain&#10;&#10;Description automatically generated">
            <a:extLst>
              <a:ext uri="{FF2B5EF4-FFF2-40B4-BE49-F238E27FC236}">
                <a16:creationId xmlns:a16="http://schemas.microsoft.com/office/drawing/2014/main" id="{86DE12D8-077E-4B49-AE93-B610149A2A1D}"/>
              </a:ext>
            </a:extLst>
          </p:cNvPr>
          <p:cNvPicPr>
            <a:picLocks noGrp="1" noChangeAspect="1"/>
          </p:cNvPicPr>
          <p:nvPr>
            <p:ph type="pic" sz="quarter" idx="17"/>
          </p:nvPr>
        </p:nvPicPr>
        <p:blipFill rotWithShape="1">
          <a:blip r:embed="rId4" cstate="print">
            <a:extLst>
              <a:ext uri="{28A0092B-C50C-407E-A947-70E740481C1C}">
                <a14:useLocalDpi xmlns:a14="http://schemas.microsoft.com/office/drawing/2010/main" val="0"/>
              </a:ext>
            </a:extLst>
          </a:blip>
          <a:srcRect/>
          <a:stretch/>
        </p:blipFill>
        <p:spPr>
          <a:xfrm>
            <a:off x="8642654" y="809625"/>
            <a:ext cx="2138362" cy="1651000"/>
          </a:xfrm>
          <a:effectLst>
            <a:outerShdw blurRad="165100" algn="ctr" rotWithShape="0">
              <a:prstClr val="black">
                <a:alpha val="40000"/>
              </a:prstClr>
            </a:outerShdw>
          </a:effectLst>
        </p:spPr>
      </p:pic>
      <p:pic>
        <p:nvPicPr>
          <p:cNvPr id="17" name="Picture Placeholder 16" descr="A picture containing sky, cargo container, outdoor, train&#10;&#10;Description automatically generated">
            <a:extLst>
              <a:ext uri="{FF2B5EF4-FFF2-40B4-BE49-F238E27FC236}">
                <a16:creationId xmlns:a16="http://schemas.microsoft.com/office/drawing/2014/main" id="{0DE8C217-F382-4246-9452-3BB80887CBDB}"/>
              </a:ext>
            </a:extLst>
          </p:cNvPr>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1" name="Picture Placeholder 20" descr="A large body of water&#10;&#10;Description automatically generated">
            <a:extLst>
              <a:ext uri="{FF2B5EF4-FFF2-40B4-BE49-F238E27FC236}">
                <a16:creationId xmlns:a16="http://schemas.microsoft.com/office/drawing/2014/main" id="{95B30138-0124-4327-A99E-33318F13B10C}"/>
              </a:ext>
            </a:extLst>
          </p:cNvPr>
          <p:cNvPicPr>
            <a:picLocks noGrp="1" noChangeAspect="1"/>
          </p:cNvPicPr>
          <p:nvPr>
            <p:ph type="pic" sz="quarter" idx="19"/>
          </p:nvPr>
        </p:nvPicPr>
        <p:blipFill rotWithShape="1">
          <a:blip r:embed="rId6" cstate="print">
            <a:extLst>
              <a:ext uri="{28A0092B-C50C-407E-A947-70E740481C1C}">
                <a14:useLocalDpi xmlns:a14="http://schemas.microsoft.com/office/drawing/2010/main" val="0"/>
              </a:ext>
            </a:extLst>
          </a:blip>
          <a:srcRect/>
          <a:stretch/>
        </p:blipFill>
        <p:spPr>
          <a:xfrm>
            <a:off x="9705747" y="4549212"/>
            <a:ext cx="2138362" cy="1651000"/>
          </a:xfrm>
          <a:effectLst>
            <a:outerShdw blurRad="165100" algn="ctr" rotWithShape="0">
              <a:prstClr val="black">
                <a:alpha val="40000"/>
              </a:prstClr>
            </a:outerShdw>
          </a:effectLst>
        </p:spPr>
      </p:pic>
      <p:pic>
        <p:nvPicPr>
          <p:cNvPr id="23" name="Picture Placeholder 22" descr="A person holding a phone&#10;&#10;Description automatically generated">
            <a:extLst>
              <a:ext uri="{FF2B5EF4-FFF2-40B4-BE49-F238E27FC236}">
                <a16:creationId xmlns:a16="http://schemas.microsoft.com/office/drawing/2014/main" id="{A1250492-97E5-4331-B604-4E76FE6DC765}"/>
              </a:ext>
            </a:extLst>
          </p:cNvPr>
          <p:cNvPicPr>
            <a:picLocks noGrp="1" noChangeAspect="1"/>
          </p:cNvPicPr>
          <p:nvPr>
            <p:ph type="pic" sz="quarter" idx="20"/>
          </p:nvPr>
        </p:nvPicPr>
        <p:blipFill>
          <a:blip r:embed="rId7"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5" name="Picture Placeholder 24" descr="An aerial view of a city&#10;&#10;Description automatically generated">
            <a:extLst>
              <a:ext uri="{FF2B5EF4-FFF2-40B4-BE49-F238E27FC236}">
                <a16:creationId xmlns:a16="http://schemas.microsoft.com/office/drawing/2014/main" id="{CF05B61D-45A5-45CD-84ED-8E44A7A99B06}"/>
              </a:ext>
            </a:extLst>
          </p:cNvPr>
          <p:cNvPicPr>
            <a:picLocks noGrp="1" noChangeAspect="1"/>
          </p:cNvPicPr>
          <p:nvPr>
            <p:ph type="pic" sz="quarter" idx="21"/>
          </p:nvPr>
        </p:nvPicPr>
        <p:blipFill>
          <a:blip r:embed="rId8"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7" name="Picture Placeholder 26" descr="A person driving a car&#10;&#10;Description automatically generated">
            <a:extLst>
              <a:ext uri="{FF2B5EF4-FFF2-40B4-BE49-F238E27FC236}">
                <a16:creationId xmlns:a16="http://schemas.microsoft.com/office/drawing/2014/main" id="{3727B34D-07EF-46DF-9F7B-FA094ED9AB6E}"/>
              </a:ext>
            </a:extLst>
          </p:cNvPr>
          <p:cNvPicPr>
            <a:picLocks noGrp="1" noChangeAspect="1"/>
          </p:cNvPicPr>
          <p:nvPr>
            <p:ph type="pic" sz="quarter" idx="22"/>
          </p:nvPr>
        </p:nvPicPr>
        <p:blipFill rotWithShape="1">
          <a:blip r:embed="rId9" cstate="print">
            <a:extLst>
              <a:ext uri="{28A0092B-C50C-407E-A947-70E740481C1C}">
                <a14:useLocalDpi xmlns:a14="http://schemas.microsoft.com/office/drawing/2010/main" val="0"/>
              </a:ext>
            </a:extLst>
          </a:blip>
          <a:srcRect/>
          <a:stretch/>
        </p:blipFill>
        <p:spPr>
          <a:xfrm>
            <a:off x="10552908" y="2663737"/>
            <a:ext cx="2138362" cy="1651000"/>
          </a:xfrm>
          <a:effectLst>
            <a:outerShdw blurRad="165100" algn="ctr" rotWithShape="0">
              <a:prstClr val="black">
                <a:alpha val="40000"/>
              </a:prstClr>
            </a:outerShdw>
          </a:effectLst>
        </p:spPr>
      </p:pic>
      <p:sp>
        <p:nvSpPr>
          <p:cNvPr id="16" name="Freeform: Shape 15">
            <a:extLst>
              <a:ext uri="{FF2B5EF4-FFF2-40B4-BE49-F238E27FC236}">
                <a16:creationId xmlns:a16="http://schemas.microsoft.com/office/drawing/2014/main" id="{A1517C6E-7348-4BD8-A03D-D8E82D614920}"/>
              </a:ext>
            </a:extLst>
          </p:cNvPr>
          <p:cNvSpPr/>
          <p:nvPr/>
        </p:nvSpPr>
        <p:spPr bwMode="auto">
          <a:xfrm>
            <a:off x="6486113" y="1339402"/>
            <a:ext cx="5357996" cy="4494828"/>
          </a:xfrm>
          <a:custGeom>
            <a:avLst/>
            <a:gdLst>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336565 w 6080543"/>
              <a:gd name="connsiteY0" fmla="*/ 0 h 4524539"/>
              <a:gd name="connsiteX1" fmla="*/ 3440374 w 6080543"/>
              <a:gd name="connsiteY1" fmla="*/ 528034 h 4524539"/>
              <a:gd name="connsiteX2" fmla="*/ 40106 w 6080543"/>
              <a:gd name="connsiteY2" fmla="*/ 2369713 h 4524539"/>
              <a:gd name="connsiteX3" fmla="*/ 1663089 w 6080543"/>
              <a:gd name="connsiteY3" fmla="*/ 4520484 h 4524539"/>
              <a:gd name="connsiteX4" fmla="*/ 3002492 w 6080543"/>
              <a:gd name="connsiteY4" fmla="*/ 1803042 h 4524539"/>
              <a:gd name="connsiteX5" fmla="*/ 4947202 w 6080543"/>
              <a:gd name="connsiteY5" fmla="*/ 4146997 h 4524539"/>
              <a:gd name="connsiteX6" fmla="*/ 6080543 w 6080543"/>
              <a:gd name="connsiteY6" fmla="*/ 2511380 h 4524539"/>
              <a:gd name="connsiteX0" fmla="*/ 296482 w 6040460"/>
              <a:gd name="connsiteY0" fmla="*/ 0 h 4523392"/>
              <a:gd name="connsiteX1" fmla="*/ 3400291 w 6040460"/>
              <a:gd name="connsiteY1" fmla="*/ 528034 h 4523392"/>
              <a:gd name="connsiteX2" fmla="*/ 23 w 6040460"/>
              <a:gd name="connsiteY2" fmla="*/ 2369713 h 4523392"/>
              <a:gd name="connsiteX3" fmla="*/ 1623006 w 6040460"/>
              <a:gd name="connsiteY3" fmla="*/ 4520484 h 4523392"/>
              <a:gd name="connsiteX4" fmla="*/ 2962409 w 6040460"/>
              <a:gd name="connsiteY4" fmla="*/ 1803042 h 4523392"/>
              <a:gd name="connsiteX5" fmla="*/ 4907119 w 6040460"/>
              <a:gd name="connsiteY5" fmla="*/ 4146997 h 4523392"/>
              <a:gd name="connsiteX6" fmla="*/ 6040460 w 6040460"/>
              <a:gd name="connsiteY6" fmla="*/ 2511380 h 4523392"/>
              <a:gd name="connsiteX0" fmla="*/ 323348 w 6067326"/>
              <a:gd name="connsiteY0" fmla="*/ 0 h 4498835"/>
              <a:gd name="connsiteX1" fmla="*/ 3427157 w 6067326"/>
              <a:gd name="connsiteY1" fmla="*/ 528034 h 4498835"/>
              <a:gd name="connsiteX2" fmla="*/ 26889 w 6067326"/>
              <a:gd name="connsiteY2" fmla="*/ 2369713 h 4498835"/>
              <a:gd name="connsiteX3" fmla="*/ 1896700 w 6067326"/>
              <a:gd name="connsiteY3" fmla="*/ 4494726 h 4498835"/>
              <a:gd name="connsiteX4" fmla="*/ 2989275 w 6067326"/>
              <a:gd name="connsiteY4" fmla="*/ 1803042 h 4498835"/>
              <a:gd name="connsiteX5" fmla="*/ 4933985 w 6067326"/>
              <a:gd name="connsiteY5" fmla="*/ 4146997 h 4498835"/>
              <a:gd name="connsiteX6" fmla="*/ 6067326 w 6067326"/>
              <a:gd name="connsiteY6" fmla="*/ 2511380 h 4498835"/>
              <a:gd name="connsiteX0" fmla="*/ 296496 w 6040474"/>
              <a:gd name="connsiteY0" fmla="*/ 0 h 4497662"/>
              <a:gd name="connsiteX1" fmla="*/ 3400305 w 6040474"/>
              <a:gd name="connsiteY1" fmla="*/ 528034 h 4497662"/>
              <a:gd name="connsiteX2" fmla="*/ 37 w 6040474"/>
              <a:gd name="connsiteY2" fmla="*/ 2369713 h 4497662"/>
              <a:gd name="connsiteX3" fmla="*/ 1869848 w 6040474"/>
              <a:gd name="connsiteY3" fmla="*/ 4494726 h 4497662"/>
              <a:gd name="connsiteX4" fmla="*/ 2962423 w 6040474"/>
              <a:gd name="connsiteY4" fmla="*/ 1803042 h 4497662"/>
              <a:gd name="connsiteX5" fmla="*/ 4907133 w 6040474"/>
              <a:gd name="connsiteY5" fmla="*/ 4146997 h 4497662"/>
              <a:gd name="connsiteX6" fmla="*/ 6040474 w 6040474"/>
              <a:gd name="connsiteY6" fmla="*/ 2511380 h 4497662"/>
              <a:gd name="connsiteX0" fmla="*/ 296496 w 6040474"/>
              <a:gd name="connsiteY0" fmla="*/ 0 h 4497662"/>
              <a:gd name="connsiteX1" fmla="*/ 3400305 w 6040474"/>
              <a:gd name="connsiteY1" fmla="*/ 528034 h 4497662"/>
              <a:gd name="connsiteX2" fmla="*/ 37 w 6040474"/>
              <a:gd name="connsiteY2" fmla="*/ 2369713 h 4497662"/>
              <a:gd name="connsiteX3" fmla="*/ 1869848 w 6040474"/>
              <a:gd name="connsiteY3" fmla="*/ 4494726 h 4497662"/>
              <a:gd name="connsiteX4" fmla="*/ 2962423 w 6040474"/>
              <a:gd name="connsiteY4" fmla="*/ 1803042 h 4497662"/>
              <a:gd name="connsiteX5" fmla="*/ 4907133 w 6040474"/>
              <a:gd name="connsiteY5" fmla="*/ 4146997 h 4497662"/>
              <a:gd name="connsiteX6" fmla="*/ 6040474 w 6040474"/>
              <a:gd name="connsiteY6" fmla="*/ 2511380 h 4497662"/>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0464" h="4494828">
                <a:moveTo>
                  <a:pt x="296486" y="0"/>
                </a:moveTo>
                <a:lnTo>
                  <a:pt x="3400295" y="528034"/>
                </a:lnTo>
                <a:cubicBezTo>
                  <a:pt x="3423481" y="536620"/>
                  <a:pt x="8275" y="2365421"/>
                  <a:pt x="27" y="2369713"/>
                </a:cubicBezTo>
                <a:cubicBezTo>
                  <a:pt x="-8221" y="2374005"/>
                  <a:pt x="1884283" y="4511898"/>
                  <a:pt x="1869838" y="4494726"/>
                </a:cubicBezTo>
                <a:cubicBezTo>
                  <a:pt x="1855393" y="4477554"/>
                  <a:pt x="2964375" y="1770845"/>
                  <a:pt x="2962413" y="1803042"/>
                </a:cubicBezTo>
                <a:cubicBezTo>
                  <a:pt x="2960451" y="1835239"/>
                  <a:pt x="4858733" y="4157730"/>
                  <a:pt x="4907123" y="4146997"/>
                </a:cubicBezTo>
                <a:cubicBezTo>
                  <a:pt x="4955513" y="4136264"/>
                  <a:pt x="5915639" y="2685244"/>
                  <a:pt x="6040464" y="2511380"/>
                </a:cubicBez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itle 6"/>
          <p:cNvSpPr>
            <a:spLocks noGrp="1"/>
          </p:cNvSpPr>
          <p:nvPr>
            <p:ph type="title"/>
          </p:nvPr>
        </p:nvSpPr>
        <p:spPr>
          <a:xfrm>
            <a:off x="437278" y="1664723"/>
            <a:ext cx="5179444" cy="2746939"/>
          </a:xfrm>
        </p:spPr>
        <p:txBody>
          <a:bodyPr/>
          <a:lstStyle/>
          <a:p>
            <a:r>
              <a:rPr lang="en-US" dirty="0">
                <a:cs typeface="Segoe UI"/>
              </a:rPr>
              <a:t>Build end-to-end IoT solutions</a:t>
            </a:r>
            <a:br>
              <a:rPr lang="en-US" sz="3200" dirty="0">
                <a:gradFill>
                  <a:gsLst>
                    <a:gs pos="68000">
                      <a:schemeClr val="accent5"/>
                    </a:gs>
                    <a:gs pos="0">
                      <a:schemeClr val="accent5"/>
                    </a:gs>
                  </a:gsLst>
                  <a:path path="rect">
                    <a:fillToRect t="100000" r="100000"/>
                  </a:path>
                </a:gradFill>
              </a:rPr>
            </a:br>
            <a:r>
              <a:rPr lang="en-US" sz="3200" dirty="0">
                <a:gradFill>
                  <a:gsLst>
                    <a:gs pos="68000">
                      <a:schemeClr val="accent5"/>
                    </a:gs>
                    <a:gs pos="0">
                      <a:schemeClr val="accent5"/>
                    </a:gs>
                  </a:gsLst>
                  <a:path path="rect">
                    <a:fillToRect t="100000" r="100000"/>
                  </a:path>
                </a:gradFill>
              </a:rPr>
              <a:t>Devices and Device Communication</a:t>
            </a:r>
          </a:p>
        </p:txBody>
      </p:sp>
      <p:sp>
        <p:nvSpPr>
          <p:cNvPr id="11" name="Text Placeholder 7"/>
          <p:cNvSpPr>
            <a:spLocks noGrp="1"/>
          </p:cNvSpPr>
          <p:nvPr>
            <p:ph type="body" sz="quarter" idx="15"/>
          </p:nvPr>
        </p:nvSpPr>
        <p:spPr/>
        <p:txBody>
          <a:bodyPr/>
          <a:lstStyle/>
          <a:p>
            <a:r>
              <a:rPr lang="en-US" spc="0" dirty="0">
                <a:gradFill>
                  <a:gsLst>
                    <a:gs pos="68000">
                      <a:schemeClr val="bg1"/>
                    </a:gs>
                    <a:gs pos="0">
                      <a:schemeClr val="bg1"/>
                    </a:gs>
                  </a:gsLst>
                  <a:path path="rect">
                    <a:fillToRect t="100000" r="100000"/>
                  </a:path>
                </a:gradFill>
              </a:rPr>
              <a:t>Pamela Cortez</a:t>
            </a:r>
          </a:p>
          <a:p>
            <a:pPr lvl="1"/>
            <a:r>
              <a:rPr lang="en-US" dirty="0">
                <a:gradFill>
                  <a:gsLst>
                    <a:gs pos="68000">
                      <a:schemeClr val="bg1"/>
                    </a:gs>
                    <a:gs pos="0">
                      <a:schemeClr val="bg1"/>
                    </a:gs>
                  </a:gsLst>
                  <a:path path="rect">
                    <a:fillToRect t="100000" r="100000"/>
                  </a:path>
                </a:gradFill>
              </a:rPr>
              <a:t>Azure IoT</a:t>
            </a:r>
          </a:p>
        </p:txBody>
      </p:sp>
      <p:grpSp>
        <p:nvGrpSpPr>
          <p:cNvPr id="31" name="Group 30">
            <a:extLst>
              <a:ext uri="{FF2B5EF4-FFF2-40B4-BE49-F238E27FC236}">
                <a16:creationId xmlns:a16="http://schemas.microsoft.com/office/drawing/2014/main" id="{B420BDB7-E400-49CB-9C50-4BC4814363D4}"/>
              </a:ext>
            </a:extLst>
          </p:cNvPr>
          <p:cNvGrpSpPr/>
          <p:nvPr/>
        </p:nvGrpSpPr>
        <p:grpSpPr>
          <a:xfrm>
            <a:off x="10671174" y="5302159"/>
            <a:ext cx="387814" cy="387812"/>
            <a:chOff x="8119422" y="2030686"/>
            <a:chExt cx="590219" cy="590219"/>
          </a:xfrm>
        </p:grpSpPr>
        <p:sp>
          <p:nvSpPr>
            <p:cNvPr id="32" name="Oval 31">
              <a:extLst>
                <a:ext uri="{FF2B5EF4-FFF2-40B4-BE49-F238E27FC236}">
                  <a16:creationId xmlns:a16="http://schemas.microsoft.com/office/drawing/2014/main" id="{15778A82-DCC6-4AFB-81F5-921CA5614D98}"/>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97CEEC8A-26EE-4696-BD55-126AE275B60C}"/>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930B8021-7743-4787-99FB-C39BFDE7B8DE}"/>
              </a:ext>
            </a:extLst>
          </p:cNvPr>
          <p:cNvGrpSpPr/>
          <p:nvPr/>
        </p:nvGrpSpPr>
        <p:grpSpPr>
          <a:xfrm>
            <a:off x="11642032" y="3586816"/>
            <a:ext cx="387814" cy="387812"/>
            <a:chOff x="8119422" y="2030686"/>
            <a:chExt cx="590219" cy="590219"/>
          </a:xfrm>
        </p:grpSpPr>
        <p:sp>
          <p:nvSpPr>
            <p:cNvPr id="35" name="Oval 34">
              <a:extLst>
                <a:ext uri="{FF2B5EF4-FFF2-40B4-BE49-F238E27FC236}">
                  <a16:creationId xmlns:a16="http://schemas.microsoft.com/office/drawing/2014/main" id="{718C715C-32A9-4181-8FA6-275914E1DE93}"/>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71003DA0-0681-4326-B614-B6F04E9F5D8B}"/>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F474C82-3E2A-455E-86AE-DE0FF69C38DC}"/>
              </a:ext>
            </a:extLst>
          </p:cNvPr>
          <p:cNvGrpSpPr/>
          <p:nvPr/>
        </p:nvGrpSpPr>
        <p:grpSpPr>
          <a:xfrm>
            <a:off x="8911649" y="2950699"/>
            <a:ext cx="387814" cy="387812"/>
            <a:chOff x="8119422" y="2030686"/>
            <a:chExt cx="590219" cy="590219"/>
          </a:xfrm>
        </p:grpSpPr>
        <p:sp>
          <p:nvSpPr>
            <p:cNvPr id="38" name="Oval 37">
              <a:extLst>
                <a:ext uri="{FF2B5EF4-FFF2-40B4-BE49-F238E27FC236}">
                  <a16:creationId xmlns:a16="http://schemas.microsoft.com/office/drawing/2014/main" id="{5DDA946F-1CE7-402D-BD44-94E7C574128F}"/>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A7A7AEA-F212-420C-80AB-EABD9B0D9CCF}"/>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4A3711A4-B886-4EA8-B8B1-9228A6402349}"/>
              </a:ext>
            </a:extLst>
          </p:cNvPr>
          <p:cNvGrpSpPr/>
          <p:nvPr/>
        </p:nvGrpSpPr>
        <p:grpSpPr>
          <a:xfrm>
            <a:off x="6535362" y="1145496"/>
            <a:ext cx="387814" cy="387812"/>
            <a:chOff x="8119422" y="2030686"/>
            <a:chExt cx="590219" cy="590219"/>
          </a:xfrm>
        </p:grpSpPr>
        <p:sp>
          <p:nvSpPr>
            <p:cNvPr id="41" name="Oval 40">
              <a:extLst>
                <a:ext uri="{FF2B5EF4-FFF2-40B4-BE49-F238E27FC236}">
                  <a16:creationId xmlns:a16="http://schemas.microsoft.com/office/drawing/2014/main" id="{7AE734CD-9A09-4563-8387-ABE35E11A124}"/>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B6C98C10-FD23-41AD-8992-7EB22655A7C4}"/>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27B6660A-476F-45A2-A2E9-8DE6E56BDA4C}"/>
              </a:ext>
            </a:extLst>
          </p:cNvPr>
          <p:cNvGrpSpPr/>
          <p:nvPr/>
        </p:nvGrpSpPr>
        <p:grpSpPr>
          <a:xfrm>
            <a:off x="9291946" y="1664723"/>
            <a:ext cx="387814" cy="387812"/>
            <a:chOff x="8119422" y="2030686"/>
            <a:chExt cx="590219" cy="590219"/>
          </a:xfrm>
        </p:grpSpPr>
        <p:sp>
          <p:nvSpPr>
            <p:cNvPr id="44" name="Oval 43">
              <a:extLst>
                <a:ext uri="{FF2B5EF4-FFF2-40B4-BE49-F238E27FC236}">
                  <a16:creationId xmlns:a16="http://schemas.microsoft.com/office/drawing/2014/main" id="{3530124A-48CD-4FFD-97BD-FF34EF9B625D}"/>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6813F38D-EA72-4CE5-9757-FB2417C8241D}"/>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DB0D6A69-F661-4853-9C8F-12DAFD0E1278}"/>
              </a:ext>
            </a:extLst>
          </p:cNvPr>
          <p:cNvGrpSpPr/>
          <p:nvPr/>
        </p:nvGrpSpPr>
        <p:grpSpPr>
          <a:xfrm>
            <a:off x="7946406" y="5609523"/>
            <a:ext cx="387814" cy="387812"/>
            <a:chOff x="8119422" y="2030686"/>
            <a:chExt cx="590219" cy="590219"/>
          </a:xfrm>
        </p:grpSpPr>
        <p:sp>
          <p:nvSpPr>
            <p:cNvPr id="47" name="Oval 46">
              <a:extLst>
                <a:ext uri="{FF2B5EF4-FFF2-40B4-BE49-F238E27FC236}">
                  <a16:creationId xmlns:a16="http://schemas.microsoft.com/office/drawing/2014/main" id="{933E714D-F11E-4CB9-B893-70085CD6F2C6}"/>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89AC320-C865-459F-A324-F31684856B75}"/>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3661E9D6-4253-4831-B151-E6F48AFB39AB}"/>
              </a:ext>
            </a:extLst>
          </p:cNvPr>
          <p:cNvGrpSpPr/>
          <p:nvPr/>
        </p:nvGrpSpPr>
        <p:grpSpPr>
          <a:xfrm>
            <a:off x="6278146" y="3471414"/>
            <a:ext cx="387814" cy="387812"/>
            <a:chOff x="8119422" y="2030686"/>
            <a:chExt cx="590219" cy="590219"/>
          </a:xfrm>
        </p:grpSpPr>
        <p:sp>
          <p:nvSpPr>
            <p:cNvPr id="53" name="Oval 52">
              <a:extLst>
                <a:ext uri="{FF2B5EF4-FFF2-40B4-BE49-F238E27FC236}">
                  <a16:creationId xmlns:a16="http://schemas.microsoft.com/office/drawing/2014/main" id="{B9CFCDCB-E0B2-4DE4-883A-396BEB565E1A}"/>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FD5662DC-DB22-4DE6-ACE8-B72A660CD2BB}"/>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930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3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par>
                                <p:cTn id="8" presetID="1"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40"/>
                                        </p:tgtEl>
                                      </p:cBhvr>
                                      <p:by x="0" y="0"/>
                                    </p:animScale>
                                  </p:childTnLst>
                                </p:cTn>
                              </p:par>
                              <p:par>
                                <p:cTn id="12" presetID="6" presetClass="emph" presetSubtype="0" decel="100000" fill="hold" nodeType="withEffect">
                                  <p:stCondLst>
                                    <p:cond delay="900"/>
                                  </p:stCondLst>
                                  <p:childTnLst>
                                    <p:animScale>
                                      <p:cBhvr>
                                        <p:cTn id="13" dur="500" fill="hold"/>
                                        <p:tgtEl>
                                          <p:spTgt spid="40"/>
                                        </p:tgtEl>
                                      </p:cBhvr>
                                      <p:by x="90000" y="90000"/>
                                    </p:animScale>
                                  </p:childTnLst>
                                </p:cTn>
                              </p:par>
                              <p:par>
                                <p:cTn id="14" presetID="1" presetClass="entr" presetSubtype="0" fill="hold" nodeType="withEffect">
                                  <p:stCondLst>
                                    <p:cond delay="600"/>
                                  </p:stCondLst>
                                  <p:childTnLst>
                                    <p:set>
                                      <p:cBhvr>
                                        <p:cTn id="15" dur="1" fill="hold">
                                          <p:stCondLst>
                                            <p:cond delay="0"/>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500" fill="hold"/>
                                        <p:tgtEl>
                                          <p:spTgt spid="43"/>
                                        </p:tgtEl>
                                      </p:cBhvr>
                                      <p:by x="0" y="0"/>
                                    </p:animScale>
                                  </p:childTnLst>
                                </p:cTn>
                              </p:par>
                              <p:par>
                                <p:cTn id="18" presetID="6" presetClass="emph" presetSubtype="0" decel="100000" fill="hold" nodeType="withEffect">
                                  <p:stCondLst>
                                    <p:cond delay="1000"/>
                                  </p:stCondLst>
                                  <p:childTnLst>
                                    <p:animScale>
                                      <p:cBhvr>
                                        <p:cTn id="19" dur="500" fill="hold"/>
                                        <p:tgtEl>
                                          <p:spTgt spid="43"/>
                                        </p:tgtEl>
                                      </p:cBhvr>
                                      <p:by x="90000" y="90000"/>
                                    </p:animScale>
                                  </p:childTnLst>
                                </p:cTn>
                              </p:par>
                              <p:par>
                                <p:cTn id="20" presetID="1" presetClass="entr" presetSubtype="0" fill="hold" nodeType="withEffect">
                                  <p:stCondLst>
                                    <p:cond delay="700"/>
                                  </p:stCondLst>
                                  <p:childTnLst>
                                    <p:set>
                                      <p:cBhvr>
                                        <p:cTn id="21" dur="1" fill="hold">
                                          <p:stCondLst>
                                            <p:cond delay="0"/>
                                          </p:stCondLst>
                                        </p:cTn>
                                        <p:tgtEl>
                                          <p:spTgt spid="52"/>
                                        </p:tgtEl>
                                        <p:attrNameLst>
                                          <p:attrName>style.visibility</p:attrName>
                                        </p:attrNameLst>
                                      </p:cBhvr>
                                      <p:to>
                                        <p:strVal val="visible"/>
                                      </p:to>
                                    </p:set>
                                  </p:childTnLst>
                                </p:cTn>
                              </p:par>
                              <p:par>
                                <p:cTn id="22" presetID="6" presetClass="emph" presetSubtype="0" accel="100000" autoRev="1" fill="hold" nodeType="withEffect">
                                  <p:stCondLst>
                                    <p:cond delay="200"/>
                                  </p:stCondLst>
                                  <p:childTnLst>
                                    <p:animScale>
                                      <p:cBhvr>
                                        <p:cTn id="23" dur="500" fill="hold"/>
                                        <p:tgtEl>
                                          <p:spTgt spid="52"/>
                                        </p:tgtEl>
                                      </p:cBhvr>
                                      <p:by x="0" y="0"/>
                                    </p:animScale>
                                  </p:childTnLst>
                                </p:cTn>
                              </p:par>
                              <p:par>
                                <p:cTn id="24" presetID="6" presetClass="emph" presetSubtype="0" decel="100000" fill="hold" nodeType="withEffect">
                                  <p:stCondLst>
                                    <p:cond delay="1100"/>
                                  </p:stCondLst>
                                  <p:childTnLst>
                                    <p:animScale>
                                      <p:cBhvr>
                                        <p:cTn id="25" dur="500" fill="hold"/>
                                        <p:tgtEl>
                                          <p:spTgt spid="52"/>
                                        </p:tgtEl>
                                      </p:cBhvr>
                                      <p:by x="90000" y="90000"/>
                                    </p:animScale>
                                  </p:childTnLst>
                                </p:cTn>
                              </p:par>
                              <p:par>
                                <p:cTn id="26" presetID="1" presetClass="entr" presetSubtype="0" fill="hold" nodeType="withEffect">
                                  <p:stCondLst>
                                    <p:cond delay="800"/>
                                  </p:stCondLst>
                                  <p:childTnLst>
                                    <p:set>
                                      <p:cBhvr>
                                        <p:cTn id="27" dur="1" fill="hold">
                                          <p:stCondLst>
                                            <p:cond delay="0"/>
                                          </p:stCondLst>
                                        </p:cTn>
                                        <p:tgtEl>
                                          <p:spTgt spid="46"/>
                                        </p:tgtEl>
                                        <p:attrNameLst>
                                          <p:attrName>style.visibility</p:attrName>
                                        </p:attrNameLst>
                                      </p:cBhvr>
                                      <p:to>
                                        <p:strVal val="visible"/>
                                      </p:to>
                                    </p:set>
                                  </p:childTnLst>
                                </p:cTn>
                              </p:par>
                              <p:par>
                                <p:cTn id="28" presetID="6" presetClass="emph" presetSubtype="0" accel="100000" autoRev="1" fill="hold" nodeType="withEffect">
                                  <p:stCondLst>
                                    <p:cond delay="300"/>
                                  </p:stCondLst>
                                  <p:childTnLst>
                                    <p:animScale>
                                      <p:cBhvr>
                                        <p:cTn id="29" dur="500" fill="hold"/>
                                        <p:tgtEl>
                                          <p:spTgt spid="46"/>
                                        </p:tgtEl>
                                      </p:cBhvr>
                                      <p:by x="0" y="0"/>
                                    </p:animScale>
                                  </p:childTnLst>
                                </p:cTn>
                              </p:par>
                              <p:par>
                                <p:cTn id="30" presetID="6" presetClass="emph" presetSubtype="0" decel="100000" fill="hold" nodeType="withEffect">
                                  <p:stCondLst>
                                    <p:cond delay="1200"/>
                                  </p:stCondLst>
                                  <p:childTnLst>
                                    <p:animScale>
                                      <p:cBhvr>
                                        <p:cTn id="31" dur="500" fill="hold"/>
                                        <p:tgtEl>
                                          <p:spTgt spid="46"/>
                                        </p:tgtEl>
                                      </p:cBhvr>
                                      <p:by x="90000" y="90000"/>
                                    </p:animScale>
                                  </p:childTnLst>
                                </p:cTn>
                              </p:par>
                              <p:par>
                                <p:cTn id="32" presetID="1" presetClass="entr" presetSubtype="0" fill="hold" nodeType="withEffect">
                                  <p:stCondLst>
                                    <p:cond delay="800"/>
                                  </p:stCondLst>
                                  <p:childTnLst>
                                    <p:set>
                                      <p:cBhvr>
                                        <p:cTn id="33" dur="1" fill="hold">
                                          <p:stCondLst>
                                            <p:cond delay="0"/>
                                          </p:stCondLst>
                                        </p:cTn>
                                        <p:tgtEl>
                                          <p:spTgt spid="37"/>
                                        </p:tgtEl>
                                        <p:attrNameLst>
                                          <p:attrName>style.visibility</p:attrName>
                                        </p:attrNameLst>
                                      </p:cBhvr>
                                      <p:to>
                                        <p:strVal val="visible"/>
                                      </p:to>
                                    </p:set>
                                  </p:childTnLst>
                                </p:cTn>
                              </p:par>
                              <p:par>
                                <p:cTn id="34" presetID="6" presetClass="emph" presetSubtype="0" accel="100000" autoRev="1" fill="hold" nodeType="withEffect">
                                  <p:stCondLst>
                                    <p:cond delay="300"/>
                                  </p:stCondLst>
                                  <p:childTnLst>
                                    <p:animScale>
                                      <p:cBhvr>
                                        <p:cTn id="35" dur="500" fill="hold"/>
                                        <p:tgtEl>
                                          <p:spTgt spid="37"/>
                                        </p:tgtEl>
                                      </p:cBhvr>
                                      <p:by x="0" y="0"/>
                                    </p:animScale>
                                  </p:childTnLst>
                                </p:cTn>
                              </p:par>
                              <p:par>
                                <p:cTn id="36" presetID="6" presetClass="emph" presetSubtype="0" decel="100000" fill="hold" nodeType="withEffect">
                                  <p:stCondLst>
                                    <p:cond delay="1200"/>
                                  </p:stCondLst>
                                  <p:childTnLst>
                                    <p:animScale>
                                      <p:cBhvr>
                                        <p:cTn id="37" dur="500" fill="hold"/>
                                        <p:tgtEl>
                                          <p:spTgt spid="37"/>
                                        </p:tgtEl>
                                      </p:cBhvr>
                                      <p:by x="90000" y="90000"/>
                                    </p:animScale>
                                  </p:childTnLst>
                                </p:cTn>
                              </p:par>
                              <p:par>
                                <p:cTn id="38" presetID="1" presetClass="entr" presetSubtype="0" fill="hold" nodeType="withEffect">
                                  <p:stCondLst>
                                    <p:cond delay="900"/>
                                  </p:stCondLst>
                                  <p:childTnLst>
                                    <p:set>
                                      <p:cBhvr>
                                        <p:cTn id="39" dur="1" fill="hold">
                                          <p:stCondLst>
                                            <p:cond delay="0"/>
                                          </p:stCondLst>
                                        </p:cTn>
                                        <p:tgtEl>
                                          <p:spTgt spid="31"/>
                                        </p:tgtEl>
                                        <p:attrNameLst>
                                          <p:attrName>style.visibility</p:attrName>
                                        </p:attrNameLst>
                                      </p:cBhvr>
                                      <p:to>
                                        <p:strVal val="visible"/>
                                      </p:to>
                                    </p:set>
                                  </p:childTnLst>
                                </p:cTn>
                              </p:par>
                              <p:par>
                                <p:cTn id="40" presetID="6" presetClass="emph" presetSubtype="0" accel="100000" autoRev="1" fill="hold" nodeType="withEffect">
                                  <p:stCondLst>
                                    <p:cond delay="400"/>
                                  </p:stCondLst>
                                  <p:childTnLst>
                                    <p:animScale>
                                      <p:cBhvr>
                                        <p:cTn id="41" dur="500" fill="hold"/>
                                        <p:tgtEl>
                                          <p:spTgt spid="31"/>
                                        </p:tgtEl>
                                      </p:cBhvr>
                                      <p:by x="0" y="0"/>
                                    </p:animScale>
                                  </p:childTnLst>
                                </p:cTn>
                              </p:par>
                              <p:par>
                                <p:cTn id="42" presetID="6" presetClass="emph" presetSubtype="0" decel="100000" fill="hold" nodeType="withEffect">
                                  <p:stCondLst>
                                    <p:cond delay="1300"/>
                                  </p:stCondLst>
                                  <p:childTnLst>
                                    <p:animScale>
                                      <p:cBhvr>
                                        <p:cTn id="43" dur="500" fill="hold"/>
                                        <p:tgtEl>
                                          <p:spTgt spid="31"/>
                                        </p:tgtEl>
                                      </p:cBhvr>
                                      <p:by x="90000" y="90000"/>
                                    </p:animScale>
                                  </p:childTnLst>
                                </p:cTn>
                              </p:par>
                              <p:par>
                                <p:cTn id="44" presetID="1" presetClass="entr" presetSubtype="0" fill="hold" nodeType="withEffect">
                                  <p:stCondLst>
                                    <p:cond delay="1000"/>
                                  </p:stCondLst>
                                  <p:childTnLst>
                                    <p:set>
                                      <p:cBhvr>
                                        <p:cTn id="45" dur="1" fill="hold">
                                          <p:stCondLst>
                                            <p:cond delay="0"/>
                                          </p:stCondLst>
                                        </p:cTn>
                                        <p:tgtEl>
                                          <p:spTgt spid="34"/>
                                        </p:tgtEl>
                                        <p:attrNameLst>
                                          <p:attrName>style.visibility</p:attrName>
                                        </p:attrNameLst>
                                      </p:cBhvr>
                                      <p:to>
                                        <p:strVal val="visible"/>
                                      </p:to>
                                    </p:set>
                                  </p:childTnLst>
                                </p:cTn>
                              </p:par>
                              <p:par>
                                <p:cTn id="46" presetID="6" presetClass="emph" presetSubtype="0" accel="100000" autoRev="1" fill="hold" nodeType="withEffect">
                                  <p:stCondLst>
                                    <p:cond delay="500"/>
                                  </p:stCondLst>
                                  <p:childTnLst>
                                    <p:animScale>
                                      <p:cBhvr>
                                        <p:cTn id="47" dur="500" fill="hold"/>
                                        <p:tgtEl>
                                          <p:spTgt spid="34"/>
                                        </p:tgtEl>
                                      </p:cBhvr>
                                      <p:by x="0" y="0"/>
                                    </p:animScale>
                                  </p:childTnLst>
                                </p:cTn>
                              </p:par>
                              <p:par>
                                <p:cTn id="48" presetID="6" presetClass="emph" presetSubtype="0" decel="100000" fill="hold" nodeType="withEffect">
                                  <p:stCondLst>
                                    <p:cond delay="1400"/>
                                  </p:stCondLst>
                                  <p:childTnLst>
                                    <p:animScale>
                                      <p:cBhvr>
                                        <p:cTn id="49" dur="500" fill="hold"/>
                                        <p:tgtEl>
                                          <p:spTgt spid="34"/>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4796-E110-4276-8A5B-494038994A67}"/>
              </a:ext>
            </a:extLst>
          </p:cNvPr>
          <p:cNvSpPr>
            <a:spLocks noGrp="1"/>
          </p:cNvSpPr>
          <p:nvPr>
            <p:ph type="title"/>
          </p:nvPr>
        </p:nvSpPr>
        <p:spPr/>
        <p:txBody>
          <a:bodyPr/>
          <a:lstStyle/>
          <a:p>
            <a:r>
              <a:rPr lang="en-US" dirty="0"/>
              <a:t>IoT Hub and Event Hub Comparison</a:t>
            </a:r>
          </a:p>
        </p:txBody>
      </p:sp>
      <p:pic>
        <p:nvPicPr>
          <p:cNvPr id="3" name="Picture 2">
            <a:extLst>
              <a:ext uri="{FF2B5EF4-FFF2-40B4-BE49-F238E27FC236}">
                <a16:creationId xmlns:a16="http://schemas.microsoft.com/office/drawing/2014/main" id="{DC0A40BB-B2BA-4603-A005-643CB678307C}"/>
              </a:ext>
            </a:extLst>
          </p:cNvPr>
          <p:cNvPicPr>
            <a:picLocks noChangeAspect="1"/>
          </p:cNvPicPr>
          <p:nvPr/>
        </p:nvPicPr>
        <p:blipFill>
          <a:blip r:embed="rId3"/>
          <a:stretch>
            <a:fillRect/>
          </a:stretch>
        </p:blipFill>
        <p:spPr>
          <a:xfrm>
            <a:off x="1292717" y="1397477"/>
            <a:ext cx="9649309" cy="5441297"/>
          </a:xfrm>
          <a:prstGeom prst="rect">
            <a:avLst/>
          </a:prstGeom>
        </p:spPr>
      </p:pic>
    </p:spTree>
    <p:extLst>
      <p:ext uri="{BB962C8B-B14F-4D97-AF65-F5344CB8AC3E}">
        <p14:creationId xmlns:p14="http://schemas.microsoft.com/office/powerpoint/2010/main" val="38042595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a:extLst>
              <a:ext uri="{FF2B5EF4-FFF2-40B4-BE49-F238E27FC236}">
                <a16:creationId xmlns:a16="http://schemas.microsoft.com/office/drawing/2014/main" id="{97FE067C-4A8F-4DC0-A464-6F3499618098}"/>
              </a:ext>
            </a:extLst>
          </p:cNvPr>
          <p:cNvSpPr/>
          <p:nvPr/>
        </p:nvSpPr>
        <p:spPr bwMode="auto">
          <a:xfrm>
            <a:off x="5738923" y="924087"/>
            <a:ext cx="5404926" cy="1977344"/>
          </a:xfrm>
          <a:prstGeom prst="cloud">
            <a:avLst/>
          </a:prstGeom>
          <a:solidFill>
            <a:schemeClr val="accent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b="1" dirty="0">
                <a:solidFill>
                  <a:schemeClr val="tx1"/>
                </a:solidFill>
              </a:rPr>
              <a:t>Azure Cloud</a:t>
            </a:r>
          </a:p>
          <a:p>
            <a:pPr algn="ctr" defTabSz="951028" fontAlgn="base">
              <a:spcBef>
                <a:spcPct val="0"/>
              </a:spcBef>
              <a:spcAft>
                <a:spcPct val="0"/>
              </a:spcAft>
            </a:pPr>
            <a:endParaRPr lang="en-US" sz="2040" dirty="0">
              <a:solidFill>
                <a:schemeClr val="bg1">
                  <a:lumMod val="50000"/>
                </a:schemeClr>
              </a:solidFill>
            </a:endParaRPr>
          </a:p>
          <a:p>
            <a:pPr algn="ctr" defTabSz="951028" fontAlgn="base">
              <a:spcBef>
                <a:spcPct val="0"/>
              </a:spcBef>
              <a:spcAft>
                <a:spcPct val="0"/>
              </a:spcAft>
            </a:pPr>
            <a:endParaRPr lang="en-US" sz="2040" dirty="0">
              <a:solidFill>
                <a:schemeClr val="bg1">
                  <a:lumMod val="50000"/>
                </a:schemeClr>
              </a:solidFill>
            </a:endParaRPr>
          </a:p>
          <a:p>
            <a:pPr algn="ctr" defTabSz="951028" fontAlgn="base">
              <a:spcBef>
                <a:spcPct val="0"/>
              </a:spcBef>
              <a:spcAft>
                <a:spcPct val="0"/>
              </a:spcAft>
            </a:pPr>
            <a:endParaRPr lang="en-US" sz="2040" dirty="0">
              <a:solidFill>
                <a:schemeClr val="bg1">
                  <a:lumMod val="50000"/>
                </a:schemeClr>
              </a:solidFill>
            </a:endParaRPr>
          </a:p>
        </p:txBody>
      </p:sp>
      <p:sp>
        <p:nvSpPr>
          <p:cNvPr id="2" name="Title 1">
            <a:extLst>
              <a:ext uri="{FF2B5EF4-FFF2-40B4-BE49-F238E27FC236}">
                <a16:creationId xmlns:a16="http://schemas.microsoft.com/office/drawing/2014/main" id="{9BF234BF-86CE-4A35-94C2-50FFD438595C}"/>
              </a:ext>
            </a:extLst>
          </p:cNvPr>
          <p:cNvSpPr>
            <a:spLocks noGrp="1"/>
          </p:cNvSpPr>
          <p:nvPr>
            <p:ph type="title"/>
          </p:nvPr>
        </p:nvSpPr>
        <p:spPr/>
        <p:txBody>
          <a:bodyPr/>
          <a:lstStyle/>
          <a:p>
            <a:r>
              <a:rPr lang="en-US"/>
              <a:t>IoT Hub: Core Platform Capabilities</a:t>
            </a:r>
          </a:p>
        </p:txBody>
      </p:sp>
      <p:sp>
        <p:nvSpPr>
          <p:cNvPr id="3" name="Text Placeholder 2">
            <a:extLst>
              <a:ext uri="{FF2B5EF4-FFF2-40B4-BE49-F238E27FC236}">
                <a16:creationId xmlns:a16="http://schemas.microsoft.com/office/drawing/2014/main" id="{B68F1E81-C0D8-4655-B380-6A004BA0CB81}"/>
              </a:ext>
            </a:extLst>
          </p:cNvPr>
          <p:cNvSpPr>
            <a:spLocks noGrp="1"/>
          </p:cNvSpPr>
          <p:nvPr>
            <p:ph type="body" sz="quarter" idx="10"/>
          </p:nvPr>
        </p:nvSpPr>
        <p:spPr>
          <a:xfrm>
            <a:off x="275482" y="1212849"/>
            <a:ext cx="5485621" cy="4801314"/>
          </a:xfrm>
        </p:spPr>
        <p:txBody>
          <a:bodyPr/>
          <a:lstStyle/>
          <a:p>
            <a:pPr marL="582873" lvl="1" indent="-582873">
              <a:buFont typeface="+mj-lt"/>
              <a:buAutoNum type="arabicPeriod"/>
            </a:pPr>
            <a:r>
              <a:rPr lang="en-US" dirty="0"/>
              <a:t>Telemetry (D2C): async messaging from devices</a:t>
            </a:r>
          </a:p>
          <a:p>
            <a:pPr marL="582873" lvl="1" indent="-582873">
              <a:buFont typeface="+mj-lt"/>
              <a:buAutoNum type="arabicPeriod"/>
            </a:pPr>
            <a:endParaRPr lang="en-US" dirty="0"/>
          </a:p>
          <a:p>
            <a:pPr marL="582873" lvl="1" indent="-582873">
              <a:buFont typeface="+mj-lt"/>
              <a:buAutoNum type="arabicPeriod"/>
            </a:pPr>
            <a:r>
              <a:rPr lang="en-US" dirty="0"/>
              <a:t>C2D commands: async messaging to devices</a:t>
            </a:r>
          </a:p>
          <a:p>
            <a:pPr marL="582873" lvl="1" indent="-582873">
              <a:buFont typeface="+mj-lt"/>
              <a:buAutoNum type="arabicPeriod"/>
            </a:pPr>
            <a:endParaRPr lang="en-US" dirty="0"/>
          </a:p>
          <a:p>
            <a:pPr marL="582873" lvl="1" indent="-582873">
              <a:buFont typeface="+mj-lt"/>
              <a:buAutoNum type="arabicPeriod"/>
            </a:pPr>
            <a:r>
              <a:rPr lang="en-US" dirty="0"/>
              <a:t>Device/module twin: state document exchange</a:t>
            </a:r>
          </a:p>
          <a:p>
            <a:pPr marL="582873" lvl="1" indent="-582873">
              <a:buFont typeface="+mj-lt"/>
              <a:buAutoNum type="arabicPeriod"/>
            </a:pPr>
            <a:endParaRPr lang="en-US" dirty="0"/>
          </a:p>
          <a:p>
            <a:pPr marL="582873" lvl="1" indent="-582873">
              <a:buFont typeface="+mj-lt"/>
              <a:buAutoNum type="arabicPeriod"/>
            </a:pPr>
            <a:r>
              <a:rPr lang="en-US" dirty="0"/>
              <a:t>Direct methods: RPC (synchronous)</a:t>
            </a:r>
          </a:p>
          <a:p>
            <a:pPr marL="582873" lvl="1" indent="-582873">
              <a:buFont typeface="+mj-lt"/>
              <a:buAutoNum type="arabicPeriod"/>
            </a:pPr>
            <a:endParaRPr lang="en-US" dirty="0"/>
          </a:p>
          <a:p>
            <a:pPr marL="582873" lvl="1" indent="-582873">
              <a:buFont typeface="+mj-lt"/>
              <a:buAutoNum type="arabicPeriod"/>
            </a:pPr>
            <a:r>
              <a:rPr lang="en-US" dirty="0"/>
              <a:t>File upload: storage blob-based</a:t>
            </a:r>
          </a:p>
          <a:p>
            <a:pPr marL="582873" lvl="1" indent="-582873">
              <a:buFont typeface="+mj-lt"/>
              <a:buAutoNum type="arabicPeriod"/>
            </a:pPr>
            <a:endParaRPr lang="en-US" dirty="0"/>
          </a:p>
          <a:p>
            <a:pPr marL="582873" lvl="1" indent="-582873">
              <a:buFont typeface="+mj-lt"/>
              <a:buAutoNum type="arabicPeriod"/>
            </a:pPr>
            <a:r>
              <a:rPr lang="en-US" dirty="0"/>
              <a:t>Endpoints and routes</a:t>
            </a:r>
          </a:p>
          <a:p>
            <a:pPr marL="582873" lvl="1" indent="-582873">
              <a:buFont typeface="+mj-lt"/>
              <a:buAutoNum type="arabicPeriod"/>
            </a:pPr>
            <a:endParaRPr lang="en-US" dirty="0"/>
          </a:p>
          <a:p>
            <a:pPr marL="582873" lvl="1" indent="-582873">
              <a:buFont typeface="+mj-lt"/>
              <a:buAutoNum type="arabicPeriod"/>
            </a:pPr>
            <a:r>
              <a:rPr lang="en-US" dirty="0"/>
              <a:t>Device streams: streams-based, not message-based</a:t>
            </a:r>
          </a:p>
        </p:txBody>
      </p:sp>
      <p:grpSp>
        <p:nvGrpSpPr>
          <p:cNvPr id="18" name="Group 17">
            <a:extLst>
              <a:ext uri="{FF2B5EF4-FFF2-40B4-BE49-F238E27FC236}">
                <a16:creationId xmlns:a16="http://schemas.microsoft.com/office/drawing/2014/main" id="{991703DE-0628-4FD5-AEED-43DBF5206FFB}"/>
              </a:ext>
            </a:extLst>
          </p:cNvPr>
          <p:cNvGrpSpPr/>
          <p:nvPr/>
        </p:nvGrpSpPr>
        <p:grpSpPr>
          <a:xfrm>
            <a:off x="6038901" y="4341391"/>
            <a:ext cx="4641882" cy="1706091"/>
            <a:chOff x="4888525" y="4606438"/>
            <a:chExt cx="4551278" cy="1672790"/>
          </a:xfrm>
        </p:grpSpPr>
        <p:sp>
          <p:nvSpPr>
            <p:cNvPr id="12" name="Rectangle: Rounded Corners 11">
              <a:extLst>
                <a:ext uri="{FF2B5EF4-FFF2-40B4-BE49-F238E27FC236}">
                  <a16:creationId xmlns:a16="http://schemas.microsoft.com/office/drawing/2014/main" id="{916FDD98-AD0D-4C2E-85D3-1874A09D6F93}"/>
                </a:ext>
              </a:extLst>
            </p:cNvPr>
            <p:cNvSpPr/>
            <p:nvPr/>
          </p:nvSpPr>
          <p:spPr bwMode="auto">
            <a:xfrm>
              <a:off x="4888525" y="4631108"/>
              <a:ext cx="4539254" cy="1648120"/>
            </a:xfrm>
            <a:prstGeom prst="roundRect">
              <a:avLst/>
            </a:prstGeom>
            <a:noFill/>
            <a:ln>
              <a:solidFill>
                <a:schemeClr val="tx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pic>
          <p:nvPicPr>
            <p:cNvPr id="13" name="Graphic 12">
              <a:extLst>
                <a:ext uri="{FF2B5EF4-FFF2-40B4-BE49-F238E27FC236}">
                  <a16:creationId xmlns:a16="http://schemas.microsoft.com/office/drawing/2014/main" id="{AEBDC8FF-FC55-4F24-B36E-B2C053F0FA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7320" y="4957485"/>
              <a:ext cx="914400" cy="914400"/>
            </a:xfrm>
            <a:prstGeom prst="rect">
              <a:avLst/>
            </a:prstGeom>
          </p:spPr>
        </p:pic>
        <p:pic>
          <p:nvPicPr>
            <p:cNvPr id="14" name="Graphic 13">
              <a:extLst>
                <a:ext uri="{FF2B5EF4-FFF2-40B4-BE49-F238E27FC236}">
                  <a16:creationId xmlns:a16="http://schemas.microsoft.com/office/drawing/2014/main" id="{E50D5DE0-C006-493E-AF78-8A9B14523B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8415" y="4962447"/>
              <a:ext cx="914400" cy="914400"/>
            </a:xfrm>
            <a:prstGeom prst="rect">
              <a:avLst/>
            </a:prstGeom>
          </p:spPr>
        </p:pic>
        <p:pic>
          <p:nvPicPr>
            <p:cNvPr id="15" name="Graphic 14" descr="Web cam">
              <a:extLst>
                <a:ext uri="{FF2B5EF4-FFF2-40B4-BE49-F238E27FC236}">
                  <a16:creationId xmlns:a16="http://schemas.microsoft.com/office/drawing/2014/main" id="{7C29A999-02D2-4CD7-B9AD-F99D6FD141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35521" y="4965035"/>
              <a:ext cx="914400" cy="914400"/>
            </a:xfrm>
            <a:prstGeom prst="rect">
              <a:avLst/>
            </a:prstGeom>
          </p:spPr>
        </p:pic>
        <p:sp>
          <p:nvSpPr>
            <p:cNvPr id="16" name="TextBox 15">
              <a:extLst>
                <a:ext uri="{FF2B5EF4-FFF2-40B4-BE49-F238E27FC236}">
                  <a16:creationId xmlns:a16="http://schemas.microsoft.com/office/drawing/2014/main" id="{5B4301B0-1962-42F0-86C9-57A3070BE45D}"/>
                </a:ext>
              </a:extLst>
            </p:cNvPr>
            <p:cNvSpPr txBox="1"/>
            <p:nvPr/>
          </p:nvSpPr>
          <p:spPr>
            <a:xfrm>
              <a:off x="7919514" y="4606438"/>
              <a:ext cx="1520289" cy="549702"/>
            </a:xfrm>
            <a:prstGeom prst="rect">
              <a:avLst/>
            </a:prstGeom>
            <a:noFill/>
          </p:spPr>
          <p:txBody>
            <a:bodyPr wrap="none" lIns="186521" tIns="149217" rIns="186521" bIns="149217" rtlCol="0">
              <a:spAutoFit/>
            </a:bodyPr>
            <a:lstStyle/>
            <a:p>
              <a:pPr algn="ctr">
                <a:lnSpc>
                  <a:spcPct val="90000"/>
                </a:lnSpc>
                <a:spcAft>
                  <a:spcPts val="612"/>
                </a:spcAft>
              </a:pPr>
              <a:r>
                <a:rPr lang="en-US" sz="1836">
                  <a:gradFill>
                    <a:gsLst>
                      <a:gs pos="2917">
                        <a:schemeClr val="tx1"/>
                      </a:gs>
                      <a:gs pos="30000">
                        <a:schemeClr val="tx1"/>
                      </a:gs>
                    </a:gsLst>
                    <a:lin ang="5400000" scaled="0"/>
                  </a:gradFill>
                </a:rPr>
                <a:t>IoT devices</a:t>
              </a:r>
            </a:p>
          </p:txBody>
        </p:sp>
      </p:grpSp>
      <p:grpSp>
        <p:nvGrpSpPr>
          <p:cNvPr id="43" name="Group 42">
            <a:extLst>
              <a:ext uri="{FF2B5EF4-FFF2-40B4-BE49-F238E27FC236}">
                <a16:creationId xmlns:a16="http://schemas.microsoft.com/office/drawing/2014/main" id="{CDB404DD-1D7C-437B-88A4-B418575B4F94}"/>
              </a:ext>
            </a:extLst>
          </p:cNvPr>
          <p:cNvGrpSpPr/>
          <p:nvPr/>
        </p:nvGrpSpPr>
        <p:grpSpPr>
          <a:xfrm>
            <a:off x="5780897" y="2147645"/>
            <a:ext cx="798316" cy="2044766"/>
            <a:chOff x="6452617" y="2013323"/>
            <a:chExt cx="782734" cy="2004854"/>
          </a:xfrm>
          <a:solidFill>
            <a:schemeClr val="tx2">
              <a:lumMod val="75000"/>
            </a:schemeClr>
          </a:solidFill>
        </p:grpSpPr>
        <p:sp>
          <p:nvSpPr>
            <p:cNvPr id="7" name="Arrow: Up 6">
              <a:extLst>
                <a:ext uri="{FF2B5EF4-FFF2-40B4-BE49-F238E27FC236}">
                  <a16:creationId xmlns:a16="http://schemas.microsoft.com/office/drawing/2014/main" id="{4323D427-96C0-4D32-84F3-A3E88B9DDC33}"/>
                </a:ext>
              </a:extLst>
            </p:cNvPr>
            <p:cNvSpPr/>
            <p:nvPr/>
          </p:nvSpPr>
          <p:spPr bwMode="auto">
            <a:xfrm>
              <a:off x="6454957" y="2347033"/>
              <a:ext cx="780394" cy="1671144"/>
            </a:xfrm>
            <a:prstGeom prst="upArrow">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rPr>
                <a:t>Telemetry</a:t>
              </a:r>
            </a:p>
          </p:txBody>
        </p:sp>
        <p:sp>
          <p:nvSpPr>
            <p:cNvPr id="20" name="TextBox 19">
              <a:extLst>
                <a:ext uri="{FF2B5EF4-FFF2-40B4-BE49-F238E27FC236}">
                  <a16:creationId xmlns:a16="http://schemas.microsoft.com/office/drawing/2014/main" id="{4B95BBF0-4482-4ADA-9463-1FC109261BFA}"/>
                </a:ext>
              </a:extLst>
            </p:cNvPr>
            <p:cNvSpPr txBox="1"/>
            <p:nvPr/>
          </p:nvSpPr>
          <p:spPr>
            <a:xfrm>
              <a:off x="6452617" y="2013323"/>
              <a:ext cx="701566" cy="290830"/>
            </a:xfrm>
            <a:prstGeom prst="rect">
              <a:avLst/>
            </a:prstGeom>
            <a:grpFill/>
            <a:ln>
              <a:solidFill>
                <a:schemeClr val="bg1">
                  <a:lumMod val="50000"/>
                </a:schemeClr>
              </a:solidFill>
              <a:prstDash val="dash"/>
            </a:ln>
          </p:spPr>
          <p:txBody>
            <a:bodyPr wrap="square" lIns="0" tIns="0" rIns="0" bIns="0" rtlCol="0">
              <a:spAutoFit/>
            </a:bodyPr>
            <a:lstStyle/>
            <a:p>
              <a:pPr algn="ctr">
                <a:lnSpc>
                  <a:spcPct val="90000"/>
                </a:lnSpc>
                <a:spcAft>
                  <a:spcPts val="612"/>
                </a:spcAft>
              </a:pPr>
              <a:r>
                <a:rPr lang="en-US" sz="1071" b="1" dirty="0">
                  <a:solidFill>
                    <a:schemeClr val="bg2"/>
                  </a:solidFill>
                </a:rPr>
                <a:t>async </a:t>
              </a:r>
              <a:r>
                <a:rPr lang="en-US" sz="1071" b="1" dirty="0" err="1">
                  <a:solidFill>
                    <a:schemeClr val="bg2"/>
                  </a:solidFill>
                </a:rPr>
                <a:t>msgs</a:t>
              </a:r>
              <a:endParaRPr lang="en-US" sz="1071" b="1" dirty="0">
                <a:solidFill>
                  <a:schemeClr val="bg2"/>
                </a:solidFill>
              </a:endParaRPr>
            </a:p>
          </p:txBody>
        </p:sp>
        <p:sp>
          <p:nvSpPr>
            <p:cNvPr id="26" name="Oval 25">
              <a:extLst>
                <a:ext uri="{FF2B5EF4-FFF2-40B4-BE49-F238E27FC236}">
                  <a16:creationId xmlns:a16="http://schemas.microsoft.com/office/drawing/2014/main" id="{4A03E6C1-0069-4F65-82C2-39BCF647C108}"/>
                </a:ext>
              </a:extLst>
            </p:cNvPr>
            <p:cNvSpPr/>
            <p:nvPr/>
          </p:nvSpPr>
          <p:spPr bwMode="auto">
            <a:xfrm>
              <a:off x="6452617" y="2406326"/>
              <a:ext cx="254000" cy="254000"/>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solidFill>
                    <a:schemeClr val="bg2"/>
                  </a:solidFill>
                </a:rPr>
                <a:t>1</a:t>
              </a:r>
            </a:p>
          </p:txBody>
        </p:sp>
      </p:grpSp>
      <p:grpSp>
        <p:nvGrpSpPr>
          <p:cNvPr id="42" name="Group 41">
            <a:extLst>
              <a:ext uri="{FF2B5EF4-FFF2-40B4-BE49-F238E27FC236}">
                <a16:creationId xmlns:a16="http://schemas.microsoft.com/office/drawing/2014/main" id="{7E47021E-7D2C-479D-A8C4-712EA99AD31A}"/>
              </a:ext>
            </a:extLst>
          </p:cNvPr>
          <p:cNvGrpSpPr/>
          <p:nvPr/>
        </p:nvGrpSpPr>
        <p:grpSpPr>
          <a:xfrm>
            <a:off x="6693494" y="2074967"/>
            <a:ext cx="799991" cy="2117443"/>
            <a:chOff x="7347399" y="1942064"/>
            <a:chExt cx="784376" cy="2076113"/>
          </a:xfrm>
        </p:grpSpPr>
        <p:sp>
          <p:nvSpPr>
            <p:cNvPr id="8" name="Arrow: Up 7">
              <a:extLst>
                <a:ext uri="{FF2B5EF4-FFF2-40B4-BE49-F238E27FC236}">
                  <a16:creationId xmlns:a16="http://schemas.microsoft.com/office/drawing/2014/main" id="{DB540D4D-AFBB-4377-8DFF-6328FFFCE06B}"/>
                </a:ext>
              </a:extLst>
            </p:cNvPr>
            <p:cNvSpPr/>
            <p:nvPr/>
          </p:nvSpPr>
          <p:spPr bwMode="auto">
            <a:xfrm rot="10800000">
              <a:off x="7351381" y="2347033"/>
              <a:ext cx="780394" cy="1671144"/>
            </a:xfrm>
            <a:prstGeom prst="up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vert"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rPr>
                <a:t>Commands</a:t>
              </a:r>
            </a:p>
          </p:txBody>
        </p:sp>
        <p:sp>
          <p:nvSpPr>
            <p:cNvPr id="21" name="TextBox 20">
              <a:extLst>
                <a:ext uri="{FF2B5EF4-FFF2-40B4-BE49-F238E27FC236}">
                  <a16:creationId xmlns:a16="http://schemas.microsoft.com/office/drawing/2014/main" id="{BD3A48CC-7A6A-4A3B-AA76-D5A920821E13}"/>
                </a:ext>
              </a:extLst>
            </p:cNvPr>
            <p:cNvSpPr txBox="1"/>
            <p:nvPr/>
          </p:nvSpPr>
          <p:spPr>
            <a:xfrm>
              <a:off x="7347399" y="1942064"/>
              <a:ext cx="701566" cy="290830"/>
            </a:xfrm>
            <a:prstGeom prst="rect">
              <a:avLst/>
            </a:prstGeom>
            <a:noFill/>
            <a:ln>
              <a:solidFill>
                <a:schemeClr val="bg1">
                  <a:lumMod val="50000"/>
                </a:schemeClr>
              </a:solidFill>
              <a:prstDash val="dash"/>
            </a:ln>
          </p:spPr>
          <p:txBody>
            <a:bodyPr wrap="square" lIns="0" tIns="0" rIns="0" bIns="0" rtlCol="0">
              <a:spAutoFit/>
            </a:bodyPr>
            <a:lstStyle/>
            <a:p>
              <a:pPr algn="ctr">
                <a:lnSpc>
                  <a:spcPct val="90000"/>
                </a:lnSpc>
                <a:spcAft>
                  <a:spcPts val="612"/>
                </a:spcAft>
              </a:pPr>
              <a:r>
                <a:rPr lang="en-US" sz="1071" b="1" dirty="0">
                  <a:gradFill>
                    <a:gsLst>
                      <a:gs pos="2917">
                        <a:schemeClr val="tx1"/>
                      </a:gs>
                      <a:gs pos="30000">
                        <a:schemeClr val="tx1"/>
                      </a:gs>
                    </a:gsLst>
                    <a:lin ang="5400000" scaled="0"/>
                  </a:gradFill>
                </a:rPr>
                <a:t>async </a:t>
              </a:r>
              <a:r>
                <a:rPr lang="en-US" sz="1071" b="1" dirty="0" err="1">
                  <a:gradFill>
                    <a:gsLst>
                      <a:gs pos="2917">
                        <a:schemeClr val="tx1"/>
                      </a:gs>
                      <a:gs pos="30000">
                        <a:schemeClr val="tx1"/>
                      </a:gs>
                    </a:gsLst>
                    <a:lin ang="5400000" scaled="0"/>
                  </a:gradFill>
                </a:rPr>
                <a:t>msgs</a:t>
              </a:r>
              <a:endParaRPr lang="en-US" sz="1071" b="1" dirty="0">
                <a:gradFill>
                  <a:gsLst>
                    <a:gs pos="2917">
                      <a:schemeClr val="tx1"/>
                    </a:gs>
                    <a:gs pos="30000">
                      <a:schemeClr val="tx1"/>
                    </a:gs>
                  </a:gsLst>
                  <a:lin ang="5400000" scaled="0"/>
                </a:gradFill>
              </a:endParaRPr>
            </a:p>
          </p:txBody>
        </p:sp>
        <p:sp>
          <p:nvSpPr>
            <p:cNvPr id="27" name="Oval 26">
              <a:extLst>
                <a:ext uri="{FF2B5EF4-FFF2-40B4-BE49-F238E27FC236}">
                  <a16:creationId xmlns:a16="http://schemas.microsoft.com/office/drawing/2014/main" id="{B9AABC7C-90E2-40FE-8B72-1F97A4F06CE6}"/>
                </a:ext>
              </a:extLst>
            </p:cNvPr>
            <p:cNvSpPr/>
            <p:nvPr/>
          </p:nvSpPr>
          <p:spPr bwMode="auto">
            <a:xfrm>
              <a:off x="7405413" y="2399858"/>
              <a:ext cx="254000" cy="254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a:solidFill>
                    <a:schemeClr val="bg1">
                      <a:lumMod val="50000"/>
                    </a:schemeClr>
                  </a:solidFill>
                </a:rPr>
                <a:t>2</a:t>
              </a:r>
            </a:p>
          </p:txBody>
        </p:sp>
      </p:grpSp>
      <p:grpSp>
        <p:nvGrpSpPr>
          <p:cNvPr id="41" name="Group 40">
            <a:extLst>
              <a:ext uri="{FF2B5EF4-FFF2-40B4-BE49-F238E27FC236}">
                <a16:creationId xmlns:a16="http://schemas.microsoft.com/office/drawing/2014/main" id="{5C5C9205-F8D9-44F7-880C-98E87B25C180}"/>
              </a:ext>
            </a:extLst>
          </p:cNvPr>
          <p:cNvGrpSpPr/>
          <p:nvPr/>
        </p:nvGrpSpPr>
        <p:grpSpPr>
          <a:xfrm>
            <a:off x="7604513" y="2074966"/>
            <a:ext cx="838513" cy="2126682"/>
            <a:chOff x="8240638" y="1942063"/>
            <a:chExt cx="822146" cy="2085172"/>
          </a:xfrm>
        </p:grpSpPr>
        <p:sp>
          <p:nvSpPr>
            <p:cNvPr id="9" name="Arrow: Up-Down 8">
              <a:extLst>
                <a:ext uri="{FF2B5EF4-FFF2-40B4-BE49-F238E27FC236}">
                  <a16:creationId xmlns:a16="http://schemas.microsoft.com/office/drawing/2014/main" id="{C5AA0C5C-CC39-498C-822A-707558EC24F6}"/>
                </a:ext>
              </a:extLst>
            </p:cNvPr>
            <p:cNvSpPr/>
            <p:nvPr/>
          </p:nvSpPr>
          <p:spPr bwMode="auto">
            <a:xfrm>
              <a:off x="8247807" y="2356092"/>
              <a:ext cx="780394" cy="1671143"/>
            </a:xfrm>
            <a:prstGeom prst="upDown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vert270"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a:gradFill>
                    <a:gsLst>
                      <a:gs pos="0">
                        <a:srgbClr val="FFFFFF"/>
                      </a:gs>
                      <a:gs pos="100000">
                        <a:srgbClr val="FFFFFF"/>
                      </a:gs>
                    </a:gsLst>
                    <a:lin ang="5400000" scaled="0"/>
                  </a:gradFill>
                </a:rPr>
                <a:t>Twin</a:t>
              </a:r>
            </a:p>
          </p:txBody>
        </p:sp>
        <p:sp>
          <p:nvSpPr>
            <p:cNvPr id="23" name="TextBox 22">
              <a:extLst>
                <a:ext uri="{FF2B5EF4-FFF2-40B4-BE49-F238E27FC236}">
                  <a16:creationId xmlns:a16="http://schemas.microsoft.com/office/drawing/2014/main" id="{B680AC03-4A0B-457D-B8D3-DE994A6BA1BF}"/>
                </a:ext>
              </a:extLst>
            </p:cNvPr>
            <p:cNvSpPr txBox="1"/>
            <p:nvPr/>
          </p:nvSpPr>
          <p:spPr>
            <a:xfrm>
              <a:off x="8240638" y="1942063"/>
              <a:ext cx="822146" cy="290830"/>
            </a:xfrm>
            <a:prstGeom prst="rect">
              <a:avLst/>
            </a:prstGeom>
            <a:noFill/>
            <a:ln>
              <a:solidFill>
                <a:schemeClr val="bg1">
                  <a:lumMod val="50000"/>
                </a:schemeClr>
              </a:solidFill>
              <a:prstDash val="dash"/>
            </a:ln>
          </p:spPr>
          <p:txBody>
            <a:bodyPr wrap="square" lIns="0" tIns="0" rIns="0" bIns="0" rtlCol="0">
              <a:spAutoFit/>
            </a:bodyPr>
            <a:lstStyle/>
            <a:p>
              <a:pPr algn="ctr">
                <a:lnSpc>
                  <a:spcPct val="90000"/>
                </a:lnSpc>
                <a:spcAft>
                  <a:spcPts val="612"/>
                </a:spcAft>
              </a:pPr>
              <a:r>
                <a:rPr lang="en-US" sz="1071" b="1" dirty="0">
                  <a:gradFill>
                    <a:gsLst>
                      <a:gs pos="2917">
                        <a:schemeClr val="tx1"/>
                      </a:gs>
                      <a:gs pos="30000">
                        <a:schemeClr val="tx1"/>
                      </a:gs>
                    </a:gsLst>
                    <a:lin ang="5400000" scaled="0"/>
                  </a:gradFill>
                </a:rPr>
                <a:t>doc exchange</a:t>
              </a:r>
            </a:p>
          </p:txBody>
        </p:sp>
        <p:sp>
          <p:nvSpPr>
            <p:cNvPr id="28" name="Oval 27">
              <a:extLst>
                <a:ext uri="{FF2B5EF4-FFF2-40B4-BE49-F238E27FC236}">
                  <a16:creationId xmlns:a16="http://schemas.microsoft.com/office/drawing/2014/main" id="{DAC9E29B-D519-4BF5-88D9-8B3135D882D4}"/>
                </a:ext>
              </a:extLst>
            </p:cNvPr>
            <p:cNvSpPr/>
            <p:nvPr/>
          </p:nvSpPr>
          <p:spPr bwMode="auto">
            <a:xfrm>
              <a:off x="8296020" y="2419886"/>
              <a:ext cx="254000" cy="254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a:solidFill>
                    <a:schemeClr val="bg1">
                      <a:lumMod val="50000"/>
                    </a:schemeClr>
                  </a:solidFill>
                </a:rPr>
                <a:t>3</a:t>
              </a:r>
            </a:p>
          </p:txBody>
        </p:sp>
      </p:grpSp>
      <p:grpSp>
        <p:nvGrpSpPr>
          <p:cNvPr id="40" name="Group 39">
            <a:extLst>
              <a:ext uri="{FF2B5EF4-FFF2-40B4-BE49-F238E27FC236}">
                <a16:creationId xmlns:a16="http://schemas.microsoft.com/office/drawing/2014/main" id="{8614B690-AEEE-4690-93CE-66570E21B0ED}"/>
              </a:ext>
            </a:extLst>
          </p:cNvPr>
          <p:cNvGrpSpPr/>
          <p:nvPr/>
        </p:nvGrpSpPr>
        <p:grpSpPr>
          <a:xfrm>
            <a:off x="8526090" y="2198105"/>
            <a:ext cx="795929" cy="2003544"/>
            <a:chOff x="9144232" y="2062798"/>
            <a:chExt cx="780394" cy="1964437"/>
          </a:xfrm>
          <a:solidFill>
            <a:schemeClr val="tx2">
              <a:lumMod val="75000"/>
            </a:schemeClr>
          </a:solidFill>
        </p:grpSpPr>
        <p:sp>
          <p:nvSpPr>
            <p:cNvPr id="10" name="Arrow: Up-Down 9">
              <a:extLst>
                <a:ext uri="{FF2B5EF4-FFF2-40B4-BE49-F238E27FC236}">
                  <a16:creationId xmlns:a16="http://schemas.microsoft.com/office/drawing/2014/main" id="{49F449B1-0E41-4F83-A467-D30AD1D7E039}"/>
                </a:ext>
              </a:extLst>
            </p:cNvPr>
            <p:cNvSpPr/>
            <p:nvPr/>
          </p:nvSpPr>
          <p:spPr bwMode="auto">
            <a:xfrm>
              <a:off x="9144232" y="2356092"/>
              <a:ext cx="780394" cy="1671143"/>
            </a:xfrm>
            <a:prstGeom prst="upDownArrow">
              <a:avLst/>
            </a:prstGeom>
            <a:grpFill/>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vert270"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a:gradFill>
                    <a:gsLst>
                      <a:gs pos="0">
                        <a:srgbClr val="FFFFFF"/>
                      </a:gs>
                      <a:gs pos="100000">
                        <a:srgbClr val="FFFFFF"/>
                      </a:gs>
                    </a:gsLst>
                    <a:lin ang="5400000" scaled="0"/>
                  </a:gradFill>
                </a:rPr>
                <a:t>Direct methods</a:t>
              </a:r>
            </a:p>
          </p:txBody>
        </p:sp>
        <p:sp>
          <p:nvSpPr>
            <p:cNvPr id="22" name="TextBox 21">
              <a:extLst>
                <a:ext uri="{FF2B5EF4-FFF2-40B4-BE49-F238E27FC236}">
                  <a16:creationId xmlns:a16="http://schemas.microsoft.com/office/drawing/2014/main" id="{E682DCCF-8156-447D-BF3D-8651BC6EE7D9}"/>
                </a:ext>
              </a:extLst>
            </p:cNvPr>
            <p:cNvSpPr txBox="1"/>
            <p:nvPr/>
          </p:nvSpPr>
          <p:spPr>
            <a:xfrm>
              <a:off x="9152846" y="2062798"/>
              <a:ext cx="701566" cy="148310"/>
            </a:xfrm>
            <a:prstGeom prst="rect">
              <a:avLst/>
            </a:prstGeom>
            <a:grpFill/>
            <a:ln>
              <a:solidFill>
                <a:schemeClr val="bg1">
                  <a:lumMod val="50000"/>
                </a:schemeClr>
              </a:solidFill>
              <a:prstDash val="dash"/>
            </a:ln>
          </p:spPr>
          <p:txBody>
            <a:bodyPr wrap="square" lIns="0" tIns="0" rIns="0" bIns="0" rtlCol="0">
              <a:spAutoFit/>
            </a:bodyPr>
            <a:lstStyle/>
            <a:p>
              <a:pPr algn="ctr">
                <a:lnSpc>
                  <a:spcPct val="90000"/>
                </a:lnSpc>
                <a:spcAft>
                  <a:spcPts val="612"/>
                </a:spcAft>
              </a:pPr>
              <a:r>
                <a:rPr lang="en-US" sz="1071" b="1" dirty="0">
                  <a:solidFill>
                    <a:schemeClr val="bg2"/>
                  </a:solidFill>
                </a:rPr>
                <a:t>RPC</a:t>
              </a:r>
            </a:p>
          </p:txBody>
        </p:sp>
        <p:sp>
          <p:nvSpPr>
            <p:cNvPr id="29" name="Oval 28">
              <a:extLst>
                <a:ext uri="{FF2B5EF4-FFF2-40B4-BE49-F238E27FC236}">
                  <a16:creationId xmlns:a16="http://schemas.microsoft.com/office/drawing/2014/main" id="{DB954C7F-78B3-4205-95C4-2E087E4EA5F9}"/>
                </a:ext>
              </a:extLst>
            </p:cNvPr>
            <p:cNvSpPr/>
            <p:nvPr/>
          </p:nvSpPr>
          <p:spPr bwMode="auto">
            <a:xfrm>
              <a:off x="9172504" y="2419886"/>
              <a:ext cx="254000" cy="254000"/>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dirty="0">
                  <a:solidFill>
                    <a:schemeClr val="bg2"/>
                  </a:solidFill>
                </a:rPr>
                <a:t>4</a:t>
              </a:r>
            </a:p>
          </p:txBody>
        </p:sp>
      </p:grpSp>
      <p:grpSp>
        <p:nvGrpSpPr>
          <p:cNvPr id="38" name="Group 37">
            <a:extLst>
              <a:ext uri="{FF2B5EF4-FFF2-40B4-BE49-F238E27FC236}">
                <a16:creationId xmlns:a16="http://schemas.microsoft.com/office/drawing/2014/main" id="{058E154D-6A69-4007-9CE1-6401AFBEACE1}"/>
              </a:ext>
            </a:extLst>
          </p:cNvPr>
          <p:cNvGrpSpPr/>
          <p:nvPr/>
        </p:nvGrpSpPr>
        <p:grpSpPr>
          <a:xfrm>
            <a:off x="9437011" y="2183273"/>
            <a:ext cx="795930" cy="2018376"/>
            <a:chOff x="10037368" y="2048256"/>
            <a:chExt cx="780394" cy="1978980"/>
          </a:xfrm>
        </p:grpSpPr>
        <p:sp>
          <p:nvSpPr>
            <p:cNvPr id="24" name="Arrow: Up 23">
              <a:extLst>
                <a:ext uri="{FF2B5EF4-FFF2-40B4-BE49-F238E27FC236}">
                  <a16:creationId xmlns:a16="http://schemas.microsoft.com/office/drawing/2014/main" id="{468A7829-0222-47DE-BC38-DB8F47783E94}"/>
                </a:ext>
              </a:extLst>
            </p:cNvPr>
            <p:cNvSpPr/>
            <p:nvPr/>
          </p:nvSpPr>
          <p:spPr bwMode="auto">
            <a:xfrm>
              <a:off x="10037368" y="2356092"/>
              <a:ext cx="780394" cy="1671144"/>
            </a:xfrm>
            <a:prstGeom prst="up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vert270"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rPr>
                <a:t>File upload</a:t>
              </a:r>
            </a:p>
          </p:txBody>
        </p:sp>
        <p:sp>
          <p:nvSpPr>
            <p:cNvPr id="25" name="TextBox 24">
              <a:extLst>
                <a:ext uri="{FF2B5EF4-FFF2-40B4-BE49-F238E27FC236}">
                  <a16:creationId xmlns:a16="http://schemas.microsoft.com/office/drawing/2014/main" id="{22DBFEB9-15BE-4997-8611-B6E7CA783EE1}"/>
                </a:ext>
              </a:extLst>
            </p:cNvPr>
            <p:cNvSpPr txBox="1"/>
            <p:nvPr/>
          </p:nvSpPr>
          <p:spPr>
            <a:xfrm>
              <a:off x="10104922" y="2048256"/>
              <a:ext cx="701566" cy="148310"/>
            </a:xfrm>
            <a:prstGeom prst="rect">
              <a:avLst/>
            </a:prstGeom>
            <a:noFill/>
            <a:ln>
              <a:solidFill>
                <a:schemeClr val="bg1">
                  <a:lumMod val="50000"/>
                </a:schemeClr>
              </a:solidFill>
              <a:prstDash val="dash"/>
            </a:ln>
          </p:spPr>
          <p:txBody>
            <a:bodyPr wrap="square" lIns="0" tIns="0" rIns="0" bIns="0" rtlCol="0">
              <a:spAutoFit/>
            </a:bodyPr>
            <a:lstStyle/>
            <a:p>
              <a:pPr algn="ctr">
                <a:lnSpc>
                  <a:spcPct val="90000"/>
                </a:lnSpc>
                <a:spcAft>
                  <a:spcPts val="612"/>
                </a:spcAft>
              </a:pPr>
              <a:r>
                <a:rPr lang="en-US" sz="1071" b="1" dirty="0">
                  <a:gradFill>
                    <a:gsLst>
                      <a:gs pos="2917">
                        <a:schemeClr val="tx1"/>
                      </a:gs>
                      <a:gs pos="30000">
                        <a:schemeClr val="tx1"/>
                      </a:gs>
                    </a:gsLst>
                    <a:lin ang="5400000" scaled="0"/>
                  </a:gradFill>
                </a:rPr>
                <a:t>file based</a:t>
              </a:r>
            </a:p>
          </p:txBody>
        </p:sp>
        <p:sp>
          <p:nvSpPr>
            <p:cNvPr id="30" name="Oval 29">
              <a:extLst>
                <a:ext uri="{FF2B5EF4-FFF2-40B4-BE49-F238E27FC236}">
                  <a16:creationId xmlns:a16="http://schemas.microsoft.com/office/drawing/2014/main" id="{97A366CD-EF52-4BB3-AC62-F0B7D152FFD2}"/>
                </a:ext>
              </a:extLst>
            </p:cNvPr>
            <p:cNvSpPr/>
            <p:nvPr/>
          </p:nvSpPr>
          <p:spPr bwMode="auto">
            <a:xfrm>
              <a:off x="10116196" y="2398124"/>
              <a:ext cx="254000" cy="254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a:solidFill>
                    <a:schemeClr val="bg1">
                      <a:lumMod val="50000"/>
                    </a:schemeClr>
                  </a:solidFill>
                </a:rPr>
                <a:t>5</a:t>
              </a:r>
            </a:p>
          </p:txBody>
        </p:sp>
      </p:grpSp>
      <p:grpSp>
        <p:nvGrpSpPr>
          <p:cNvPr id="37" name="Group 36">
            <a:extLst>
              <a:ext uri="{FF2B5EF4-FFF2-40B4-BE49-F238E27FC236}">
                <a16:creationId xmlns:a16="http://schemas.microsoft.com/office/drawing/2014/main" id="{D3CA01DC-19A6-4772-9BDF-E476C583D81D}"/>
              </a:ext>
            </a:extLst>
          </p:cNvPr>
          <p:cNvGrpSpPr/>
          <p:nvPr/>
        </p:nvGrpSpPr>
        <p:grpSpPr>
          <a:xfrm>
            <a:off x="10365132" y="234502"/>
            <a:ext cx="1994875" cy="1318225"/>
            <a:chOff x="10058399" y="848651"/>
            <a:chExt cx="1955937" cy="1292495"/>
          </a:xfrm>
          <a:solidFill>
            <a:schemeClr val="tx2">
              <a:lumMod val="75000"/>
            </a:schemeClr>
          </a:solidFill>
        </p:grpSpPr>
        <p:sp>
          <p:nvSpPr>
            <p:cNvPr id="31" name="Cylinder 30">
              <a:extLst>
                <a:ext uri="{FF2B5EF4-FFF2-40B4-BE49-F238E27FC236}">
                  <a16:creationId xmlns:a16="http://schemas.microsoft.com/office/drawing/2014/main" id="{00ACF972-C751-4CED-B534-9DF0F1DAE449}"/>
                </a:ext>
              </a:extLst>
            </p:cNvPr>
            <p:cNvSpPr/>
            <p:nvPr/>
          </p:nvSpPr>
          <p:spPr bwMode="auto">
            <a:xfrm>
              <a:off x="11366696" y="848651"/>
              <a:ext cx="647640" cy="378388"/>
            </a:xfrm>
            <a:prstGeom prst="can">
              <a:avLst/>
            </a:prstGeom>
            <a:grp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122">
                  <a:solidFill>
                    <a:schemeClr val="bg2"/>
                  </a:solidFill>
                </a:rPr>
                <a:t>storage blob</a:t>
              </a:r>
            </a:p>
          </p:txBody>
        </p:sp>
        <p:sp>
          <p:nvSpPr>
            <p:cNvPr id="32" name="Cylinder 31">
              <a:extLst>
                <a:ext uri="{FF2B5EF4-FFF2-40B4-BE49-F238E27FC236}">
                  <a16:creationId xmlns:a16="http://schemas.microsoft.com/office/drawing/2014/main" id="{31288B36-9A44-4B7A-B332-847AA1987C96}"/>
                </a:ext>
              </a:extLst>
            </p:cNvPr>
            <p:cNvSpPr/>
            <p:nvPr/>
          </p:nvSpPr>
          <p:spPr bwMode="auto">
            <a:xfrm>
              <a:off x="11366696" y="1273146"/>
              <a:ext cx="647640" cy="378388"/>
            </a:xfrm>
            <a:prstGeom prst="can">
              <a:avLst/>
            </a:prstGeom>
            <a:grp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122">
                  <a:solidFill>
                    <a:schemeClr val="bg2"/>
                  </a:solidFill>
                </a:rPr>
                <a:t>SB queues</a:t>
              </a:r>
            </a:p>
          </p:txBody>
        </p:sp>
        <p:sp>
          <p:nvSpPr>
            <p:cNvPr id="33" name="Cylinder 32">
              <a:extLst>
                <a:ext uri="{FF2B5EF4-FFF2-40B4-BE49-F238E27FC236}">
                  <a16:creationId xmlns:a16="http://schemas.microsoft.com/office/drawing/2014/main" id="{43F82428-2AE3-4CFD-AC3E-03D3D3E99966}"/>
                </a:ext>
              </a:extLst>
            </p:cNvPr>
            <p:cNvSpPr/>
            <p:nvPr/>
          </p:nvSpPr>
          <p:spPr bwMode="auto">
            <a:xfrm>
              <a:off x="11366696" y="1762758"/>
              <a:ext cx="647640" cy="378388"/>
            </a:xfrm>
            <a:prstGeom prst="can">
              <a:avLst/>
            </a:prstGeom>
            <a:grp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122">
                  <a:solidFill>
                    <a:schemeClr val="bg2"/>
                  </a:solidFill>
                </a:rPr>
                <a:t>event hubs</a:t>
              </a:r>
            </a:p>
          </p:txBody>
        </p:sp>
        <p:sp>
          <p:nvSpPr>
            <p:cNvPr id="34" name="Arrow: Up 33">
              <a:extLst>
                <a:ext uri="{FF2B5EF4-FFF2-40B4-BE49-F238E27FC236}">
                  <a16:creationId xmlns:a16="http://schemas.microsoft.com/office/drawing/2014/main" id="{273CB3E4-D555-4F28-B7DB-B7D74FCDCAF2}"/>
                </a:ext>
              </a:extLst>
            </p:cNvPr>
            <p:cNvSpPr/>
            <p:nvPr/>
          </p:nvSpPr>
          <p:spPr bwMode="auto">
            <a:xfrm rot="5400000">
              <a:off x="10276141" y="850646"/>
              <a:ext cx="780394" cy="1215877"/>
            </a:xfrm>
            <a:prstGeom prst="upArrow">
              <a:avLst/>
            </a:prstGeom>
            <a:grp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vert270"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dirty="0">
                  <a:solidFill>
                    <a:schemeClr val="bg2"/>
                  </a:solidFill>
                </a:rPr>
                <a:t>routes</a:t>
              </a:r>
            </a:p>
          </p:txBody>
        </p:sp>
        <p:sp>
          <p:nvSpPr>
            <p:cNvPr id="35" name="Oval 34">
              <a:extLst>
                <a:ext uri="{FF2B5EF4-FFF2-40B4-BE49-F238E27FC236}">
                  <a16:creationId xmlns:a16="http://schemas.microsoft.com/office/drawing/2014/main" id="{510207FE-C86A-4706-A48F-732CC0CC698B}"/>
                </a:ext>
              </a:extLst>
            </p:cNvPr>
            <p:cNvSpPr/>
            <p:nvPr/>
          </p:nvSpPr>
          <p:spPr bwMode="auto">
            <a:xfrm>
              <a:off x="10653631" y="1068388"/>
              <a:ext cx="254000" cy="254000"/>
            </a:xfrm>
            <a:prstGeom prst="ellipse">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a:solidFill>
                    <a:schemeClr val="bg2"/>
                  </a:solidFill>
                </a:rPr>
                <a:t>6</a:t>
              </a:r>
            </a:p>
          </p:txBody>
        </p:sp>
      </p:grpSp>
      <p:grpSp>
        <p:nvGrpSpPr>
          <p:cNvPr id="5" name="Group 4">
            <a:extLst>
              <a:ext uri="{FF2B5EF4-FFF2-40B4-BE49-F238E27FC236}">
                <a16:creationId xmlns:a16="http://schemas.microsoft.com/office/drawing/2014/main" id="{096FBD63-7725-4C1C-A375-7F85D0145285}"/>
              </a:ext>
            </a:extLst>
          </p:cNvPr>
          <p:cNvGrpSpPr/>
          <p:nvPr/>
        </p:nvGrpSpPr>
        <p:grpSpPr>
          <a:xfrm>
            <a:off x="10705618" y="4573174"/>
            <a:ext cx="1738111" cy="1148642"/>
            <a:chOff x="10368394" y="2543246"/>
            <a:chExt cx="1704185" cy="1532023"/>
          </a:xfrm>
        </p:grpSpPr>
        <p:sp>
          <p:nvSpPr>
            <p:cNvPr id="4" name="TextBox 3">
              <a:extLst>
                <a:ext uri="{FF2B5EF4-FFF2-40B4-BE49-F238E27FC236}">
                  <a16:creationId xmlns:a16="http://schemas.microsoft.com/office/drawing/2014/main" id="{D74DF8A2-3F48-4019-B802-956006693D14}"/>
                </a:ext>
              </a:extLst>
            </p:cNvPr>
            <p:cNvSpPr txBox="1"/>
            <p:nvPr/>
          </p:nvSpPr>
          <p:spPr>
            <a:xfrm>
              <a:off x="10368394" y="2543246"/>
              <a:ext cx="1674176" cy="741055"/>
            </a:xfrm>
            <a:prstGeom prst="rect">
              <a:avLst/>
            </a:prstGeom>
            <a:ln/>
          </p:spPr>
          <p:style>
            <a:lnRef idx="1">
              <a:schemeClr val="dk1"/>
            </a:lnRef>
            <a:fillRef idx="2">
              <a:schemeClr val="dk1"/>
            </a:fillRef>
            <a:effectRef idx="1">
              <a:schemeClr val="dk1"/>
            </a:effectRef>
            <a:fontRef idx="minor">
              <a:schemeClr val="dk1"/>
            </a:fontRef>
          </p:style>
          <p:txBody>
            <a:bodyPr wrap="square" lIns="186521" tIns="149217" rIns="186521" bIns="149217" rtlCol="0" anchor="ctr">
              <a:spAutoFit/>
            </a:bodyPr>
            <a:lstStyle/>
            <a:p>
              <a:pPr>
                <a:lnSpc>
                  <a:spcPct val="90000"/>
                </a:lnSpc>
                <a:spcAft>
                  <a:spcPts val="612"/>
                </a:spcAft>
              </a:pPr>
              <a:r>
                <a:rPr lang="en-US" sz="1836">
                  <a:gradFill>
                    <a:gsLst>
                      <a:gs pos="2917">
                        <a:schemeClr val="tx1"/>
                      </a:gs>
                      <a:gs pos="30000">
                        <a:schemeClr val="tx1"/>
                      </a:gs>
                    </a:gsLst>
                    <a:lin ang="5400000" scaled="0"/>
                  </a:gradFill>
                </a:rPr>
                <a:t>Client SDK</a:t>
              </a:r>
            </a:p>
          </p:txBody>
        </p:sp>
        <p:sp>
          <p:nvSpPr>
            <p:cNvPr id="39" name="TextBox 38">
              <a:extLst>
                <a:ext uri="{FF2B5EF4-FFF2-40B4-BE49-F238E27FC236}">
                  <a16:creationId xmlns:a16="http://schemas.microsoft.com/office/drawing/2014/main" id="{73548DE0-AE80-4C09-92CE-3A2DFEF12325}"/>
                </a:ext>
              </a:extLst>
            </p:cNvPr>
            <p:cNvSpPr txBox="1"/>
            <p:nvPr/>
          </p:nvSpPr>
          <p:spPr>
            <a:xfrm>
              <a:off x="10369549" y="3327498"/>
              <a:ext cx="1703030" cy="747771"/>
            </a:xfrm>
            <a:prstGeom prst="rect">
              <a:avLst/>
            </a:prstGeom>
            <a:ln/>
          </p:spPr>
          <p:style>
            <a:lnRef idx="1">
              <a:schemeClr val="dk1"/>
            </a:lnRef>
            <a:fillRef idx="2">
              <a:schemeClr val="dk1"/>
            </a:fillRef>
            <a:effectRef idx="1">
              <a:schemeClr val="dk1"/>
            </a:effectRef>
            <a:fontRef idx="minor">
              <a:schemeClr val="dk1"/>
            </a:fontRef>
          </p:style>
          <p:txBody>
            <a:bodyPr wrap="none" lIns="186521" tIns="149217" rIns="186521" bIns="149217" rtlCol="0" anchor="ctr">
              <a:spAutoFit/>
            </a:bodyPr>
            <a:lstStyle/>
            <a:p>
              <a:pPr>
                <a:lnSpc>
                  <a:spcPct val="90000"/>
                </a:lnSpc>
                <a:spcAft>
                  <a:spcPts val="612"/>
                </a:spcAft>
              </a:pPr>
              <a:r>
                <a:rPr lang="en-US" sz="1836" dirty="0">
                  <a:gradFill>
                    <a:gsLst>
                      <a:gs pos="2917">
                        <a:schemeClr val="tx1"/>
                      </a:gs>
                      <a:gs pos="30000">
                        <a:schemeClr val="tx1"/>
                      </a:gs>
                    </a:gsLst>
                    <a:lin ang="5400000" scaled="0"/>
                  </a:gradFill>
                </a:rPr>
                <a:t>Open Clients</a:t>
              </a:r>
            </a:p>
          </p:txBody>
        </p:sp>
      </p:grpSp>
      <p:grpSp>
        <p:nvGrpSpPr>
          <p:cNvPr id="36" name="Group 35">
            <a:extLst>
              <a:ext uri="{FF2B5EF4-FFF2-40B4-BE49-F238E27FC236}">
                <a16:creationId xmlns:a16="http://schemas.microsoft.com/office/drawing/2014/main" id="{5FE6418B-903A-4B12-9485-E420B83168A3}"/>
              </a:ext>
            </a:extLst>
          </p:cNvPr>
          <p:cNvGrpSpPr/>
          <p:nvPr/>
        </p:nvGrpSpPr>
        <p:grpSpPr>
          <a:xfrm>
            <a:off x="10284468" y="1687826"/>
            <a:ext cx="1661819" cy="2521762"/>
            <a:chOff x="10082865" y="1654882"/>
            <a:chExt cx="1629382" cy="2472540"/>
          </a:xfrm>
        </p:grpSpPr>
        <p:sp>
          <p:nvSpPr>
            <p:cNvPr id="6" name="Arrow: Bent-Up 5">
              <a:extLst>
                <a:ext uri="{FF2B5EF4-FFF2-40B4-BE49-F238E27FC236}">
                  <a16:creationId xmlns:a16="http://schemas.microsoft.com/office/drawing/2014/main" id="{15B931B7-0177-46DF-8949-6009E08DAD6C}"/>
                </a:ext>
              </a:extLst>
            </p:cNvPr>
            <p:cNvSpPr/>
            <p:nvPr/>
          </p:nvSpPr>
          <p:spPr bwMode="auto">
            <a:xfrm rot="10800000">
              <a:off x="10121642" y="1654882"/>
              <a:ext cx="1590605" cy="2472540"/>
            </a:xfrm>
            <a:prstGeom prst="bentUp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48" name="TextBox 47">
              <a:extLst>
                <a:ext uri="{FF2B5EF4-FFF2-40B4-BE49-F238E27FC236}">
                  <a16:creationId xmlns:a16="http://schemas.microsoft.com/office/drawing/2014/main" id="{74BBFF6C-F96F-42CD-A0BA-674874991A18}"/>
                </a:ext>
              </a:extLst>
            </p:cNvPr>
            <p:cNvSpPr txBox="1"/>
            <p:nvPr/>
          </p:nvSpPr>
          <p:spPr>
            <a:xfrm>
              <a:off x="10082865" y="2134434"/>
              <a:ext cx="1014749" cy="162955"/>
            </a:xfrm>
            <a:prstGeom prst="rect">
              <a:avLst/>
            </a:prstGeom>
            <a:noFill/>
            <a:ln>
              <a:solidFill>
                <a:schemeClr val="bg1">
                  <a:lumMod val="50000"/>
                </a:schemeClr>
              </a:solidFill>
              <a:prstDash val="dash"/>
            </a:ln>
          </p:spPr>
          <p:txBody>
            <a:bodyPr wrap="square" lIns="0" tIns="0" rIns="0" bIns="0" rtlCol="0">
              <a:spAutoFit/>
            </a:bodyPr>
            <a:lstStyle/>
            <a:p>
              <a:pPr algn="ctr">
                <a:lnSpc>
                  <a:spcPct val="90000"/>
                </a:lnSpc>
                <a:spcAft>
                  <a:spcPts val="612"/>
                </a:spcAft>
              </a:pPr>
              <a:r>
                <a:rPr lang="en-US" sz="1200" b="1" dirty="0">
                  <a:gradFill>
                    <a:gsLst>
                      <a:gs pos="2917">
                        <a:schemeClr val="tx1"/>
                      </a:gs>
                      <a:gs pos="30000">
                        <a:schemeClr val="tx1"/>
                      </a:gs>
                    </a:gsLst>
                    <a:lin ang="5400000" scaled="0"/>
                  </a:gradFill>
                </a:rPr>
                <a:t>stream-based</a:t>
              </a:r>
            </a:p>
          </p:txBody>
        </p:sp>
        <p:sp>
          <p:nvSpPr>
            <p:cNvPr id="49" name="Oval 48">
              <a:extLst>
                <a:ext uri="{FF2B5EF4-FFF2-40B4-BE49-F238E27FC236}">
                  <a16:creationId xmlns:a16="http://schemas.microsoft.com/office/drawing/2014/main" id="{101547CC-D0DC-4359-8415-C04B26E48B2D}"/>
                </a:ext>
              </a:extLst>
            </p:cNvPr>
            <p:cNvSpPr/>
            <p:nvPr/>
          </p:nvSpPr>
          <p:spPr bwMode="auto">
            <a:xfrm>
              <a:off x="10161952" y="2509103"/>
              <a:ext cx="254000" cy="254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a:solidFill>
                    <a:schemeClr val="bg1">
                      <a:lumMod val="50000"/>
                    </a:schemeClr>
                  </a:solidFill>
                </a:rPr>
                <a:t>7</a:t>
              </a:r>
            </a:p>
          </p:txBody>
        </p:sp>
        <p:sp>
          <p:nvSpPr>
            <p:cNvPr id="11" name="Rectangle 10">
              <a:extLst>
                <a:ext uri="{FF2B5EF4-FFF2-40B4-BE49-F238E27FC236}">
                  <a16:creationId xmlns:a16="http://schemas.microsoft.com/office/drawing/2014/main" id="{3AEB3932-A7A2-4F30-93EA-ED46DAF85AFF}"/>
                </a:ext>
              </a:extLst>
            </p:cNvPr>
            <p:cNvSpPr/>
            <p:nvPr/>
          </p:nvSpPr>
          <p:spPr>
            <a:xfrm rot="16200000">
              <a:off x="9631626" y="3024500"/>
              <a:ext cx="1744517" cy="374846"/>
            </a:xfrm>
            <a:prstGeom prst="rect">
              <a:avLst/>
            </a:prstGeom>
          </p:spPr>
          <p:txBody>
            <a:bodyPr wrap="none">
              <a:spAutoFit/>
            </a:bodyPr>
            <a:lstStyle/>
            <a:p>
              <a:pPr algn="ctr" defTabSz="951028" fontAlgn="base">
                <a:spcBef>
                  <a:spcPct val="0"/>
                </a:spcBef>
                <a:spcAft>
                  <a:spcPct val="0"/>
                </a:spcAft>
              </a:pPr>
              <a:r>
                <a:rPr lang="en-US" sz="1836">
                  <a:gradFill>
                    <a:gsLst>
                      <a:gs pos="0">
                        <a:srgbClr val="FFFFFF"/>
                      </a:gs>
                      <a:gs pos="100000">
                        <a:srgbClr val="FFFFFF"/>
                      </a:gs>
                    </a:gsLst>
                    <a:lin ang="5400000" scaled="0"/>
                  </a:gradFill>
                </a:rPr>
                <a:t>Device streams</a:t>
              </a:r>
            </a:p>
          </p:txBody>
        </p:sp>
      </p:grpSp>
      <p:pic>
        <p:nvPicPr>
          <p:cNvPr id="45" name="Graphic 44" descr="Cycling">
            <a:extLst>
              <a:ext uri="{FF2B5EF4-FFF2-40B4-BE49-F238E27FC236}">
                <a16:creationId xmlns:a16="http://schemas.microsoft.com/office/drawing/2014/main" id="{09FBF17A-F21C-4ACE-B837-D2E5676612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39204" y="4688606"/>
            <a:ext cx="932603" cy="932603"/>
          </a:xfrm>
          <a:prstGeom prst="rect">
            <a:avLst/>
          </a:prstGeom>
        </p:spPr>
      </p:pic>
    </p:spTree>
    <p:extLst>
      <p:ext uri="{BB962C8B-B14F-4D97-AF65-F5344CB8AC3E}">
        <p14:creationId xmlns:p14="http://schemas.microsoft.com/office/powerpoint/2010/main" val="335320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388343BA-6097-497A-8DB8-C6463FA8C17B}"/>
              </a:ext>
            </a:extLst>
          </p:cNvPr>
          <p:cNvSpPr/>
          <p:nvPr/>
        </p:nvSpPr>
        <p:spPr bwMode="auto">
          <a:xfrm>
            <a:off x="10250849" y="3646407"/>
            <a:ext cx="2184744" cy="2161275"/>
          </a:xfrm>
          <a:prstGeom prst="roundRect">
            <a:avLst/>
          </a:prstGeom>
          <a:solidFill>
            <a:schemeClr val="tx2"/>
          </a:solidFill>
          <a:ln w="19050" cap="flat" cmpd="sng" algn="ctr">
            <a:solidFill>
              <a:schemeClr val="dk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836" dirty="0">
              <a:solidFill>
                <a:schemeClr val="bg1">
                  <a:lumMod val="50000"/>
                </a:schemeClr>
              </a:solidFill>
            </a:endParaRPr>
          </a:p>
          <a:p>
            <a:pPr algn="ctr" defTabSz="951028" fontAlgn="base">
              <a:spcBef>
                <a:spcPct val="0"/>
              </a:spcBef>
              <a:spcAft>
                <a:spcPct val="0"/>
              </a:spcAft>
            </a:pPr>
            <a:endParaRPr lang="en-US" sz="1836" dirty="0">
              <a:solidFill>
                <a:schemeClr val="bg1">
                  <a:lumMod val="50000"/>
                </a:schemeClr>
              </a:solidFill>
            </a:endParaRPr>
          </a:p>
          <a:p>
            <a:pPr algn="ctr" defTabSz="951028" fontAlgn="base">
              <a:spcBef>
                <a:spcPct val="0"/>
              </a:spcBef>
              <a:spcAft>
                <a:spcPct val="0"/>
              </a:spcAft>
            </a:pPr>
            <a:endParaRPr lang="en-US" sz="1836" dirty="0">
              <a:solidFill>
                <a:schemeClr val="bg1">
                  <a:lumMod val="50000"/>
                </a:schemeClr>
              </a:solidFill>
            </a:endParaRPr>
          </a:p>
          <a:p>
            <a:pPr algn="ctr" defTabSz="951028" fontAlgn="base">
              <a:spcBef>
                <a:spcPct val="0"/>
              </a:spcBef>
              <a:spcAft>
                <a:spcPct val="0"/>
              </a:spcAft>
            </a:pPr>
            <a:endParaRPr lang="en-US" sz="1836" dirty="0">
              <a:solidFill>
                <a:schemeClr val="bg1">
                  <a:lumMod val="50000"/>
                </a:schemeClr>
              </a:solidFill>
            </a:endParaRPr>
          </a:p>
          <a:p>
            <a:pPr algn="ctr" defTabSz="951028" fontAlgn="base">
              <a:spcBef>
                <a:spcPct val="0"/>
              </a:spcBef>
              <a:spcAft>
                <a:spcPct val="0"/>
              </a:spcAft>
            </a:pPr>
            <a:endParaRPr lang="en-US" sz="1836" dirty="0">
              <a:solidFill>
                <a:schemeClr val="bg1">
                  <a:lumMod val="50000"/>
                </a:schemeClr>
              </a:solidFill>
            </a:endParaRPr>
          </a:p>
          <a:p>
            <a:pPr algn="ctr" defTabSz="951028" fontAlgn="base">
              <a:spcBef>
                <a:spcPct val="0"/>
              </a:spcBef>
              <a:spcAft>
                <a:spcPct val="0"/>
              </a:spcAft>
            </a:pPr>
            <a:r>
              <a:rPr lang="en-US" sz="1224" dirty="0">
                <a:solidFill>
                  <a:schemeClr val="bg2"/>
                </a:solidFill>
              </a:rPr>
              <a:t>Public network or a separate private network</a:t>
            </a:r>
          </a:p>
        </p:txBody>
      </p:sp>
      <p:sp>
        <p:nvSpPr>
          <p:cNvPr id="4" name="Rectangle: Rounded Corners 3">
            <a:extLst>
              <a:ext uri="{FF2B5EF4-FFF2-40B4-BE49-F238E27FC236}">
                <a16:creationId xmlns:a16="http://schemas.microsoft.com/office/drawing/2014/main" id="{1BC5A005-F671-4F3F-8A97-A1A0E3A7242E}"/>
              </a:ext>
            </a:extLst>
          </p:cNvPr>
          <p:cNvSpPr/>
          <p:nvPr/>
        </p:nvSpPr>
        <p:spPr bwMode="auto">
          <a:xfrm>
            <a:off x="7771721" y="3675387"/>
            <a:ext cx="2184744" cy="2161275"/>
          </a:xfrm>
          <a:prstGeom prst="roundRect">
            <a:avLst/>
          </a:prstGeom>
          <a:solidFill>
            <a:schemeClr val="tx2"/>
          </a:solidFill>
          <a:ln w="2857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836" dirty="0">
              <a:solidFill>
                <a:schemeClr val="bg1">
                  <a:lumMod val="50000"/>
                </a:schemeClr>
              </a:solidFill>
            </a:endParaRPr>
          </a:p>
          <a:p>
            <a:pPr algn="ctr" defTabSz="951028" fontAlgn="base">
              <a:spcBef>
                <a:spcPct val="0"/>
              </a:spcBef>
              <a:spcAft>
                <a:spcPct val="0"/>
              </a:spcAft>
            </a:pPr>
            <a:endParaRPr lang="en-US" sz="1836" dirty="0">
              <a:solidFill>
                <a:schemeClr val="bg1">
                  <a:lumMod val="50000"/>
                </a:schemeClr>
              </a:solidFill>
            </a:endParaRPr>
          </a:p>
          <a:p>
            <a:pPr algn="ctr" defTabSz="951028" fontAlgn="base">
              <a:spcBef>
                <a:spcPct val="0"/>
              </a:spcBef>
              <a:spcAft>
                <a:spcPct val="0"/>
              </a:spcAft>
            </a:pPr>
            <a:endParaRPr lang="en-US" sz="1836" dirty="0">
              <a:solidFill>
                <a:schemeClr val="bg1">
                  <a:lumMod val="50000"/>
                </a:schemeClr>
              </a:solidFill>
            </a:endParaRPr>
          </a:p>
          <a:p>
            <a:pPr algn="ctr" defTabSz="951028" fontAlgn="base">
              <a:spcBef>
                <a:spcPct val="0"/>
              </a:spcBef>
              <a:spcAft>
                <a:spcPct val="0"/>
              </a:spcAft>
            </a:pPr>
            <a:endParaRPr lang="en-US" sz="1836" dirty="0">
              <a:solidFill>
                <a:schemeClr val="bg1">
                  <a:lumMod val="50000"/>
                </a:schemeClr>
              </a:solidFill>
            </a:endParaRPr>
          </a:p>
          <a:p>
            <a:pPr algn="ctr" defTabSz="951028" fontAlgn="base">
              <a:spcBef>
                <a:spcPct val="0"/>
              </a:spcBef>
              <a:spcAft>
                <a:spcPct val="0"/>
              </a:spcAft>
            </a:pPr>
            <a:endParaRPr lang="en-US" sz="1836" dirty="0">
              <a:solidFill>
                <a:schemeClr val="bg1">
                  <a:lumMod val="50000"/>
                </a:schemeClr>
              </a:solidFill>
            </a:endParaRPr>
          </a:p>
          <a:p>
            <a:pPr algn="ctr" defTabSz="951028" fontAlgn="base">
              <a:spcBef>
                <a:spcPct val="0"/>
              </a:spcBef>
              <a:spcAft>
                <a:spcPct val="0"/>
              </a:spcAft>
            </a:pPr>
            <a:r>
              <a:rPr lang="en-US" sz="1224" dirty="0">
                <a:solidFill>
                  <a:schemeClr val="bg2"/>
                </a:solidFill>
              </a:rPr>
              <a:t>Secure/private</a:t>
            </a:r>
            <a:br>
              <a:rPr lang="en-US" sz="1224" dirty="0">
                <a:solidFill>
                  <a:schemeClr val="bg2"/>
                </a:solidFill>
              </a:rPr>
            </a:br>
            <a:r>
              <a:rPr lang="en-US" sz="1224" dirty="0">
                <a:solidFill>
                  <a:schemeClr val="bg2"/>
                </a:solidFill>
              </a:rPr>
              <a:t>network</a:t>
            </a:r>
          </a:p>
        </p:txBody>
      </p:sp>
      <p:sp>
        <p:nvSpPr>
          <p:cNvPr id="2" name="Title 1">
            <a:extLst>
              <a:ext uri="{FF2B5EF4-FFF2-40B4-BE49-F238E27FC236}">
                <a16:creationId xmlns:a16="http://schemas.microsoft.com/office/drawing/2014/main" id="{1D87CD61-B08D-474B-BB0D-B2E37BBACE26}"/>
              </a:ext>
            </a:extLst>
          </p:cNvPr>
          <p:cNvSpPr>
            <a:spLocks noGrp="1"/>
          </p:cNvSpPr>
          <p:nvPr>
            <p:ph type="title"/>
          </p:nvPr>
        </p:nvSpPr>
        <p:spPr/>
        <p:txBody>
          <a:bodyPr/>
          <a:lstStyle/>
          <a:p>
            <a:r>
              <a:rPr lang="en-US"/>
              <a:t>Device Streams (Preview)</a:t>
            </a:r>
          </a:p>
        </p:txBody>
      </p:sp>
      <p:sp>
        <p:nvSpPr>
          <p:cNvPr id="5" name="Text Placeholder 4">
            <a:extLst>
              <a:ext uri="{FF2B5EF4-FFF2-40B4-BE49-F238E27FC236}">
                <a16:creationId xmlns:a16="http://schemas.microsoft.com/office/drawing/2014/main" id="{4CB661A3-9CD2-4424-9986-28D43D7C9D16}"/>
              </a:ext>
            </a:extLst>
          </p:cNvPr>
          <p:cNvSpPr>
            <a:spLocks noGrp="1"/>
          </p:cNvSpPr>
          <p:nvPr>
            <p:ph type="body" sz="quarter" idx="10"/>
          </p:nvPr>
        </p:nvSpPr>
        <p:spPr>
          <a:xfrm>
            <a:off x="275480" y="1212849"/>
            <a:ext cx="7669951" cy="3975525"/>
          </a:xfrm>
        </p:spPr>
        <p:txBody>
          <a:bodyPr vert="horz" wrap="square" lIns="149217" tIns="93260" rIns="149217" bIns="93260" rtlCol="0" anchor="t">
            <a:spAutoFit/>
          </a:bodyPr>
          <a:lstStyle/>
          <a:p>
            <a:r>
              <a:rPr lang="en-US"/>
              <a:t>Scenarios</a:t>
            </a:r>
          </a:p>
          <a:p>
            <a:pPr marL="349724" lvl="1" indent="-349724">
              <a:buFont typeface="Arial" panose="020B0604020202020204" pitchFamily="34" charset="0"/>
              <a:buChar char="•"/>
            </a:pPr>
            <a:r>
              <a:rPr lang="en-US"/>
              <a:t>How to connect to devices inside private networks, or behind firewalls</a:t>
            </a:r>
          </a:p>
          <a:p>
            <a:pPr marL="349724" lvl="1" indent="-349724">
              <a:buFont typeface="Arial" panose="020B0604020202020204" pitchFamily="34" charset="0"/>
              <a:buChar char="•"/>
            </a:pPr>
            <a:r>
              <a:rPr lang="en-US"/>
              <a:t>Applications: RDP/SSH, access devices’ diagnostic portals</a:t>
            </a:r>
          </a:p>
          <a:p>
            <a:pPr marL="349724" lvl="1" indent="-349724">
              <a:buFont typeface="Arial" panose="020B0604020202020204" pitchFamily="34" charset="0"/>
              <a:buChar char="•"/>
            </a:pPr>
            <a:endParaRPr lang="en-US"/>
          </a:p>
          <a:p>
            <a:r>
              <a:rPr lang="en-US"/>
              <a:t>What?</a:t>
            </a:r>
          </a:p>
          <a:p>
            <a:pPr marL="349724" lvl="1" indent="-349724">
              <a:buFont typeface="Arial" panose="020B0604020202020204" pitchFamily="34" charset="0"/>
              <a:buChar char="•"/>
            </a:pPr>
            <a:r>
              <a:rPr lang="en-US"/>
              <a:t>A mechanism to establish secure TCP connections to/from devices in secure/private networks</a:t>
            </a:r>
          </a:p>
          <a:p>
            <a:pPr marL="349724" lvl="1" indent="-349724">
              <a:buFont typeface="Arial" panose="020B0604020202020204" pitchFamily="34" charset="0"/>
              <a:buChar char="•"/>
            </a:pPr>
            <a:r>
              <a:rPr lang="en-US"/>
              <a:t>Device streams are mediated by IoT Hub’s streaming endpoint</a:t>
            </a:r>
          </a:p>
          <a:p>
            <a:pPr marL="349724" lvl="1" indent="-349724">
              <a:buFont typeface="Arial" panose="020B0604020202020204" pitchFamily="34" charset="0"/>
              <a:buChar char="•"/>
            </a:pPr>
            <a:r>
              <a:rPr lang="en-US"/>
              <a:t>General-purpose and application/protocol agnostic</a:t>
            </a:r>
          </a:p>
          <a:p>
            <a:pPr marL="431326" lvl="3"/>
            <a:endParaRPr lang="en-US">
              <a:cs typeface="Segoe UI"/>
            </a:endParaRPr>
          </a:p>
        </p:txBody>
      </p:sp>
      <p:grpSp>
        <p:nvGrpSpPr>
          <p:cNvPr id="3" name="Group 2">
            <a:extLst>
              <a:ext uri="{FF2B5EF4-FFF2-40B4-BE49-F238E27FC236}">
                <a16:creationId xmlns:a16="http://schemas.microsoft.com/office/drawing/2014/main" id="{311658BB-E828-43C9-B310-BBF36E21344A}"/>
              </a:ext>
            </a:extLst>
          </p:cNvPr>
          <p:cNvGrpSpPr/>
          <p:nvPr/>
        </p:nvGrpSpPr>
        <p:grpSpPr>
          <a:xfrm>
            <a:off x="7658257" y="903935"/>
            <a:ext cx="4603127" cy="4055485"/>
            <a:chOff x="7507912" y="886291"/>
            <a:chExt cx="4513279" cy="3976327"/>
          </a:xfrm>
        </p:grpSpPr>
        <p:grpSp>
          <p:nvGrpSpPr>
            <p:cNvPr id="36" name="Group 35">
              <a:extLst>
                <a:ext uri="{FF2B5EF4-FFF2-40B4-BE49-F238E27FC236}">
                  <a16:creationId xmlns:a16="http://schemas.microsoft.com/office/drawing/2014/main" id="{514CBD34-140A-420F-9BD6-878DEF94770F}"/>
                </a:ext>
              </a:extLst>
            </p:cNvPr>
            <p:cNvGrpSpPr/>
            <p:nvPr/>
          </p:nvGrpSpPr>
          <p:grpSpPr>
            <a:xfrm>
              <a:off x="7576542" y="1366345"/>
              <a:ext cx="4444649" cy="3496273"/>
              <a:chOff x="7412652" y="1524000"/>
              <a:chExt cx="4444649" cy="3496273"/>
            </a:xfrm>
          </p:grpSpPr>
          <p:grpSp>
            <p:nvGrpSpPr>
              <p:cNvPr id="27" name="Group 26">
                <a:extLst>
                  <a:ext uri="{FF2B5EF4-FFF2-40B4-BE49-F238E27FC236}">
                    <a16:creationId xmlns:a16="http://schemas.microsoft.com/office/drawing/2014/main" id="{0DE6F991-FFCD-4F73-89B2-4313146498F3}"/>
                  </a:ext>
                </a:extLst>
              </p:cNvPr>
              <p:cNvGrpSpPr/>
              <p:nvPr/>
            </p:nvGrpSpPr>
            <p:grpSpPr>
              <a:xfrm>
                <a:off x="7412652" y="1524000"/>
                <a:ext cx="4444649" cy="3496273"/>
                <a:chOff x="7317534" y="1270812"/>
                <a:chExt cx="4644693" cy="3492945"/>
              </a:xfrm>
            </p:grpSpPr>
            <p:grpSp>
              <p:nvGrpSpPr>
                <p:cNvPr id="26" name="Group 25">
                  <a:extLst>
                    <a:ext uri="{FF2B5EF4-FFF2-40B4-BE49-F238E27FC236}">
                      <a16:creationId xmlns:a16="http://schemas.microsoft.com/office/drawing/2014/main" id="{3DFCACB9-1743-4B5E-A2D8-D4391615290D}"/>
                    </a:ext>
                  </a:extLst>
                </p:cNvPr>
                <p:cNvGrpSpPr/>
                <p:nvPr/>
              </p:nvGrpSpPr>
              <p:grpSpPr>
                <a:xfrm>
                  <a:off x="7317534" y="1270812"/>
                  <a:ext cx="4002106" cy="1918218"/>
                  <a:chOff x="7317534" y="1270812"/>
                  <a:chExt cx="4002106" cy="1918218"/>
                </a:xfrm>
              </p:grpSpPr>
              <p:pic>
                <p:nvPicPr>
                  <p:cNvPr id="10" name="Picture 9">
                    <a:extLst>
                      <a:ext uri="{FF2B5EF4-FFF2-40B4-BE49-F238E27FC236}">
                        <a16:creationId xmlns:a16="http://schemas.microsoft.com/office/drawing/2014/main" id="{8F888AAF-3B56-4485-AAD2-2A1FA2886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313" y="1270812"/>
                    <a:ext cx="2877327" cy="1918218"/>
                  </a:xfrm>
                  <a:prstGeom prst="rect">
                    <a:avLst/>
                  </a:prstGeom>
                </p:spPr>
              </p:pic>
              <p:sp>
                <p:nvSpPr>
                  <p:cNvPr id="21" name="TextBox 20">
                    <a:extLst>
                      <a:ext uri="{FF2B5EF4-FFF2-40B4-BE49-F238E27FC236}">
                        <a16:creationId xmlns:a16="http://schemas.microsoft.com/office/drawing/2014/main" id="{5882F460-A2BE-41C7-93AB-318817CF5BA8}"/>
                      </a:ext>
                    </a:extLst>
                  </p:cNvPr>
                  <p:cNvSpPr txBox="1"/>
                  <p:nvPr/>
                </p:nvSpPr>
                <p:spPr>
                  <a:xfrm>
                    <a:off x="8671618" y="2192249"/>
                    <a:ext cx="2457111" cy="633929"/>
                  </a:xfrm>
                  <a:prstGeom prst="rect">
                    <a:avLst/>
                  </a:prstGeom>
                  <a:noFill/>
                </p:spPr>
                <p:txBody>
                  <a:bodyPr wrap="none" lIns="186521" tIns="149217" rIns="186521" bIns="149217" rtlCol="0">
                    <a:spAutoFit/>
                  </a:bodyPr>
                  <a:lstStyle/>
                  <a:p>
                    <a:pPr>
                      <a:lnSpc>
                        <a:spcPct val="90000"/>
                      </a:lnSpc>
                      <a:spcAft>
                        <a:spcPts val="612"/>
                      </a:spcAft>
                    </a:pPr>
                    <a:r>
                      <a:rPr lang="en-US" sz="2448"/>
                      <a:t>Azure IoT Hub</a:t>
                    </a:r>
                  </a:p>
                </p:txBody>
              </p:sp>
              <p:sp>
                <p:nvSpPr>
                  <p:cNvPr id="20" name="TextBox 19">
                    <a:extLst>
                      <a:ext uri="{FF2B5EF4-FFF2-40B4-BE49-F238E27FC236}">
                        <a16:creationId xmlns:a16="http://schemas.microsoft.com/office/drawing/2014/main" id="{951670C1-8AF2-4984-972D-857598F6BE94}"/>
                      </a:ext>
                    </a:extLst>
                  </p:cNvPr>
                  <p:cNvSpPr txBox="1"/>
                  <p:nvPr/>
                </p:nvSpPr>
                <p:spPr>
                  <a:xfrm>
                    <a:off x="7317534" y="2060044"/>
                    <a:ext cx="1123156" cy="880044"/>
                  </a:xfrm>
                  <a:prstGeom prst="rect">
                    <a:avLst/>
                  </a:prstGeom>
                  <a:noFill/>
                </p:spPr>
                <p:txBody>
                  <a:bodyPr wrap="none" lIns="186521" tIns="149217" rIns="186521" bIns="149217" rtlCol="0">
                    <a:spAutoFit/>
                  </a:bodyPr>
                  <a:lstStyle/>
                  <a:p>
                    <a:pPr algn="ctr">
                      <a:lnSpc>
                        <a:spcPct val="90000"/>
                      </a:lnSpc>
                      <a:spcAft>
                        <a:spcPts val="612"/>
                      </a:spcAft>
                    </a:pPr>
                    <a:r>
                      <a:rPr lang="en-US" sz="1836"/>
                      <a:t>Device</a:t>
                    </a:r>
                  </a:p>
                  <a:p>
                    <a:pPr algn="ctr">
                      <a:lnSpc>
                        <a:spcPct val="90000"/>
                      </a:lnSpc>
                      <a:spcAft>
                        <a:spcPts val="612"/>
                      </a:spcAft>
                    </a:pPr>
                    <a:r>
                      <a:rPr lang="en-US" sz="1836"/>
                      <a:t>stream</a:t>
                    </a:r>
                  </a:p>
                </p:txBody>
              </p:sp>
            </p:grpSp>
            <p:sp>
              <p:nvSpPr>
                <p:cNvPr id="22" name="TextBox 21">
                  <a:extLst>
                    <a:ext uri="{FF2B5EF4-FFF2-40B4-BE49-F238E27FC236}">
                      <a16:creationId xmlns:a16="http://schemas.microsoft.com/office/drawing/2014/main" id="{D7A48551-ECA8-429A-A197-7B9AEC50D21C}"/>
                    </a:ext>
                  </a:extLst>
                </p:cNvPr>
                <p:cNvSpPr txBox="1"/>
                <p:nvPr/>
              </p:nvSpPr>
              <p:spPr>
                <a:xfrm>
                  <a:off x="10127266" y="3791084"/>
                  <a:ext cx="1834961" cy="972673"/>
                </a:xfrm>
                <a:prstGeom prst="rect">
                  <a:avLst/>
                </a:prstGeom>
                <a:noFill/>
              </p:spPr>
              <p:txBody>
                <a:bodyPr wrap="none" lIns="186521" tIns="149217" rIns="186521" bIns="149217" rtlCol="0">
                  <a:spAutoFit/>
                </a:bodyPr>
                <a:lstStyle/>
                <a:p>
                  <a:pPr algn="ctr">
                    <a:lnSpc>
                      <a:spcPct val="90000"/>
                    </a:lnSpc>
                    <a:spcAft>
                      <a:spcPts val="612"/>
                    </a:spcAft>
                  </a:pPr>
                  <a:r>
                    <a:rPr lang="en-US" sz="2448" dirty="0">
                      <a:solidFill>
                        <a:schemeClr val="bg2"/>
                      </a:solidFill>
                    </a:rPr>
                    <a:t>Service</a:t>
                  </a:r>
                  <a:br>
                    <a:rPr lang="en-US" sz="2448" dirty="0">
                      <a:solidFill>
                        <a:schemeClr val="bg2"/>
                      </a:solidFill>
                    </a:rPr>
                  </a:br>
                  <a:r>
                    <a:rPr lang="en-US" sz="2448" dirty="0">
                      <a:solidFill>
                        <a:schemeClr val="bg2"/>
                      </a:solidFill>
                    </a:rPr>
                    <a:t>endpoints</a:t>
                  </a:r>
                </a:p>
              </p:txBody>
            </p:sp>
            <p:sp>
              <p:nvSpPr>
                <p:cNvPr id="23" name="TextBox 22">
                  <a:extLst>
                    <a:ext uri="{FF2B5EF4-FFF2-40B4-BE49-F238E27FC236}">
                      <a16:creationId xmlns:a16="http://schemas.microsoft.com/office/drawing/2014/main" id="{7A579F0B-7012-4818-8197-84AF7E19BF5A}"/>
                    </a:ext>
                  </a:extLst>
                </p:cNvPr>
                <p:cNvSpPr txBox="1"/>
                <p:nvPr/>
              </p:nvSpPr>
              <p:spPr>
                <a:xfrm>
                  <a:off x="7441728" y="3942363"/>
                  <a:ext cx="2025927" cy="633929"/>
                </a:xfrm>
                <a:prstGeom prst="rect">
                  <a:avLst/>
                </a:prstGeom>
                <a:noFill/>
              </p:spPr>
              <p:txBody>
                <a:bodyPr wrap="none" lIns="186521" tIns="149217" rIns="186521" bIns="149217" rtlCol="0">
                  <a:spAutoFit/>
                </a:bodyPr>
                <a:lstStyle/>
                <a:p>
                  <a:pPr>
                    <a:lnSpc>
                      <a:spcPct val="90000"/>
                    </a:lnSpc>
                    <a:spcAft>
                      <a:spcPts val="612"/>
                    </a:spcAft>
                  </a:pPr>
                  <a:r>
                    <a:rPr lang="en-US" sz="2448" dirty="0">
                      <a:solidFill>
                        <a:schemeClr val="bg2"/>
                      </a:solidFill>
                    </a:rPr>
                    <a:t>IoT Devices</a:t>
                  </a:r>
                </a:p>
              </p:txBody>
            </p:sp>
            <p:sp>
              <p:nvSpPr>
                <p:cNvPr id="24" name="Arrow: Up-Down 23">
                  <a:extLst>
                    <a:ext uri="{FF2B5EF4-FFF2-40B4-BE49-F238E27FC236}">
                      <a16:creationId xmlns:a16="http://schemas.microsoft.com/office/drawing/2014/main" id="{66ECC106-64C0-4EF6-A23F-80D7D99916D2}"/>
                    </a:ext>
                  </a:extLst>
                </p:cNvPr>
                <p:cNvSpPr/>
                <p:nvPr/>
              </p:nvSpPr>
              <p:spPr bwMode="auto">
                <a:xfrm rot="2523265">
                  <a:off x="8352514" y="2818114"/>
                  <a:ext cx="484632" cy="1216152"/>
                </a:xfrm>
                <a:prstGeom prst="up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5" name="Arrow: Up-Down 24">
                  <a:extLst>
                    <a:ext uri="{FF2B5EF4-FFF2-40B4-BE49-F238E27FC236}">
                      <a16:creationId xmlns:a16="http://schemas.microsoft.com/office/drawing/2014/main" id="{9C8A9DE2-6A6D-45D7-9DE8-58864B7DF884}"/>
                    </a:ext>
                  </a:extLst>
                </p:cNvPr>
                <p:cNvSpPr/>
                <p:nvPr/>
              </p:nvSpPr>
              <p:spPr bwMode="auto">
                <a:xfrm rot="8288627">
                  <a:off x="10489453" y="2842066"/>
                  <a:ext cx="484632" cy="1216152"/>
                </a:xfrm>
                <a:prstGeom prst="up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grpSp>
          <p:cxnSp>
            <p:nvCxnSpPr>
              <p:cNvPr id="29" name="Straight Connector 28">
                <a:extLst>
                  <a:ext uri="{FF2B5EF4-FFF2-40B4-BE49-F238E27FC236}">
                    <a16:creationId xmlns:a16="http://schemas.microsoft.com/office/drawing/2014/main" id="{7121F007-A2F4-4AF3-82CD-3E53860FEF65}"/>
                  </a:ext>
                </a:extLst>
              </p:cNvPr>
              <p:cNvCxnSpPr>
                <a:cxnSpLocks/>
                <a:endCxn id="25" idx="6"/>
              </p:cNvCxnSpPr>
              <p:nvPr/>
            </p:nvCxnSpPr>
            <p:spPr>
              <a:xfrm>
                <a:off x="8098421" y="3022626"/>
                <a:ext cx="2495066" cy="760142"/>
              </a:xfrm>
              <a:prstGeom prst="line">
                <a:avLst/>
              </a:prstGeom>
              <a:ln>
                <a:solidFill>
                  <a:schemeClr val="tx1"/>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EDD3C9-F45D-42FA-9B5F-674AB13A0AC1}"/>
                  </a:ext>
                </a:extLst>
              </p:cNvPr>
              <p:cNvCxnSpPr>
                <a:cxnSpLocks/>
                <a:endCxn id="24" idx="2"/>
              </p:cNvCxnSpPr>
              <p:nvPr/>
            </p:nvCxnSpPr>
            <p:spPr>
              <a:xfrm>
                <a:off x="8098421" y="3022626"/>
                <a:ext cx="450431" cy="581145"/>
              </a:xfrm>
              <a:prstGeom prst="line">
                <a:avLst/>
              </a:prstGeom>
              <a:ln>
                <a:solidFill>
                  <a:schemeClr val="tx1"/>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1E78E086-B9C8-4DD1-BCFE-159C990D9358}"/>
                </a:ext>
              </a:extLst>
            </p:cNvPr>
            <p:cNvSpPr txBox="1"/>
            <p:nvPr/>
          </p:nvSpPr>
          <p:spPr>
            <a:xfrm>
              <a:off x="7507912" y="886291"/>
              <a:ext cx="4365112" cy="544741"/>
            </a:xfrm>
            <a:prstGeom prst="rect">
              <a:avLst/>
            </a:prstGeom>
            <a:solidFill>
              <a:schemeClr val="tx2"/>
            </a:solidFill>
          </p:spPr>
          <p:txBody>
            <a:bodyPr wrap="square" lIns="186521" tIns="149217" rIns="186521" bIns="149217" rtlCol="0">
              <a:spAutoFit/>
            </a:bodyPr>
            <a:lstStyle/>
            <a:p>
              <a:pPr algn="ctr">
                <a:lnSpc>
                  <a:spcPct val="90000"/>
                </a:lnSpc>
                <a:spcAft>
                  <a:spcPts val="612"/>
                </a:spcAft>
              </a:pPr>
              <a:r>
                <a:rPr lang="en-US" sz="1836" dirty="0">
                  <a:solidFill>
                    <a:schemeClr val="bg1"/>
                  </a:solidFill>
                </a:rPr>
                <a:t>IoT Hub mediates device streams traffic</a:t>
              </a:r>
            </a:p>
          </p:txBody>
        </p:sp>
      </p:grpSp>
    </p:spTree>
    <p:extLst>
      <p:ext uri="{BB962C8B-B14F-4D97-AF65-F5344CB8AC3E}">
        <p14:creationId xmlns:p14="http://schemas.microsoft.com/office/powerpoint/2010/main" val="11070396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2A2AB0-5EF5-4260-9DCE-DF21E0B513C9}"/>
              </a:ext>
            </a:extLst>
          </p:cNvPr>
          <p:cNvPicPr>
            <a:picLocks noChangeAspect="1"/>
          </p:cNvPicPr>
          <p:nvPr/>
        </p:nvPicPr>
        <p:blipFill>
          <a:blip r:embed="rId2"/>
          <a:stretch>
            <a:fillRect/>
          </a:stretch>
        </p:blipFill>
        <p:spPr>
          <a:xfrm>
            <a:off x="7141112" y="4378867"/>
            <a:ext cx="4859740" cy="1675773"/>
          </a:xfrm>
          <a:prstGeom prst="rect">
            <a:avLst/>
          </a:prstGeom>
        </p:spPr>
      </p:pic>
      <p:pic>
        <p:nvPicPr>
          <p:cNvPr id="11" name="Picture 10">
            <a:extLst>
              <a:ext uri="{FF2B5EF4-FFF2-40B4-BE49-F238E27FC236}">
                <a16:creationId xmlns:a16="http://schemas.microsoft.com/office/drawing/2014/main" id="{A7AB0491-3A84-4B76-8BBD-EA66BBA61FBA}"/>
              </a:ext>
            </a:extLst>
          </p:cNvPr>
          <p:cNvPicPr>
            <a:picLocks noChangeAspect="1"/>
          </p:cNvPicPr>
          <p:nvPr/>
        </p:nvPicPr>
        <p:blipFill>
          <a:blip r:embed="rId3"/>
          <a:stretch>
            <a:fillRect/>
          </a:stretch>
        </p:blipFill>
        <p:spPr>
          <a:xfrm>
            <a:off x="7073833" y="1493629"/>
            <a:ext cx="4933763" cy="4568299"/>
          </a:xfrm>
          <a:prstGeom prst="rect">
            <a:avLst/>
          </a:prstGeom>
        </p:spPr>
      </p:pic>
      <p:sp>
        <p:nvSpPr>
          <p:cNvPr id="5" name="Title 4">
            <a:extLst>
              <a:ext uri="{FF2B5EF4-FFF2-40B4-BE49-F238E27FC236}">
                <a16:creationId xmlns:a16="http://schemas.microsoft.com/office/drawing/2014/main" id="{FDEB99E3-3647-4023-977D-B3F77C28B196}"/>
              </a:ext>
            </a:extLst>
          </p:cNvPr>
          <p:cNvSpPr>
            <a:spLocks noGrp="1"/>
          </p:cNvSpPr>
          <p:nvPr>
            <p:ph type="title"/>
          </p:nvPr>
        </p:nvSpPr>
        <p:spPr/>
        <p:txBody>
          <a:bodyPr/>
          <a:lstStyle/>
          <a:p>
            <a:r>
              <a:rPr lang="en-US"/>
              <a:t>Device Streams Advantages</a:t>
            </a:r>
          </a:p>
        </p:txBody>
      </p:sp>
      <p:sp>
        <p:nvSpPr>
          <p:cNvPr id="6" name="Text Placeholder 5">
            <a:extLst>
              <a:ext uri="{FF2B5EF4-FFF2-40B4-BE49-F238E27FC236}">
                <a16:creationId xmlns:a16="http://schemas.microsoft.com/office/drawing/2014/main" id="{672D9221-CDA6-4572-B4A0-F0D16AC1237D}"/>
              </a:ext>
            </a:extLst>
          </p:cNvPr>
          <p:cNvSpPr>
            <a:spLocks noGrp="1"/>
          </p:cNvSpPr>
          <p:nvPr>
            <p:ph type="body" sz="quarter" idx="10"/>
          </p:nvPr>
        </p:nvSpPr>
        <p:spPr>
          <a:xfrm>
            <a:off x="260997" y="1029227"/>
            <a:ext cx="6260910" cy="6063179"/>
          </a:xfrm>
        </p:spPr>
        <p:txBody>
          <a:bodyPr/>
          <a:lstStyle/>
          <a:p>
            <a:pPr marL="0" indent="0">
              <a:buNone/>
            </a:pPr>
            <a:r>
              <a:rPr lang="en-US" sz="3264" dirty="0"/>
              <a:t>Firewall-friendly end-to-end connectivity</a:t>
            </a:r>
          </a:p>
          <a:p>
            <a:pPr lvl="1"/>
            <a:r>
              <a:rPr lang="en-US" sz="2040" dirty="0"/>
              <a:t>No need to open inbound ports on device or its network (only outbound port 443 is used)</a:t>
            </a:r>
            <a:endParaRPr lang="en-US" sz="1478" dirty="0"/>
          </a:p>
          <a:p>
            <a:pPr marL="0" indent="0">
              <a:buNone/>
            </a:pPr>
            <a:r>
              <a:rPr lang="en-US" sz="3264" dirty="0"/>
              <a:t>Authentication enforcement</a:t>
            </a:r>
          </a:p>
          <a:p>
            <a:pPr lvl="1"/>
            <a:r>
              <a:rPr lang="en-US" sz="2040" dirty="0"/>
              <a:t>Both device and service authenticate using their IoT Hub credentials</a:t>
            </a:r>
            <a:endParaRPr lang="en-US" sz="1478" dirty="0"/>
          </a:p>
          <a:p>
            <a:pPr marL="0" indent="0">
              <a:buNone/>
            </a:pPr>
            <a:r>
              <a:rPr lang="en-US" sz="3264" dirty="0"/>
              <a:t>Encryption enforcement</a:t>
            </a:r>
          </a:p>
          <a:p>
            <a:pPr lvl="1"/>
            <a:r>
              <a:rPr lang="en-US" sz="2040" dirty="0"/>
              <a:t>Traffic sent over device stream is always encrypted using TLS</a:t>
            </a:r>
            <a:endParaRPr lang="en-US" sz="1478" dirty="0"/>
          </a:p>
          <a:p>
            <a:pPr marL="0" indent="0">
              <a:buNone/>
            </a:pPr>
            <a:r>
              <a:rPr lang="en-US" sz="3264" dirty="0"/>
              <a:t>Compatibility with TCP/IP stack</a:t>
            </a:r>
          </a:p>
          <a:p>
            <a:pPr lvl="1"/>
            <a:r>
              <a:rPr lang="en-US" sz="2040" dirty="0"/>
              <a:t>Ability to integrate into proprietary device applications or off-the-shelf TCP/IP applications including SSH/RDP, Web, File transfer, </a:t>
            </a:r>
            <a:r>
              <a:rPr lang="en-US" sz="2040" dirty="0" err="1"/>
              <a:t>etc</a:t>
            </a:r>
            <a:endParaRPr lang="en-US" sz="2040" dirty="0"/>
          </a:p>
        </p:txBody>
      </p:sp>
    </p:spTree>
    <p:extLst>
      <p:ext uri="{BB962C8B-B14F-4D97-AF65-F5344CB8AC3E}">
        <p14:creationId xmlns:p14="http://schemas.microsoft.com/office/powerpoint/2010/main" val="770576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loud">
            <a:extLst>
              <a:ext uri="{FF2B5EF4-FFF2-40B4-BE49-F238E27FC236}">
                <a16:creationId xmlns:a16="http://schemas.microsoft.com/office/drawing/2014/main" id="{A801146A-4668-48AA-A6D8-FD3565834A81}"/>
              </a:ext>
            </a:extLst>
          </p:cNvPr>
          <p:cNvSpPr>
            <a:spLocks noChangeAspect="1"/>
          </p:cNvSpPr>
          <p:nvPr/>
        </p:nvSpPr>
        <p:spPr bwMode="black">
          <a:xfrm>
            <a:off x="6388178" y="1942039"/>
            <a:ext cx="6462272" cy="37385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alpha val="48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Rectangle: Rounded Corners 23">
            <a:extLst>
              <a:ext uri="{FF2B5EF4-FFF2-40B4-BE49-F238E27FC236}">
                <a16:creationId xmlns:a16="http://schemas.microsoft.com/office/drawing/2014/main" id="{32F1E816-48E1-4B48-9869-25771DF18F89}"/>
              </a:ext>
            </a:extLst>
          </p:cNvPr>
          <p:cNvSpPr/>
          <p:nvPr/>
        </p:nvSpPr>
        <p:spPr bwMode="auto">
          <a:xfrm>
            <a:off x="8030103" y="2836658"/>
            <a:ext cx="1204706" cy="2639382"/>
          </a:xfrm>
          <a:prstGeom prst="roundRect">
            <a:avLst/>
          </a:prstGeom>
          <a:solidFill>
            <a:schemeClr val="bg1"/>
          </a:solidFill>
          <a:ln w="2222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defTabSz="932293" fontAlgn="base">
              <a:spcBef>
                <a:spcPct val="0"/>
              </a:spcBef>
              <a:spcAft>
                <a:spcPct val="0"/>
              </a:spcAft>
              <a:defRPr/>
            </a:pPr>
            <a:r>
              <a:rPr lang="en-US" sz="1632">
                <a:solidFill>
                  <a:srgbClr val="353535"/>
                </a:solidFill>
                <a:latin typeface="Segoe UI Semilight"/>
              </a:rPr>
              <a:t>Azure </a:t>
            </a:r>
          </a:p>
          <a:p>
            <a:pPr defTabSz="932293" fontAlgn="base">
              <a:spcBef>
                <a:spcPct val="0"/>
              </a:spcBef>
              <a:spcAft>
                <a:spcPct val="0"/>
              </a:spcAft>
              <a:defRPr/>
            </a:pPr>
            <a:r>
              <a:rPr lang="en-US" sz="1632">
                <a:solidFill>
                  <a:srgbClr val="353535"/>
                </a:solidFill>
                <a:latin typeface="Segoe UI Semilight"/>
              </a:rPr>
              <a:t>IoT Hub</a:t>
            </a:r>
          </a:p>
        </p:txBody>
      </p:sp>
      <p:grpSp>
        <p:nvGrpSpPr>
          <p:cNvPr id="230" name="Power plant">
            <a:extLst>
              <a:ext uri="{FF2B5EF4-FFF2-40B4-BE49-F238E27FC236}">
                <a16:creationId xmlns:a16="http://schemas.microsoft.com/office/drawing/2014/main" id="{D80E1F34-C07D-4314-A5DC-236B4CE1F524}"/>
              </a:ext>
            </a:extLst>
          </p:cNvPr>
          <p:cNvGrpSpPr/>
          <p:nvPr/>
        </p:nvGrpSpPr>
        <p:grpSpPr>
          <a:xfrm>
            <a:off x="1368288" y="1571592"/>
            <a:ext cx="1050429" cy="841821"/>
            <a:chOff x="2686336" y="2765512"/>
            <a:chExt cx="1050578" cy="841941"/>
          </a:xfrm>
        </p:grpSpPr>
        <p:sp>
          <p:nvSpPr>
            <p:cNvPr id="231" name="Rectangle 230">
              <a:extLst>
                <a:ext uri="{FF2B5EF4-FFF2-40B4-BE49-F238E27FC236}">
                  <a16:creationId xmlns:a16="http://schemas.microsoft.com/office/drawing/2014/main" id="{87B4E036-D218-4C9F-B8C5-261E6C087519}"/>
                </a:ext>
              </a:extLst>
            </p:cNvPr>
            <p:cNvSpPr/>
            <p:nvPr/>
          </p:nvSpPr>
          <p:spPr>
            <a:xfrm>
              <a:off x="2745937" y="3348921"/>
              <a:ext cx="990977" cy="258532"/>
            </a:xfrm>
            <a:prstGeom prst="rect">
              <a:avLst/>
            </a:prstGeom>
          </p:spPr>
          <p:txBody>
            <a:bodyPr wrap="square">
              <a:noAutofit/>
            </a:bodyPr>
            <a:lstStyle/>
            <a:p>
              <a:pPr algn="ctr" defTabSz="932384">
                <a:lnSpc>
                  <a:spcPct val="90000"/>
                </a:lnSpc>
                <a:spcAft>
                  <a:spcPts val="600"/>
                </a:spcAft>
                <a:defRPr/>
              </a:pPr>
              <a:r>
                <a:rPr lang="en-US" sz="1199" kern="0">
                  <a:latin typeface="Segoe UI Semilight"/>
                </a:rPr>
                <a:t>Power plant</a:t>
              </a:r>
            </a:p>
          </p:txBody>
        </p:sp>
        <p:grpSp>
          <p:nvGrpSpPr>
            <p:cNvPr id="232" name="Group 231">
              <a:extLst>
                <a:ext uri="{FF2B5EF4-FFF2-40B4-BE49-F238E27FC236}">
                  <a16:creationId xmlns:a16="http://schemas.microsoft.com/office/drawing/2014/main" id="{D2F5F77D-DE4B-4295-8A48-3AC3E93B7A41}"/>
                </a:ext>
              </a:extLst>
            </p:cNvPr>
            <p:cNvGrpSpPr/>
            <p:nvPr/>
          </p:nvGrpSpPr>
          <p:grpSpPr>
            <a:xfrm>
              <a:off x="2686336" y="2765512"/>
              <a:ext cx="541127" cy="566450"/>
              <a:chOff x="2686336" y="2765512"/>
              <a:chExt cx="541127" cy="566450"/>
            </a:xfrm>
          </p:grpSpPr>
          <p:grpSp>
            <p:nvGrpSpPr>
              <p:cNvPr id="233" name="Group 232">
                <a:extLst>
                  <a:ext uri="{FF2B5EF4-FFF2-40B4-BE49-F238E27FC236}">
                    <a16:creationId xmlns:a16="http://schemas.microsoft.com/office/drawing/2014/main" id="{B90B9C46-7CF4-4ACC-B173-7DB102A08BCC}"/>
                  </a:ext>
                </a:extLst>
              </p:cNvPr>
              <p:cNvGrpSpPr>
                <a:grpSpLocks noChangeAspect="1"/>
              </p:cNvGrpSpPr>
              <p:nvPr/>
            </p:nvGrpSpPr>
            <p:grpSpPr>
              <a:xfrm flipH="1">
                <a:off x="2686336" y="2859003"/>
                <a:ext cx="505382" cy="472959"/>
                <a:chOff x="11441117" y="7323932"/>
                <a:chExt cx="420688" cy="393700"/>
              </a:xfrm>
              <a:solidFill>
                <a:schemeClr val="accent5">
                  <a:lumMod val="90000"/>
                  <a:lumOff val="10000"/>
                </a:schemeClr>
              </a:solidFill>
            </p:grpSpPr>
            <p:sp>
              <p:nvSpPr>
                <p:cNvPr id="237" name="Freeform 139">
                  <a:extLst>
                    <a:ext uri="{FF2B5EF4-FFF2-40B4-BE49-F238E27FC236}">
                      <a16:creationId xmlns:a16="http://schemas.microsoft.com/office/drawing/2014/main" id="{07B04203-3454-4657-81F3-DC0FD98C23F5}"/>
                    </a:ext>
                  </a:extLst>
                </p:cNvPr>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38" name="Freeform 140">
                  <a:extLst>
                    <a:ext uri="{FF2B5EF4-FFF2-40B4-BE49-F238E27FC236}">
                      <a16:creationId xmlns:a16="http://schemas.microsoft.com/office/drawing/2014/main" id="{B41CD146-EFD6-4E0F-B17E-A4C342EAD93D}"/>
                    </a:ext>
                  </a:extLst>
                </p:cNvPr>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39" name="Freeform 141">
                  <a:extLst>
                    <a:ext uri="{FF2B5EF4-FFF2-40B4-BE49-F238E27FC236}">
                      <a16:creationId xmlns:a16="http://schemas.microsoft.com/office/drawing/2014/main" id="{25C09FFC-5947-4147-A027-94D22F74EAAF}"/>
                    </a:ext>
                  </a:extLst>
                </p:cNvPr>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sp>
            <p:nvSpPr>
              <p:cNvPr id="234" name="Freeform 104">
                <a:extLst>
                  <a:ext uri="{FF2B5EF4-FFF2-40B4-BE49-F238E27FC236}">
                    <a16:creationId xmlns:a16="http://schemas.microsoft.com/office/drawing/2014/main" id="{34618409-6FD9-4332-9B81-F87053C5E838}"/>
                  </a:ext>
                </a:extLst>
              </p:cNvPr>
              <p:cNvSpPr>
                <a:spLocks noEditPoints="1"/>
              </p:cNvSpPr>
              <p:nvPr/>
            </p:nvSpPr>
            <p:spPr bwMode="black">
              <a:xfrm flipH="1">
                <a:off x="3155973" y="294303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35" name="Freeform 104">
                <a:extLst>
                  <a:ext uri="{FF2B5EF4-FFF2-40B4-BE49-F238E27FC236}">
                    <a16:creationId xmlns:a16="http://schemas.microsoft.com/office/drawing/2014/main" id="{5DD056BC-3CAE-4019-8974-0A84B901BDC9}"/>
                  </a:ext>
                </a:extLst>
              </p:cNvPr>
              <p:cNvSpPr>
                <a:spLocks noEditPoints="1"/>
              </p:cNvSpPr>
              <p:nvPr/>
            </p:nvSpPr>
            <p:spPr bwMode="black">
              <a:xfrm flipH="1">
                <a:off x="2750137" y="276551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36" name="Freeform 104">
                <a:extLst>
                  <a:ext uri="{FF2B5EF4-FFF2-40B4-BE49-F238E27FC236}">
                    <a16:creationId xmlns:a16="http://schemas.microsoft.com/office/drawing/2014/main" id="{B36D9DDD-D7EE-497D-91C1-3D235C6D215F}"/>
                  </a:ext>
                </a:extLst>
              </p:cNvPr>
              <p:cNvSpPr>
                <a:spLocks noEditPoints="1"/>
              </p:cNvSpPr>
              <p:nvPr/>
            </p:nvSpPr>
            <p:spPr bwMode="black">
              <a:xfrm flipH="1">
                <a:off x="2738664" y="318453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grpSp>
      <p:grpSp>
        <p:nvGrpSpPr>
          <p:cNvPr id="244" name="Group 243">
            <a:extLst>
              <a:ext uri="{FF2B5EF4-FFF2-40B4-BE49-F238E27FC236}">
                <a16:creationId xmlns:a16="http://schemas.microsoft.com/office/drawing/2014/main" id="{A5B59761-0317-4017-B9F7-055C3A7D73E3}"/>
              </a:ext>
            </a:extLst>
          </p:cNvPr>
          <p:cNvGrpSpPr/>
          <p:nvPr/>
        </p:nvGrpSpPr>
        <p:grpSpPr>
          <a:xfrm>
            <a:off x="1029948" y="2648328"/>
            <a:ext cx="1232784" cy="986279"/>
            <a:chOff x="5371040" y="6211669"/>
            <a:chExt cx="968599" cy="774921"/>
          </a:xfrm>
        </p:grpSpPr>
        <p:grpSp>
          <p:nvGrpSpPr>
            <p:cNvPr id="245" name="Group 244">
              <a:extLst>
                <a:ext uri="{FF2B5EF4-FFF2-40B4-BE49-F238E27FC236}">
                  <a16:creationId xmlns:a16="http://schemas.microsoft.com/office/drawing/2014/main" id="{7B643975-99BE-4D94-BDFD-C690F935D993}"/>
                </a:ext>
              </a:extLst>
            </p:cNvPr>
            <p:cNvGrpSpPr/>
            <p:nvPr/>
          </p:nvGrpSpPr>
          <p:grpSpPr>
            <a:xfrm>
              <a:off x="5647124" y="6211669"/>
              <a:ext cx="413051" cy="567017"/>
              <a:chOff x="5647124" y="6211669"/>
              <a:chExt cx="413051" cy="567017"/>
            </a:xfrm>
          </p:grpSpPr>
          <p:sp>
            <p:nvSpPr>
              <p:cNvPr id="247" name="Freeform: Shape 246">
                <a:extLst>
                  <a:ext uri="{FF2B5EF4-FFF2-40B4-BE49-F238E27FC236}">
                    <a16:creationId xmlns:a16="http://schemas.microsoft.com/office/drawing/2014/main" id="{39FD8906-6831-47F1-AF06-AAFC848798D0}"/>
                  </a:ext>
                </a:extLst>
              </p:cNvPr>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nvGrpSpPr>
              <p:cNvPr id="248" name="Group 247">
                <a:extLst>
                  <a:ext uri="{FF2B5EF4-FFF2-40B4-BE49-F238E27FC236}">
                    <a16:creationId xmlns:a16="http://schemas.microsoft.com/office/drawing/2014/main" id="{B2FA9BBF-898E-4A0C-905A-C1B3E24DD1EA}"/>
                  </a:ext>
                </a:extLst>
              </p:cNvPr>
              <p:cNvGrpSpPr/>
              <p:nvPr/>
            </p:nvGrpSpPr>
            <p:grpSpPr>
              <a:xfrm>
                <a:off x="5706618" y="6211669"/>
                <a:ext cx="294063" cy="503862"/>
                <a:chOff x="5706618" y="6211669"/>
                <a:chExt cx="294063" cy="503862"/>
              </a:xfrm>
            </p:grpSpPr>
            <p:grpSp>
              <p:nvGrpSpPr>
                <p:cNvPr id="249" name="Group 248">
                  <a:extLst>
                    <a:ext uri="{FF2B5EF4-FFF2-40B4-BE49-F238E27FC236}">
                      <a16:creationId xmlns:a16="http://schemas.microsoft.com/office/drawing/2014/main" id="{E889EF23-339E-4501-97D8-69D831055A09}"/>
                    </a:ext>
                  </a:extLst>
                </p:cNvPr>
                <p:cNvGrpSpPr/>
                <p:nvPr/>
              </p:nvGrpSpPr>
              <p:grpSpPr>
                <a:xfrm>
                  <a:off x="5706618" y="6428789"/>
                  <a:ext cx="294063" cy="286742"/>
                  <a:chOff x="9349890" y="417916"/>
                  <a:chExt cx="669938" cy="653258"/>
                </a:xfrm>
                <a:solidFill>
                  <a:schemeClr val="tx2"/>
                </a:solidFill>
              </p:grpSpPr>
              <p:sp>
                <p:nvSpPr>
                  <p:cNvPr id="252" name="Oval 2">
                    <a:extLst>
                      <a:ext uri="{FF2B5EF4-FFF2-40B4-BE49-F238E27FC236}">
                        <a16:creationId xmlns:a16="http://schemas.microsoft.com/office/drawing/2014/main" id="{58D6C131-93DD-4380-8F97-7E4ACFEBEAE4}"/>
                      </a:ext>
                    </a:extLst>
                  </p:cNvPr>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53" name="Freeform 532">
                    <a:extLst>
                      <a:ext uri="{FF2B5EF4-FFF2-40B4-BE49-F238E27FC236}">
                        <a16:creationId xmlns:a16="http://schemas.microsoft.com/office/drawing/2014/main" id="{BB614E81-DC79-4007-8B9A-9518E0938071}"/>
                      </a:ext>
                    </a:extLst>
                  </p:cNvPr>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sp>
              <p:nvSpPr>
                <p:cNvPr id="250" name="Right Arrow 527">
                  <a:extLst>
                    <a:ext uri="{FF2B5EF4-FFF2-40B4-BE49-F238E27FC236}">
                      <a16:creationId xmlns:a16="http://schemas.microsoft.com/office/drawing/2014/main" id="{A90A6D93-4A1C-475F-9978-0E08ED33F832}"/>
                    </a:ext>
                  </a:extLst>
                </p:cNvPr>
                <p:cNvSpPr/>
                <p:nvPr/>
              </p:nvSpPr>
              <p:spPr bwMode="auto">
                <a:xfrm rot="16200000">
                  <a:off x="5715754" y="6220156"/>
                  <a:ext cx="94671" cy="78725"/>
                </a:xfrm>
                <a:prstGeom prst="rightArrow">
                  <a:avLst/>
                </a:pr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51" name="Right Arrow 528">
                  <a:extLst>
                    <a:ext uri="{FF2B5EF4-FFF2-40B4-BE49-F238E27FC236}">
                      <a16:creationId xmlns:a16="http://schemas.microsoft.com/office/drawing/2014/main" id="{7A15FC61-145F-4D1C-89CF-A656E22E95CB}"/>
                    </a:ext>
                  </a:extLst>
                </p:cNvPr>
                <p:cNvSpPr/>
                <p:nvPr/>
              </p:nvSpPr>
              <p:spPr bwMode="auto">
                <a:xfrm rot="5400000">
                  <a:off x="5886152" y="6221227"/>
                  <a:ext cx="97842" cy="78725"/>
                </a:xfrm>
                <a:prstGeom prst="rightArrow">
                  <a:avLst/>
                </a:pr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grpSp>
        <p:sp>
          <p:nvSpPr>
            <p:cNvPr id="246" name="TextBox 245">
              <a:extLst>
                <a:ext uri="{FF2B5EF4-FFF2-40B4-BE49-F238E27FC236}">
                  <a16:creationId xmlns:a16="http://schemas.microsoft.com/office/drawing/2014/main" id="{EC8B6ADF-7666-499B-8C49-241DB5BD4DC3}"/>
                </a:ext>
              </a:extLst>
            </p:cNvPr>
            <p:cNvSpPr txBox="1"/>
            <p:nvPr/>
          </p:nvSpPr>
          <p:spPr>
            <a:xfrm>
              <a:off x="5371040" y="6856026"/>
              <a:ext cx="968599" cy="130564"/>
            </a:xfrm>
            <a:prstGeom prst="rect">
              <a:avLst/>
            </a:prstGeom>
            <a:noFill/>
          </p:spPr>
          <p:txBody>
            <a:bodyPr wrap="square" lIns="0" tIns="0" rIns="0" bIns="0" rtlCol="0">
              <a:noAutofit/>
            </a:bodyPr>
            <a:lstStyle/>
            <a:p>
              <a:pPr algn="ctr" defTabSz="932384">
                <a:lnSpc>
                  <a:spcPct val="90000"/>
                </a:lnSpc>
                <a:spcAft>
                  <a:spcPts val="600"/>
                </a:spcAft>
                <a:defRPr/>
              </a:pPr>
              <a:r>
                <a:rPr lang="en-US" sz="1199" kern="0">
                  <a:latin typeface="Segoe UI Semilight"/>
                </a:rPr>
                <a:t>Elevators</a:t>
              </a:r>
            </a:p>
          </p:txBody>
        </p:sp>
      </p:grpSp>
      <p:grpSp>
        <p:nvGrpSpPr>
          <p:cNvPr id="254" name="Smart meters">
            <a:extLst>
              <a:ext uri="{FF2B5EF4-FFF2-40B4-BE49-F238E27FC236}">
                <a16:creationId xmlns:a16="http://schemas.microsoft.com/office/drawing/2014/main" id="{18D32CD4-A811-4024-BA6B-70591988746E}"/>
              </a:ext>
            </a:extLst>
          </p:cNvPr>
          <p:cNvGrpSpPr/>
          <p:nvPr/>
        </p:nvGrpSpPr>
        <p:grpSpPr>
          <a:xfrm>
            <a:off x="1137168" y="3752912"/>
            <a:ext cx="968461" cy="872894"/>
            <a:chOff x="3171353" y="5521163"/>
            <a:chExt cx="968599" cy="873018"/>
          </a:xfrm>
        </p:grpSpPr>
        <p:sp>
          <p:nvSpPr>
            <p:cNvPr id="255" name="Freeform 5">
              <a:extLst>
                <a:ext uri="{FF2B5EF4-FFF2-40B4-BE49-F238E27FC236}">
                  <a16:creationId xmlns:a16="http://schemas.microsoft.com/office/drawing/2014/main" id="{6F06E293-86E5-4D11-B8BB-E91E095782C5}"/>
                </a:ext>
              </a:extLst>
            </p:cNvPr>
            <p:cNvSpPr>
              <a:spLocks noEditPoints="1"/>
            </p:cNvSpPr>
            <p:nvPr/>
          </p:nvSpPr>
          <p:spPr bwMode="auto">
            <a:xfrm>
              <a:off x="3628621" y="5728655"/>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56" name="Group 255">
              <a:extLst>
                <a:ext uri="{FF2B5EF4-FFF2-40B4-BE49-F238E27FC236}">
                  <a16:creationId xmlns:a16="http://schemas.microsoft.com/office/drawing/2014/main" id="{3CF2F4C7-8240-4E17-998A-6F65E06EF892}"/>
                </a:ext>
              </a:extLst>
            </p:cNvPr>
            <p:cNvGrpSpPr/>
            <p:nvPr/>
          </p:nvGrpSpPr>
          <p:grpSpPr>
            <a:xfrm>
              <a:off x="3171353" y="5521163"/>
              <a:ext cx="968599" cy="873018"/>
              <a:chOff x="3171353" y="5521163"/>
              <a:chExt cx="968599" cy="873018"/>
            </a:xfrm>
          </p:grpSpPr>
          <p:sp>
            <p:nvSpPr>
              <p:cNvPr id="257" name="TextBox 256">
                <a:extLst>
                  <a:ext uri="{FF2B5EF4-FFF2-40B4-BE49-F238E27FC236}">
                    <a16:creationId xmlns:a16="http://schemas.microsoft.com/office/drawing/2014/main" id="{65FCA794-490D-4D83-90A6-BC7286E47B8E}"/>
                  </a:ext>
                </a:extLst>
              </p:cNvPr>
              <p:cNvSpPr txBox="1"/>
              <p:nvPr/>
            </p:nvSpPr>
            <p:spPr>
              <a:xfrm>
                <a:off x="3171353" y="6227982"/>
                <a:ext cx="968599" cy="166199"/>
              </a:xfrm>
              <a:prstGeom prst="rect">
                <a:avLst/>
              </a:prstGeom>
              <a:noFill/>
            </p:spPr>
            <p:txBody>
              <a:bodyPr wrap="square" lIns="0" tIns="0" rIns="0" bIns="0" rtlCol="0">
                <a:noAutofit/>
              </a:bodyPr>
              <a:lstStyle/>
              <a:p>
                <a:pPr algn="ctr" defTabSz="932384">
                  <a:lnSpc>
                    <a:spcPct val="90000"/>
                  </a:lnSpc>
                  <a:spcAft>
                    <a:spcPts val="600"/>
                  </a:spcAft>
                  <a:defRPr/>
                </a:pPr>
                <a:r>
                  <a:rPr lang="en-US" sz="1199" kern="0">
                    <a:latin typeface="Segoe UI Semilight"/>
                  </a:rPr>
                  <a:t>Smart meters</a:t>
                </a:r>
              </a:p>
            </p:txBody>
          </p:sp>
          <p:sp>
            <p:nvSpPr>
              <p:cNvPr id="258" name="Freeform: Shape 257">
                <a:extLst>
                  <a:ext uri="{FF2B5EF4-FFF2-40B4-BE49-F238E27FC236}">
                    <a16:creationId xmlns:a16="http://schemas.microsoft.com/office/drawing/2014/main" id="{8F11EE9D-932B-42F0-88BD-5D94327E9545}"/>
                  </a:ext>
                </a:extLst>
              </p:cNvPr>
              <p:cNvSpPr/>
              <p:nvPr/>
            </p:nvSpPr>
            <p:spPr bwMode="auto">
              <a:xfrm>
                <a:off x="3520315" y="5521163"/>
                <a:ext cx="269077" cy="677391"/>
              </a:xfrm>
              <a:custGeom>
                <a:avLst/>
                <a:gdLst>
                  <a:gd name="connsiteX0" fmla="*/ 147140 w 269077"/>
                  <a:gd name="connsiteY0" fmla="*/ 177466 h 677391"/>
                  <a:gd name="connsiteX1" fmla="*/ 146522 w 269077"/>
                  <a:gd name="connsiteY1" fmla="*/ 177635 h 677391"/>
                  <a:gd name="connsiteX2" fmla="*/ 145737 w 269077"/>
                  <a:gd name="connsiteY2" fmla="*/ 177915 h 677391"/>
                  <a:gd name="connsiteX3" fmla="*/ 133670 w 269077"/>
                  <a:gd name="connsiteY3" fmla="*/ 183640 h 677391"/>
                  <a:gd name="connsiteX4" fmla="*/ 121324 w 269077"/>
                  <a:gd name="connsiteY4" fmla="*/ 179038 h 677391"/>
                  <a:gd name="connsiteX5" fmla="*/ 120594 w 269077"/>
                  <a:gd name="connsiteY5" fmla="*/ 178757 h 677391"/>
                  <a:gd name="connsiteX6" fmla="*/ 119752 w 269077"/>
                  <a:gd name="connsiteY6" fmla="*/ 178645 h 677391"/>
                  <a:gd name="connsiteX7" fmla="*/ 119079 w 269077"/>
                  <a:gd name="connsiteY7" fmla="*/ 178645 h 677391"/>
                  <a:gd name="connsiteX8" fmla="*/ 118237 w 269077"/>
                  <a:gd name="connsiteY8" fmla="*/ 178757 h 677391"/>
                  <a:gd name="connsiteX9" fmla="*/ 117451 w 269077"/>
                  <a:gd name="connsiteY9" fmla="*/ 179038 h 677391"/>
                  <a:gd name="connsiteX10" fmla="*/ 116778 w 269077"/>
                  <a:gd name="connsiteY10" fmla="*/ 179374 h 677391"/>
                  <a:gd name="connsiteX11" fmla="*/ 116160 w 269077"/>
                  <a:gd name="connsiteY11" fmla="*/ 179711 h 677391"/>
                  <a:gd name="connsiteX12" fmla="*/ 115543 w 269077"/>
                  <a:gd name="connsiteY12" fmla="*/ 180385 h 677391"/>
                  <a:gd name="connsiteX13" fmla="*/ 106564 w 269077"/>
                  <a:gd name="connsiteY13" fmla="*/ 190038 h 677391"/>
                  <a:gd name="connsiteX14" fmla="*/ 93319 w 269077"/>
                  <a:gd name="connsiteY14" fmla="*/ 190487 h 677391"/>
                  <a:gd name="connsiteX15" fmla="*/ 92365 w 269077"/>
                  <a:gd name="connsiteY15" fmla="*/ 190599 h 677391"/>
                  <a:gd name="connsiteX16" fmla="*/ 91747 w 269077"/>
                  <a:gd name="connsiteY16" fmla="*/ 190767 h 677391"/>
                  <a:gd name="connsiteX17" fmla="*/ 91018 w 269077"/>
                  <a:gd name="connsiteY17" fmla="*/ 191048 h 677391"/>
                  <a:gd name="connsiteX18" fmla="*/ 90288 w 269077"/>
                  <a:gd name="connsiteY18" fmla="*/ 191553 h 677391"/>
                  <a:gd name="connsiteX19" fmla="*/ 90401 w 269077"/>
                  <a:gd name="connsiteY19" fmla="*/ 191553 h 677391"/>
                  <a:gd name="connsiteX20" fmla="*/ 89783 w 269077"/>
                  <a:gd name="connsiteY20" fmla="*/ 192002 h 677391"/>
                  <a:gd name="connsiteX21" fmla="*/ 89166 w 269077"/>
                  <a:gd name="connsiteY21" fmla="*/ 192563 h 677391"/>
                  <a:gd name="connsiteX22" fmla="*/ 88885 w 269077"/>
                  <a:gd name="connsiteY22" fmla="*/ 193180 h 677391"/>
                  <a:gd name="connsiteX23" fmla="*/ 88492 w 269077"/>
                  <a:gd name="connsiteY23" fmla="*/ 193910 h 677391"/>
                  <a:gd name="connsiteX24" fmla="*/ 84003 w 269077"/>
                  <a:gd name="connsiteY24" fmla="*/ 206425 h 677391"/>
                  <a:gd name="connsiteX25" fmla="*/ 71880 w 269077"/>
                  <a:gd name="connsiteY25" fmla="*/ 211925 h 677391"/>
                  <a:gd name="connsiteX26" fmla="*/ 71151 w 269077"/>
                  <a:gd name="connsiteY26" fmla="*/ 212262 h 677391"/>
                  <a:gd name="connsiteX27" fmla="*/ 70590 w 269077"/>
                  <a:gd name="connsiteY27" fmla="*/ 212711 h 677391"/>
                  <a:gd name="connsiteX28" fmla="*/ 70084 w 269077"/>
                  <a:gd name="connsiteY28" fmla="*/ 213272 h 677391"/>
                  <a:gd name="connsiteX29" fmla="*/ 69636 w 269077"/>
                  <a:gd name="connsiteY29" fmla="*/ 213889 h 677391"/>
                  <a:gd name="connsiteX30" fmla="*/ 69187 w 269077"/>
                  <a:gd name="connsiteY30" fmla="*/ 214619 h 677391"/>
                  <a:gd name="connsiteX31" fmla="*/ 68906 w 269077"/>
                  <a:gd name="connsiteY31" fmla="*/ 215348 h 677391"/>
                  <a:gd name="connsiteX32" fmla="*/ 68794 w 269077"/>
                  <a:gd name="connsiteY32" fmla="*/ 216078 h 677391"/>
                  <a:gd name="connsiteX33" fmla="*/ 68738 w 269077"/>
                  <a:gd name="connsiteY33" fmla="*/ 216808 h 677391"/>
                  <a:gd name="connsiteX34" fmla="*/ 69355 w 269077"/>
                  <a:gd name="connsiteY34" fmla="*/ 229996 h 677391"/>
                  <a:gd name="connsiteX35" fmla="*/ 60375 w 269077"/>
                  <a:gd name="connsiteY35" fmla="*/ 239649 h 677391"/>
                  <a:gd name="connsiteX36" fmla="*/ 59870 w 269077"/>
                  <a:gd name="connsiteY36" fmla="*/ 240210 h 677391"/>
                  <a:gd name="connsiteX37" fmla="*/ 59421 w 269077"/>
                  <a:gd name="connsiteY37" fmla="*/ 241052 h 677391"/>
                  <a:gd name="connsiteX38" fmla="*/ 59141 w 269077"/>
                  <a:gd name="connsiteY38" fmla="*/ 241670 h 677391"/>
                  <a:gd name="connsiteX39" fmla="*/ 58972 w 269077"/>
                  <a:gd name="connsiteY39" fmla="*/ 242399 h 677391"/>
                  <a:gd name="connsiteX40" fmla="*/ 58860 w 269077"/>
                  <a:gd name="connsiteY40" fmla="*/ 243185 h 677391"/>
                  <a:gd name="connsiteX41" fmla="*/ 58972 w 269077"/>
                  <a:gd name="connsiteY41" fmla="*/ 243914 h 677391"/>
                  <a:gd name="connsiteX42" fmla="*/ 59028 w 269077"/>
                  <a:gd name="connsiteY42" fmla="*/ 244756 h 677391"/>
                  <a:gd name="connsiteX43" fmla="*/ 59421 w 269077"/>
                  <a:gd name="connsiteY43" fmla="*/ 245430 h 677391"/>
                  <a:gd name="connsiteX44" fmla="*/ 65034 w 269077"/>
                  <a:gd name="connsiteY44" fmla="*/ 257496 h 677391"/>
                  <a:gd name="connsiteX45" fmla="*/ 60375 w 269077"/>
                  <a:gd name="connsiteY45" fmla="*/ 269787 h 677391"/>
                  <a:gd name="connsiteX46" fmla="*/ 60151 w 269077"/>
                  <a:gd name="connsiteY46" fmla="*/ 270572 h 677391"/>
                  <a:gd name="connsiteX47" fmla="*/ 60039 w 269077"/>
                  <a:gd name="connsiteY47" fmla="*/ 271414 h 677391"/>
                  <a:gd name="connsiteX48" fmla="*/ 60039 w 269077"/>
                  <a:gd name="connsiteY48" fmla="*/ 272144 h 677391"/>
                  <a:gd name="connsiteX49" fmla="*/ 60207 w 269077"/>
                  <a:gd name="connsiteY49" fmla="*/ 272817 h 677391"/>
                  <a:gd name="connsiteX50" fmla="*/ 60488 w 269077"/>
                  <a:gd name="connsiteY50" fmla="*/ 273659 h 677391"/>
                  <a:gd name="connsiteX51" fmla="*/ 60768 w 269077"/>
                  <a:gd name="connsiteY51" fmla="*/ 274389 h 677391"/>
                  <a:gd name="connsiteX52" fmla="*/ 61217 w 269077"/>
                  <a:gd name="connsiteY52" fmla="*/ 274950 h 677391"/>
                  <a:gd name="connsiteX53" fmla="*/ 61666 w 269077"/>
                  <a:gd name="connsiteY53" fmla="*/ 275567 h 677391"/>
                  <a:gd name="connsiteX54" fmla="*/ 71488 w 269077"/>
                  <a:gd name="connsiteY54" fmla="*/ 284434 h 677391"/>
                  <a:gd name="connsiteX55" fmla="*/ 71993 w 269077"/>
                  <a:gd name="connsiteY55" fmla="*/ 297679 h 677391"/>
                  <a:gd name="connsiteX56" fmla="*/ 72049 w 269077"/>
                  <a:gd name="connsiteY56" fmla="*/ 298521 h 677391"/>
                  <a:gd name="connsiteX57" fmla="*/ 72217 w 269077"/>
                  <a:gd name="connsiteY57" fmla="*/ 299138 h 677391"/>
                  <a:gd name="connsiteX58" fmla="*/ 72610 w 269077"/>
                  <a:gd name="connsiteY58" fmla="*/ 299868 h 677391"/>
                  <a:gd name="connsiteX59" fmla="*/ 72947 w 269077"/>
                  <a:gd name="connsiteY59" fmla="*/ 300598 h 677391"/>
                  <a:gd name="connsiteX60" fmla="*/ 73508 w 269077"/>
                  <a:gd name="connsiteY60" fmla="*/ 301159 h 677391"/>
                  <a:gd name="connsiteX61" fmla="*/ 74125 w 269077"/>
                  <a:gd name="connsiteY61" fmla="*/ 301664 h 677391"/>
                  <a:gd name="connsiteX62" fmla="*/ 74743 w 269077"/>
                  <a:gd name="connsiteY62" fmla="*/ 302057 h 677391"/>
                  <a:gd name="connsiteX63" fmla="*/ 75416 w 269077"/>
                  <a:gd name="connsiteY63" fmla="*/ 302393 h 677391"/>
                  <a:gd name="connsiteX64" fmla="*/ 87875 w 269077"/>
                  <a:gd name="connsiteY64" fmla="*/ 306995 h 677391"/>
                  <a:gd name="connsiteX65" fmla="*/ 93487 w 269077"/>
                  <a:gd name="connsiteY65" fmla="*/ 318837 h 677391"/>
                  <a:gd name="connsiteX66" fmla="*/ 93824 w 269077"/>
                  <a:gd name="connsiteY66" fmla="*/ 319567 h 677391"/>
                  <a:gd name="connsiteX67" fmla="*/ 94273 w 269077"/>
                  <a:gd name="connsiteY67" fmla="*/ 320240 h 677391"/>
                  <a:gd name="connsiteX68" fmla="*/ 94834 w 269077"/>
                  <a:gd name="connsiteY68" fmla="*/ 320857 h 677391"/>
                  <a:gd name="connsiteX69" fmla="*/ 95452 w 269077"/>
                  <a:gd name="connsiteY69" fmla="*/ 321194 h 677391"/>
                  <a:gd name="connsiteX70" fmla="*/ 96181 w 269077"/>
                  <a:gd name="connsiteY70" fmla="*/ 321587 h 677391"/>
                  <a:gd name="connsiteX71" fmla="*/ 96911 w 269077"/>
                  <a:gd name="connsiteY71" fmla="*/ 321868 h 677391"/>
                  <a:gd name="connsiteX72" fmla="*/ 97640 w 269077"/>
                  <a:gd name="connsiteY72" fmla="*/ 321924 h 677391"/>
                  <a:gd name="connsiteX73" fmla="*/ 98426 w 269077"/>
                  <a:gd name="connsiteY73" fmla="*/ 321924 h 677391"/>
                  <a:gd name="connsiteX74" fmla="*/ 111671 w 269077"/>
                  <a:gd name="connsiteY74" fmla="*/ 321363 h 677391"/>
                  <a:gd name="connsiteX75" fmla="*/ 121492 w 269077"/>
                  <a:gd name="connsiteY75" fmla="*/ 330454 h 677391"/>
                  <a:gd name="connsiteX76" fmla="*/ 122053 w 269077"/>
                  <a:gd name="connsiteY76" fmla="*/ 330959 h 677391"/>
                  <a:gd name="connsiteX77" fmla="*/ 122839 w 269077"/>
                  <a:gd name="connsiteY77" fmla="*/ 331352 h 677391"/>
                  <a:gd name="connsiteX78" fmla="*/ 123512 w 269077"/>
                  <a:gd name="connsiteY78" fmla="*/ 331521 h 677391"/>
                  <a:gd name="connsiteX79" fmla="*/ 124186 w 269077"/>
                  <a:gd name="connsiteY79" fmla="*/ 331801 h 677391"/>
                  <a:gd name="connsiteX80" fmla="*/ 125028 w 269077"/>
                  <a:gd name="connsiteY80" fmla="*/ 331801 h 677391"/>
                  <a:gd name="connsiteX81" fmla="*/ 125813 w 269077"/>
                  <a:gd name="connsiteY81" fmla="*/ 331801 h 677391"/>
                  <a:gd name="connsiteX82" fmla="*/ 126543 w 269077"/>
                  <a:gd name="connsiteY82" fmla="*/ 331577 h 677391"/>
                  <a:gd name="connsiteX83" fmla="*/ 127273 w 269077"/>
                  <a:gd name="connsiteY83" fmla="*/ 331352 h 677391"/>
                  <a:gd name="connsiteX84" fmla="*/ 139395 w 269077"/>
                  <a:gd name="connsiteY84" fmla="*/ 325740 h 677391"/>
                  <a:gd name="connsiteX85" fmla="*/ 151798 w 269077"/>
                  <a:gd name="connsiteY85" fmla="*/ 330454 h 677391"/>
                  <a:gd name="connsiteX86" fmla="*/ 152584 w 269077"/>
                  <a:gd name="connsiteY86" fmla="*/ 330623 h 677391"/>
                  <a:gd name="connsiteX87" fmla="*/ 153425 w 269077"/>
                  <a:gd name="connsiteY87" fmla="*/ 330679 h 677391"/>
                  <a:gd name="connsiteX88" fmla="*/ 154043 w 269077"/>
                  <a:gd name="connsiteY88" fmla="*/ 330679 h 677391"/>
                  <a:gd name="connsiteX89" fmla="*/ 154828 w 269077"/>
                  <a:gd name="connsiteY89" fmla="*/ 330510 h 677391"/>
                  <a:gd name="connsiteX90" fmla="*/ 155670 w 269077"/>
                  <a:gd name="connsiteY90" fmla="*/ 330342 h 677391"/>
                  <a:gd name="connsiteX91" fmla="*/ 156288 w 269077"/>
                  <a:gd name="connsiteY91" fmla="*/ 330061 h 677391"/>
                  <a:gd name="connsiteX92" fmla="*/ 156905 w 269077"/>
                  <a:gd name="connsiteY92" fmla="*/ 329500 h 677391"/>
                  <a:gd name="connsiteX93" fmla="*/ 157466 w 269077"/>
                  <a:gd name="connsiteY93" fmla="*/ 328995 h 677391"/>
                  <a:gd name="connsiteX94" fmla="*/ 166502 w 269077"/>
                  <a:gd name="connsiteY94" fmla="*/ 319230 h 677391"/>
                  <a:gd name="connsiteX95" fmla="*/ 179803 w 269077"/>
                  <a:gd name="connsiteY95" fmla="*/ 318781 h 677391"/>
                  <a:gd name="connsiteX96" fmla="*/ 180588 w 269077"/>
                  <a:gd name="connsiteY96" fmla="*/ 318781 h 677391"/>
                  <a:gd name="connsiteX97" fmla="*/ 181262 w 269077"/>
                  <a:gd name="connsiteY97" fmla="*/ 318613 h 677391"/>
                  <a:gd name="connsiteX98" fmla="*/ 182047 w 269077"/>
                  <a:gd name="connsiteY98" fmla="*/ 318220 h 677391"/>
                  <a:gd name="connsiteX99" fmla="*/ 182665 w 269077"/>
                  <a:gd name="connsiteY99" fmla="*/ 317771 h 677391"/>
                  <a:gd name="connsiteX100" fmla="*/ 183226 w 269077"/>
                  <a:gd name="connsiteY100" fmla="*/ 317322 h 677391"/>
                  <a:gd name="connsiteX101" fmla="*/ 183787 w 269077"/>
                  <a:gd name="connsiteY101" fmla="*/ 316761 h 677391"/>
                  <a:gd name="connsiteX102" fmla="*/ 184236 w 269077"/>
                  <a:gd name="connsiteY102" fmla="*/ 316031 h 677391"/>
                  <a:gd name="connsiteX103" fmla="*/ 184517 w 269077"/>
                  <a:gd name="connsiteY103" fmla="*/ 315414 h 677391"/>
                  <a:gd name="connsiteX104" fmla="*/ 189119 w 269077"/>
                  <a:gd name="connsiteY104" fmla="*/ 302955 h 677391"/>
                  <a:gd name="connsiteX105" fmla="*/ 201241 w 269077"/>
                  <a:gd name="connsiteY105" fmla="*/ 297511 h 677391"/>
                  <a:gd name="connsiteX106" fmla="*/ 201915 w 269077"/>
                  <a:gd name="connsiteY106" fmla="*/ 297174 h 677391"/>
                  <a:gd name="connsiteX107" fmla="*/ 202588 w 269077"/>
                  <a:gd name="connsiteY107" fmla="*/ 296613 h 677391"/>
                  <a:gd name="connsiteX108" fmla="*/ 203037 w 269077"/>
                  <a:gd name="connsiteY108" fmla="*/ 296052 h 677391"/>
                  <a:gd name="connsiteX109" fmla="*/ 203486 w 269077"/>
                  <a:gd name="connsiteY109" fmla="*/ 295547 h 677391"/>
                  <a:gd name="connsiteX110" fmla="*/ 203542 w 269077"/>
                  <a:gd name="connsiteY110" fmla="*/ 295547 h 677391"/>
                  <a:gd name="connsiteX111" fmla="*/ 203823 w 269077"/>
                  <a:gd name="connsiteY111" fmla="*/ 294705 h 677391"/>
                  <a:gd name="connsiteX112" fmla="*/ 204103 w 269077"/>
                  <a:gd name="connsiteY112" fmla="*/ 294087 h 677391"/>
                  <a:gd name="connsiteX113" fmla="*/ 204216 w 269077"/>
                  <a:gd name="connsiteY113" fmla="*/ 293302 h 677391"/>
                  <a:gd name="connsiteX114" fmla="*/ 204272 w 269077"/>
                  <a:gd name="connsiteY114" fmla="*/ 292572 h 677391"/>
                  <a:gd name="connsiteX115" fmla="*/ 203654 w 269077"/>
                  <a:gd name="connsiteY115" fmla="*/ 279271 h 677391"/>
                  <a:gd name="connsiteX116" fmla="*/ 212802 w 269077"/>
                  <a:gd name="connsiteY116" fmla="*/ 269618 h 677391"/>
                  <a:gd name="connsiteX117" fmla="*/ 213251 w 269077"/>
                  <a:gd name="connsiteY117" fmla="*/ 269057 h 677391"/>
                  <a:gd name="connsiteX118" fmla="*/ 213700 w 269077"/>
                  <a:gd name="connsiteY118" fmla="*/ 268440 h 677391"/>
                  <a:gd name="connsiteX119" fmla="*/ 213869 w 269077"/>
                  <a:gd name="connsiteY119" fmla="*/ 267710 h 677391"/>
                  <a:gd name="connsiteX120" fmla="*/ 214037 w 269077"/>
                  <a:gd name="connsiteY120" fmla="*/ 266868 h 677391"/>
                  <a:gd name="connsiteX121" fmla="*/ 214149 w 269077"/>
                  <a:gd name="connsiteY121" fmla="*/ 266083 h 677391"/>
                  <a:gd name="connsiteX122" fmla="*/ 214037 w 269077"/>
                  <a:gd name="connsiteY122" fmla="*/ 265353 h 677391"/>
                  <a:gd name="connsiteX123" fmla="*/ 213869 w 269077"/>
                  <a:gd name="connsiteY123" fmla="*/ 264623 h 677391"/>
                  <a:gd name="connsiteX124" fmla="*/ 213700 w 269077"/>
                  <a:gd name="connsiteY124" fmla="*/ 263782 h 677391"/>
                  <a:gd name="connsiteX125" fmla="*/ 208200 w 269077"/>
                  <a:gd name="connsiteY125" fmla="*/ 251884 h 677391"/>
                  <a:gd name="connsiteX126" fmla="*/ 212802 w 269077"/>
                  <a:gd name="connsiteY126" fmla="*/ 239481 h 677391"/>
                  <a:gd name="connsiteX127" fmla="*/ 212971 w 269077"/>
                  <a:gd name="connsiteY127" fmla="*/ 238751 h 677391"/>
                  <a:gd name="connsiteX128" fmla="*/ 213083 w 269077"/>
                  <a:gd name="connsiteY128" fmla="*/ 238022 h 677391"/>
                  <a:gd name="connsiteX129" fmla="*/ 213083 w 269077"/>
                  <a:gd name="connsiteY129" fmla="*/ 237124 h 677391"/>
                  <a:gd name="connsiteX130" fmla="*/ 212858 w 269077"/>
                  <a:gd name="connsiteY130" fmla="*/ 236394 h 677391"/>
                  <a:gd name="connsiteX131" fmla="*/ 212690 w 269077"/>
                  <a:gd name="connsiteY131" fmla="*/ 235665 h 677391"/>
                  <a:gd name="connsiteX132" fmla="*/ 212353 w 269077"/>
                  <a:gd name="connsiteY132" fmla="*/ 234991 h 677391"/>
                  <a:gd name="connsiteX133" fmla="*/ 211904 w 269077"/>
                  <a:gd name="connsiteY133" fmla="*/ 234430 h 677391"/>
                  <a:gd name="connsiteX134" fmla="*/ 211455 w 269077"/>
                  <a:gd name="connsiteY134" fmla="*/ 233813 h 677391"/>
                  <a:gd name="connsiteX135" fmla="*/ 201466 w 269077"/>
                  <a:gd name="connsiteY135" fmla="*/ 224945 h 677391"/>
                  <a:gd name="connsiteX136" fmla="*/ 201129 w 269077"/>
                  <a:gd name="connsiteY136" fmla="*/ 211757 h 677391"/>
                  <a:gd name="connsiteX137" fmla="*/ 201017 w 269077"/>
                  <a:gd name="connsiteY137" fmla="*/ 210915 h 677391"/>
                  <a:gd name="connsiteX138" fmla="*/ 200736 w 269077"/>
                  <a:gd name="connsiteY138" fmla="*/ 210129 h 677391"/>
                  <a:gd name="connsiteX139" fmla="*/ 200512 w 269077"/>
                  <a:gd name="connsiteY139" fmla="*/ 209456 h 677391"/>
                  <a:gd name="connsiteX140" fmla="*/ 200119 w 269077"/>
                  <a:gd name="connsiteY140" fmla="*/ 208838 h 677391"/>
                  <a:gd name="connsiteX141" fmla="*/ 199614 w 269077"/>
                  <a:gd name="connsiteY141" fmla="*/ 208221 h 677391"/>
                  <a:gd name="connsiteX142" fmla="*/ 199052 w 269077"/>
                  <a:gd name="connsiteY142" fmla="*/ 207660 h 677391"/>
                  <a:gd name="connsiteX143" fmla="*/ 198435 w 269077"/>
                  <a:gd name="connsiteY143" fmla="*/ 207323 h 677391"/>
                  <a:gd name="connsiteX144" fmla="*/ 197705 w 269077"/>
                  <a:gd name="connsiteY144" fmla="*/ 206930 h 677391"/>
                  <a:gd name="connsiteX145" fmla="*/ 197593 w 269077"/>
                  <a:gd name="connsiteY145" fmla="*/ 206930 h 677391"/>
                  <a:gd name="connsiteX146" fmla="*/ 185190 w 269077"/>
                  <a:gd name="connsiteY146" fmla="*/ 202440 h 677391"/>
                  <a:gd name="connsiteX147" fmla="*/ 179634 w 269077"/>
                  <a:gd name="connsiteY147" fmla="*/ 190318 h 677391"/>
                  <a:gd name="connsiteX148" fmla="*/ 179241 w 269077"/>
                  <a:gd name="connsiteY148" fmla="*/ 189701 h 677391"/>
                  <a:gd name="connsiteX149" fmla="*/ 178792 w 269077"/>
                  <a:gd name="connsiteY149" fmla="*/ 189027 h 677391"/>
                  <a:gd name="connsiteX150" fmla="*/ 178175 w 269077"/>
                  <a:gd name="connsiteY150" fmla="*/ 188578 h 677391"/>
                  <a:gd name="connsiteX151" fmla="*/ 177558 w 269077"/>
                  <a:gd name="connsiteY151" fmla="*/ 188073 h 677391"/>
                  <a:gd name="connsiteX152" fmla="*/ 177558 w 269077"/>
                  <a:gd name="connsiteY152" fmla="*/ 187961 h 677391"/>
                  <a:gd name="connsiteX153" fmla="*/ 176828 w 269077"/>
                  <a:gd name="connsiteY153" fmla="*/ 187680 h 677391"/>
                  <a:gd name="connsiteX154" fmla="*/ 176155 w 269077"/>
                  <a:gd name="connsiteY154" fmla="*/ 187512 h 677391"/>
                  <a:gd name="connsiteX155" fmla="*/ 175369 w 269077"/>
                  <a:gd name="connsiteY155" fmla="*/ 187344 h 677391"/>
                  <a:gd name="connsiteX156" fmla="*/ 174527 w 269077"/>
                  <a:gd name="connsiteY156" fmla="*/ 187344 h 677391"/>
                  <a:gd name="connsiteX157" fmla="*/ 161282 w 269077"/>
                  <a:gd name="connsiteY157" fmla="*/ 187849 h 677391"/>
                  <a:gd name="connsiteX158" fmla="*/ 151517 w 269077"/>
                  <a:gd name="connsiteY158" fmla="*/ 178925 h 677391"/>
                  <a:gd name="connsiteX159" fmla="*/ 150956 w 269077"/>
                  <a:gd name="connsiteY159" fmla="*/ 178364 h 677391"/>
                  <a:gd name="connsiteX160" fmla="*/ 150226 w 269077"/>
                  <a:gd name="connsiteY160" fmla="*/ 178027 h 677391"/>
                  <a:gd name="connsiteX161" fmla="*/ 149609 w 269077"/>
                  <a:gd name="connsiteY161" fmla="*/ 177635 h 677391"/>
                  <a:gd name="connsiteX162" fmla="*/ 148879 w 269077"/>
                  <a:gd name="connsiteY162" fmla="*/ 177466 h 677391"/>
                  <a:gd name="connsiteX163" fmla="*/ 147982 w 269077"/>
                  <a:gd name="connsiteY163" fmla="*/ 177466 h 677391"/>
                  <a:gd name="connsiteX164" fmla="*/ 176577 w 269077"/>
                  <a:gd name="connsiteY164" fmla="*/ 81430 h 677391"/>
                  <a:gd name="connsiteX165" fmla="*/ 182682 w 269077"/>
                  <a:gd name="connsiteY165" fmla="*/ 84002 h 677391"/>
                  <a:gd name="connsiteX166" fmla="*/ 184912 w 269077"/>
                  <a:gd name="connsiteY166" fmla="*/ 91197 h 677391"/>
                  <a:gd name="connsiteX167" fmla="*/ 166908 w 269077"/>
                  <a:gd name="connsiteY167" fmla="*/ 91197 h 677391"/>
                  <a:gd name="connsiteX168" fmla="*/ 170164 w 269077"/>
                  <a:gd name="connsiteY168" fmla="*/ 84132 h 677391"/>
                  <a:gd name="connsiteX169" fmla="*/ 176577 w 269077"/>
                  <a:gd name="connsiteY169" fmla="*/ 81430 h 677391"/>
                  <a:gd name="connsiteX170" fmla="*/ 119427 w 269077"/>
                  <a:gd name="connsiteY170" fmla="*/ 81430 h 677391"/>
                  <a:gd name="connsiteX171" fmla="*/ 125532 w 269077"/>
                  <a:gd name="connsiteY171" fmla="*/ 84002 h 677391"/>
                  <a:gd name="connsiteX172" fmla="*/ 127762 w 269077"/>
                  <a:gd name="connsiteY172" fmla="*/ 91197 h 677391"/>
                  <a:gd name="connsiteX173" fmla="*/ 109758 w 269077"/>
                  <a:gd name="connsiteY173" fmla="*/ 91197 h 677391"/>
                  <a:gd name="connsiteX174" fmla="*/ 113014 w 269077"/>
                  <a:gd name="connsiteY174" fmla="*/ 84132 h 677391"/>
                  <a:gd name="connsiteX175" fmla="*/ 119427 w 269077"/>
                  <a:gd name="connsiteY175" fmla="*/ 81430 h 677391"/>
                  <a:gd name="connsiteX176" fmla="*/ 215882 w 269077"/>
                  <a:gd name="connsiteY176" fmla="*/ 77133 h 677391"/>
                  <a:gd name="connsiteX177" fmla="*/ 210640 w 269077"/>
                  <a:gd name="connsiteY177" fmla="*/ 79102 h 677391"/>
                  <a:gd name="connsiteX178" fmla="*/ 207157 w 269077"/>
                  <a:gd name="connsiteY178" fmla="*/ 84588 h 677391"/>
                  <a:gd name="connsiteX179" fmla="*/ 207027 w 269077"/>
                  <a:gd name="connsiteY179" fmla="*/ 84588 h 677391"/>
                  <a:gd name="connsiteX180" fmla="*/ 207027 w 269077"/>
                  <a:gd name="connsiteY180" fmla="*/ 77719 h 677391"/>
                  <a:gd name="connsiteX181" fmla="*/ 201687 w 269077"/>
                  <a:gd name="connsiteY181" fmla="*/ 77719 h 677391"/>
                  <a:gd name="connsiteX182" fmla="*/ 201687 w 269077"/>
                  <a:gd name="connsiteY182" fmla="*/ 111056 h 677391"/>
                  <a:gd name="connsiteX183" fmla="*/ 207027 w 269077"/>
                  <a:gd name="connsiteY183" fmla="*/ 111056 h 677391"/>
                  <a:gd name="connsiteX184" fmla="*/ 207027 w 269077"/>
                  <a:gd name="connsiteY184" fmla="*/ 94062 h 677391"/>
                  <a:gd name="connsiteX185" fmla="*/ 209322 w 269077"/>
                  <a:gd name="connsiteY185" fmla="*/ 85272 h 677391"/>
                  <a:gd name="connsiteX186" fmla="*/ 215035 w 269077"/>
                  <a:gd name="connsiteY186" fmla="*/ 82049 h 677391"/>
                  <a:gd name="connsiteX187" fmla="*/ 219072 w 269077"/>
                  <a:gd name="connsiteY187" fmla="*/ 83123 h 677391"/>
                  <a:gd name="connsiteX188" fmla="*/ 219072 w 269077"/>
                  <a:gd name="connsiteY188" fmla="*/ 77589 h 677391"/>
                  <a:gd name="connsiteX189" fmla="*/ 215882 w 269077"/>
                  <a:gd name="connsiteY189" fmla="*/ 77133 h 677391"/>
                  <a:gd name="connsiteX190" fmla="*/ 176675 w 269077"/>
                  <a:gd name="connsiteY190" fmla="*/ 76937 h 677391"/>
                  <a:gd name="connsiteX191" fmla="*/ 165720 w 269077"/>
                  <a:gd name="connsiteY191" fmla="*/ 81837 h 677391"/>
                  <a:gd name="connsiteX192" fmla="*/ 161309 w 269077"/>
                  <a:gd name="connsiteY192" fmla="*/ 94518 h 677391"/>
                  <a:gd name="connsiteX193" fmla="*/ 165345 w 269077"/>
                  <a:gd name="connsiteY193" fmla="*/ 107296 h 677391"/>
                  <a:gd name="connsiteX194" fmla="*/ 176447 w 269077"/>
                  <a:gd name="connsiteY194" fmla="*/ 111838 h 677391"/>
                  <a:gd name="connsiteX195" fmla="*/ 188070 w 269077"/>
                  <a:gd name="connsiteY195" fmla="*/ 108647 h 677391"/>
                  <a:gd name="connsiteX196" fmla="*/ 188070 w 269077"/>
                  <a:gd name="connsiteY196" fmla="*/ 103633 h 677391"/>
                  <a:gd name="connsiteX197" fmla="*/ 177717 w 269077"/>
                  <a:gd name="connsiteY197" fmla="*/ 107345 h 677391"/>
                  <a:gd name="connsiteX198" fmla="*/ 169838 w 269077"/>
                  <a:gd name="connsiteY198" fmla="*/ 104317 h 677391"/>
                  <a:gd name="connsiteX199" fmla="*/ 166843 w 269077"/>
                  <a:gd name="connsiteY199" fmla="*/ 95722 h 677391"/>
                  <a:gd name="connsiteX200" fmla="*/ 190381 w 269077"/>
                  <a:gd name="connsiteY200" fmla="*/ 95722 h 677391"/>
                  <a:gd name="connsiteX201" fmla="*/ 190381 w 269077"/>
                  <a:gd name="connsiteY201" fmla="*/ 92922 h 677391"/>
                  <a:gd name="connsiteX202" fmla="*/ 186800 w 269077"/>
                  <a:gd name="connsiteY202" fmla="*/ 81170 h 677391"/>
                  <a:gd name="connsiteX203" fmla="*/ 176675 w 269077"/>
                  <a:gd name="connsiteY203" fmla="*/ 76937 h 677391"/>
                  <a:gd name="connsiteX204" fmla="*/ 119525 w 269077"/>
                  <a:gd name="connsiteY204" fmla="*/ 76937 h 677391"/>
                  <a:gd name="connsiteX205" fmla="*/ 108570 w 269077"/>
                  <a:gd name="connsiteY205" fmla="*/ 81837 h 677391"/>
                  <a:gd name="connsiteX206" fmla="*/ 104159 w 269077"/>
                  <a:gd name="connsiteY206" fmla="*/ 94518 h 677391"/>
                  <a:gd name="connsiteX207" fmla="*/ 108195 w 269077"/>
                  <a:gd name="connsiteY207" fmla="*/ 107296 h 677391"/>
                  <a:gd name="connsiteX208" fmla="*/ 119297 w 269077"/>
                  <a:gd name="connsiteY208" fmla="*/ 111838 h 677391"/>
                  <a:gd name="connsiteX209" fmla="*/ 130920 w 269077"/>
                  <a:gd name="connsiteY209" fmla="*/ 108647 h 677391"/>
                  <a:gd name="connsiteX210" fmla="*/ 130920 w 269077"/>
                  <a:gd name="connsiteY210" fmla="*/ 103633 h 677391"/>
                  <a:gd name="connsiteX211" fmla="*/ 120567 w 269077"/>
                  <a:gd name="connsiteY211" fmla="*/ 107345 h 677391"/>
                  <a:gd name="connsiteX212" fmla="*/ 112688 w 269077"/>
                  <a:gd name="connsiteY212" fmla="*/ 104317 h 677391"/>
                  <a:gd name="connsiteX213" fmla="*/ 109693 w 269077"/>
                  <a:gd name="connsiteY213" fmla="*/ 95722 h 677391"/>
                  <a:gd name="connsiteX214" fmla="*/ 133231 w 269077"/>
                  <a:gd name="connsiteY214" fmla="*/ 95722 h 677391"/>
                  <a:gd name="connsiteX215" fmla="*/ 133231 w 269077"/>
                  <a:gd name="connsiteY215" fmla="*/ 92922 h 677391"/>
                  <a:gd name="connsiteX216" fmla="*/ 129650 w 269077"/>
                  <a:gd name="connsiteY216" fmla="*/ 81170 h 677391"/>
                  <a:gd name="connsiteX217" fmla="*/ 119525 w 269077"/>
                  <a:gd name="connsiteY217" fmla="*/ 76937 h 677391"/>
                  <a:gd name="connsiteX218" fmla="*/ 151602 w 269077"/>
                  <a:gd name="connsiteY218" fmla="*/ 67854 h 677391"/>
                  <a:gd name="connsiteX219" fmla="*/ 146263 w 269077"/>
                  <a:gd name="connsiteY219" fmla="*/ 69580 h 677391"/>
                  <a:gd name="connsiteX220" fmla="*/ 146263 w 269077"/>
                  <a:gd name="connsiteY220" fmla="*/ 77719 h 677391"/>
                  <a:gd name="connsiteX221" fmla="*/ 140533 w 269077"/>
                  <a:gd name="connsiteY221" fmla="*/ 77719 h 677391"/>
                  <a:gd name="connsiteX222" fmla="*/ 140533 w 269077"/>
                  <a:gd name="connsiteY222" fmla="*/ 82277 h 677391"/>
                  <a:gd name="connsiteX223" fmla="*/ 146263 w 269077"/>
                  <a:gd name="connsiteY223" fmla="*/ 82277 h 677391"/>
                  <a:gd name="connsiteX224" fmla="*/ 146263 w 269077"/>
                  <a:gd name="connsiteY224" fmla="*/ 102006 h 677391"/>
                  <a:gd name="connsiteX225" fmla="*/ 155021 w 269077"/>
                  <a:gd name="connsiteY225" fmla="*/ 111772 h 677391"/>
                  <a:gd name="connsiteX226" fmla="*/ 160002 w 269077"/>
                  <a:gd name="connsiteY226" fmla="*/ 110731 h 677391"/>
                  <a:gd name="connsiteX227" fmla="*/ 160002 w 269077"/>
                  <a:gd name="connsiteY227" fmla="*/ 106173 h 677391"/>
                  <a:gd name="connsiteX228" fmla="*/ 156518 w 269077"/>
                  <a:gd name="connsiteY228" fmla="*/ 107280 h 677391"/>
                  <a:gd name="connsiteX229" fmla="*/ 152742 w 269077"/>
                  <a:gd name="connsiteY229" fmla="*/ 105847 h 677391"/>
                  <a:gd name="connsiteX230" fmla="*/ 151602 w 269077"/>
                  <a:gd name="connsiteY230" fmla="*/ 101062 h 677391"/>
                  <a:gd name="connsiteX231" fmla="*/ 151602 w 269077"/>
                  <a:gd name="connsiteY231" fmla="*/ 82277 h 677391"/>
                  <a:gd name="connsiteX232" fmla="*/ 160002 w 269077"/>
                  <a:gd name="connsiteY232" fmla="*/ 82277 h 677391"/>
                  <a:gd name="connsiteX233" fmla="*/ 160002 w 269077"/>
                  <a:gd name="connsiteY233" fmla="*/ 77719 h 677391"/>
                  <a:gd name="connsiteX234" fmla="*/ 151602 w 269077"/>
                  <a:gd name="connsiteY234" fmla="*/ 77719 h 677391"/>
                  <a:gd name="connsiteX235" fmla="*/ 50004 w 269077"/>
                  <a:gd name="connsiteY235" fmla="*/ 64371 h 677391"/>
                  <a:gd name="connsiteX236" fmla="*/ 50004 w 269077"/>
                  <a:gd name="connsiteY236" fmla="*/ 111056 h 677391"/>
                  <a:gd name="connsiteX237" fmla="*/ 55278 w 269077"/>
                  <a:gd name="connsiteY237" fmla="*/ 111056 h 677391"/>
                  <a:gd name="connsiteX238" fmla="*/ 55278 w 269077"/>
                  <a:gd name="connsiteY238" fmla="*/ 79802 h 677391"/>
                  <a:gd name="connsiteX239" fmla="*/ 55017 w 269077"/>
                  <a:gd name="connsiteY239" fmla="*/ 70654 h 677391"/>
                  <a:gd name="connsiteX240" fmla="*/ 55148 w 269077"/>
                  <a:gd name="connsiteY240" fmla="*/ 70654 h 677391"/>
                  <a:gd name="connsiteX241" fmla="*/ 56547 w 269077"/>
                  <a:gd name="connsiteY241" fmla="*/ 75440 h 677391"/>
                  <a:gd name="connsiteX242" fmla="*/ 72467 w 269077"/>
                  <a:gd name="connsiteY242" fmla="*/ 111056 h 677391"/>
                  <a:gd name="connsiteX243" fmla="*/ 75137 w 269077"/>
                  <a:gd name="connsiteY243" fmla="*/ 111056 h 677391"/>
                  <a:gd name="connsiteX244" fmla="*/ 91090 w 269077"/>
                  <a:gd name="connsiteY244" fmla="*/ 75179 h 677391"/>
                  <a:gd name="connsiteX245" fmla="*/ 92489 w 269077"/>
                  <a:gd name="connsiteY245" fmla="*/ 70654 h 677391"/>
                  <a:gd name="connsiteX246" fmla="*/ 92620 w 269077"/>
                  <a:gd name="connsiteY246" fmla="*/ 70654 h 677391"/>
                  <a:gd name="connsiteX247" fmla="*/ 92164 w 269077"/>
                  <a:gd name="connsiteY247" fmla="*/ 79737 h 677391"/>
                  <a:gd name="connsiteX248" fmla="*/ 92164 w 269077"/>
                  <a:gd name="connsiteY248" fmla="*/ 111056 h 677391"/>
                  <a:gd name="connsiteX249" fmla="*/ 97601 w 269077"/>
                  <a:gd name="connsiteY249" fmla="*/ 111056 h 677391"/>
                  <a:gd name="connsiteX250" fmla="*/ 97601 w 269077"/>
                  <a:gd name="connsiteY250" fmla="*/ 64371 h 677391"/>
                  <a:gd name="connsiteX251" fmla="*/ 90764 w 269077"/>
                  <a:gd name="connsiteY251" fmla="*/ 64371 h 677391"/>
                  <a:gd name="connsiteX252" fmla="*/ 76146 w 269077"/>
                  <a:gd name="connsiteY252" fmla="*/ 96797 h 677391"/>
                  <a:gd name="connsiteX253" fmla="*/ 73900 w 269077"/>
                  <a:gd name="connsiteY253" fmla="*/ 102527 h 677391"/>
                  <a:gd name="connsiteX254" fmla="*/ 73705 w 269077"/>
                  <a:gd name="connsiteY254" fmla="*/ 102527 h 677391"/>
                  <a:gd name="connsiteX255" fmla="*/ 71556 w 269077"/>
                  <a:gd name="connsiteY255" fmla="*/ 96927 h 677391"/>
                  <a:gd name="connsiteX256" fmla="*/ 57231 w 269077"/>
                  <a:gd name="connsiteY256" fmla="*/ 64371 h 677391"/>
                  <a:gd name="connsiteX257" fmla="*/ 44847 w 269077"/>
                  <a:gd name="connsiteY257" fmla="*/ 0 h 677391"/>
                  <a:gd name="connsiteX258" fmla="*/ 224230 w 269077"/>
                  <a:gd name="connsiteY258" fmla="*/ 0 h 677391"/>
                  <a:gd name="connsiteX259" fmla="*/ 269077 w 269077"/>
                  <a:gd name="connsiteY259" fmla="*/ 44847 h 677391"/>
                  <a:gd name="connsiteX260" fmla="*/ 269077 w 269077"/>
                  <a:gd name="connsiteY260" fmla="*/ 328724 h 677391"/>
                  <a:gd name="connsiteX261" fmla="*/ 224230 w 269077"/>
                  <a:gd name="connsiteY261" fmla="*/ 373571 h 677391"/>
                  <a:gd name="connsiteX262" fmla="*/ 189016 w 269077"/>
                  <a:gd name="connsiteY262" fmla="*/ 373571 h 677391"/>
                  <a:gd name="connsiteX263" fmla="*/ 189016 w 269077"/>
                  <a:gd name="connsiteY263" fmla="*/ 677391 h 677391"/>
                  <a:gd name="connsiteX264" fmla="*/ 96146 w 269077"/>
                  <a:gd name="connsiteY264" fmla="*/ 677391 h 677391"/>
                  <a:gd name="connsiteX265" fmla="*/ 96146 w 269077"/>
                  <a:gd name="connsiteY265" fmla="*/ 373571 h 677391"/>
                  <a:gd name="connsiteX266" fmla="*/ 44847 w 269077"/>
                  <a:gd name="connsiteY266" fmla="*/ 373571 h 677391"/>
                  <a:gd name="connsiteX267" fmla="*/ 0 w 269077"/>
                  <a:gd name="connsiteY267" fmla="*/ 328724 h 677391"/>
                  <a:gd name="connsiteX268" fmla="*/ 0 w 269077"/>
                  <a:gd name="connsiteY268" fmla="*/ 44847 h 677391"/>
                  <a:gd name="connsiteX269" fmla="*/ 44847 w 269077"/>
                  <a:gd name="connsiteY269" fmla="*/ 0 h 6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269077" h="67739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189016" y="373571"/>
                    </a:lnTo>
                    <a:lnTo>
                      <a:pt x="189016" y="677391"/>
                    </a:lnTo>
                    <a:lnTo>
                      <a:pt x="96146" y="677391"/>
                    </a:lnTo>
                    <a:lnTo>
                      <a:pt x="96146" y="373571"/>
                    </a:lnTo>
                    <a:lnTo>
                      <a:pt x="44847" y="373571"/>
                    </a:lnTo>
                    <a:cubicBezTo>
                      <a:pt x="20079" y="373571"/>
                      <a:pt x="0" y="353492"/>
                      <a:pt x="0" y="328724"/>
                    </a:cubicBezTo>
                    <a:lnTo>
                      <a:pt x="0" y="44847"/>
                    </a:lnTo>
                    <a:cubicBezTo>
                      <a:pt x="0" y="20079"/>
                      <a:pt x="20079" y="0"/>
                      <a:pt x="44847"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grpSp>
      <p:grpSp>
        <p:nvGrpSpPr>
          <p:cNvPr id="274" name="Buildings">
            <a:extLst>
              <a:ext uri="{FF2B5EF4-FFF2-40B4-BE49-F238E27FC236}">
                <a16:creationId xmlns:a16="http://schemas.microsoft.com/office/drawing/2014/main" id="{775F3C41-79F8-4A25-A19C-04E71FA34035}"/>
              </a:ext>
            </a:extLst>
          </p:cNvPr>
          <p:cNvGrpSpPr/>
          <p:nvPr/>
        </p:nvGrpSpPr>
        <p:grpSpPr>
          <a:xfrm>
            <a:off x="1116571" y="5960486"/>
            <a:ext cx="968461" cy="612724"/>
            <a:chOff x="10958500" y="2961475"/>
            <a:chExt cx="968599" cy="612811"/>
          </a:xfrm>
        </p:grpSpPr>
        <p:sp>
          <p:nvSpPr>
            <p:cNvPr id="275" name="Freeform 352">
              <a:extLst>
                <a:ext uri="{FF2B5EF4-FFF2-40B4-BE49-F238E27FC236}">
                  <a16:creationId xmlns:a16="http://schemas.microsoft.com/office/drawing/2014/main" id="{C0C57D60-F109-4EC5-8B2B-134BC5667C71}"/>
                </a:ext>
              </a:extLst>
            </p:cNvPr>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76" name="TextBox 275">
              <a:extLst>
                <a:ext uri="{FF2B5EF4-FFF2-40B4-BE49-F238E27FC236}">
                  <a16:creationId xmlns:a16="http://schemas.microsoft.com/office/drawing/2014/main" id="{5BB66BFE-5CFF-4041-80C9-58C9517E7038}"/>
                </a:ext>
              </a:extLst>
            </p:cNvPr>
            <p:cNvSpPr txBox="1"/>
            <p:nvPr/>
          </p:nvSpPr>
          <p:spPr>
            <a:xfrm>
              <a:off x="10958500" y="3408087"/>
              <a:ext cx="968599" cy="166199"/>
            </a:xfrm>
            <a:prstGeom prst="rect">
              <a:avLst/>
            </a:prstGeom>
            <a:noFill/>
          </p:spPr>
          <p:txBody>
            <a:bodyPr wrap="square" lIns="0" tIns="0" rIns="0" bIns="0" rtlCol="0">
              <a:noAutofit/>
            </a:bodyPr>
            <a:lstStyle/>
            <a:p>
              <a:pPr algn="ctr" defTabSz="932384">
                <a:lnSpc>
                  <a:spcPct val="90000"/>
                </a:lnSpc>
                <a:spcAft>
                  <a:spcPts val="600"/>
                </a:spcAft>
                <a:defRPr/>
              </a:pPr>
              <a:r>
                <a:rPr lang="en-US" sz="1199" kern="0">
                  <a:latin typeface="Segoe UI Semilight"/>
                </a:rPr>
                <a:t>Buildings</a:t>
              </a:r>
            </a:p>
          </p:txBody>
        </p:sp>
      </p:grpSp>
      <p:grpSp>
        <p:nvGrpSpPr>
          <p:cNvPr id="277" name="Medical devices">
            <a:extLst>
              <a:ext uri="{FF2B5EF4-FFF2-40B4-BE49-F238E27FC236}">
                <a16:creationId xmlns:a16="http://schemas.microsoft.com/office/drawing/2014/main" id="{91DD0DEF-FDD6-424F-81E6-8B8D8FFAD596}"/>
              </a:ext>
            </a:extLst>
          </p:cNvPr>
          <p:cNvGrpSpPr/>
          <p:nvPr/>
        </p:nvGrpSpPr>
        <p:grpSpPr>
          <a:xfrm>
            <a:off x="1172847" y="5030597"/>
            <a:ext cx="1074022" cy="563808"/>
            <a:chOff x="9771422" y="5899622"/>
            <a:chExt cx="1074174" cy="563888"/>
          </a:xfrm>
        </p:grpSpPr>
        <p:grpSp>
          <p:nvGrpSpPr>
            <p:cNvPr id="278" name="Group 277">
              <a:extLst>
                <a:ext uri="{FF2B5EF4-FFF2-40B4-BE49-F238E27FC236}">
                  <a16:creationId xmlns:a16="http://schemas.microsoft.com/office/drawing/2014/main" id="{F447DBBB-9CD6-41D8-AEBA-CB8AFD3FC6FE}"/>
                </a:ext>
              </a:extLst>
            </p:cNvPr>
            <p:cNvGrpSpPr>
              <a:grpSpLocks noChangeAspect="1"/>
            </p:cNvGrpSpPr>
            <p:nvPr/>
          </p:nvGrpSpPr>
          <p:grpSpPr>
            <a:xfrm>
              <a:off x="10093814" y="5899622"/>
              <a:ext cx="365167" cy="368280"/>
              <a:chOff x="4706938" y="2719388"/>
              <a:chExt cx="558800" cy="563563"/>
            </a:xfrm>
            <a:solidFill>
              <a:schemeClr val="tx1"/>
            </a:solidFill>
          </p:grpSpPr>
          <p:sp>
            <p:nvSpPr>
              <p:cNvPr id="280" name="Freeform 87">
                <a:extLst>
                  <a:ext uri="{FF2B5EF4-FFF2-40B4-BE49-F238E27FC236}">
                    <a16:creationId xmlns:a16="http://schemas.microsoft.com/office/drawing/2014/main" id="{658652AE-F3A8-4C4F-BE32-1EA2FDAC3C3A}"/>
                  </a:ext>
                </a:extLst>
              </p:cNvPr>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81" name="Freeform 88">
                <a:extLst>
                  <a:ext uri="{FF2B5EF4-FFF2-40B4-BE49-F238E27FC236}">
                    <a16:creationId xmlns:a16="http://schemas.microsoft.com/office/drawing/2014/main" id="{34AB6AF4-2131-4DC0-A45D-557EA5C951C9}"/>
                  </a:ext>
                </a:extLst>
              </p:cNvPr>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82" name="Freeform 89">
                <a:extLst>
                  <a:ext uri="{FF2B5EF4-FFF2-40B4-BE49-F238E27FC236}">
                    <a16:creationId xmlns:a16="http://schemas.microsoft.com/office/drawing/2014/main" id="{CF0C8816-9A1D-4FD3-9F8D-B8E6DBBE117E}"/>
                  </a:ext>
                </a:extLst>
              </p:cNvPr>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sp>
          <p:nvSpPr>
            <p:cNvPr id="279" name="TextBox 278">
              <a:extLst>
                <a:ext uri="{FF2B5EF4-FFF2-40B4-BE49-F238E27FC236}">
                  <a16:creationId xmlns:a16="http://schemas.microsoft.com/office/drawing/2014/main" id="{D491A2B5-AD01-4596-B05E-2FF06F1F6C56}"/>
                </a:ext>
              </a:extLst>
            </p:cNvPr>
            <p:cNvSpPr txBox="1"/>
            <p:nvPr/>
          </p:nvSpPr>
          <p:spPr>
            <a:xfrm>
              <a:off x="9771422" y="6297311"/>
              <a:ext cx="1074174" cy="166199"/>
            </a:xfrm>
            <a:prstGeom prst="rect">
              <a:avLst/>
            </a:prstGeom>
            <a:noFill/>
          </p:spPr>
          <p:txBody>
            <a:bodyPr wrap="square" lIns="0" tIns="0" rIns="0" bIns="0" rtlCol="0">
              <a:noAutofit/>
            </a:bodyPr>
            <a:lstStyle/>
            <a:p>
              <a:pPr algn="ctr" defTabSz="932384">
                <a:lnSpc>
                  <a:spcPct val="90000"/>
                </a:lnSpc>
                <a:spcAft>
                  <a:spcPts val="600"/>
                </a:spcAft>
                <a:defRPr/>
              </a:pPr>
              <a:r>
                <a:rPr lang="en-US" sz="1199" kern="0">
                  <a:latin typeface="Segoe UI Semilight"/>
                </a:rPr>
                <a:t>Medical devices</a:t>
              </a:r>
            </a:p>
          </p:txBody>
        </p:sp>
      </p:grpSp>
      <p:grpSp>
        <p:nvGrpSpPr>
          <p:cNvPr id="288" name="Power plant">
            <a:extLst>
              <a:ext uri="{FF2B5EF4-FFF2-40B4-BE49-F238E27FC236}">
                <a16:creationId xmlns:a16="http://schemas.microsoft.com/office/drawing/2014/main" id="{9A1DFC51-776C-4BB4-91F0-F7F2FC480F02}"/>
              </a:ext>
            </a:extLst>
          </p:cNvPr>
          <p:cNvGrpSpPr/>
          <p:nvPr/>
        </p:nvGrpSpPr>
        <p:grpSpPr>
          <a:xfrm>
            <a:off x="8847108" y="2818851"/>
            <a:ext cx="665353" cy="590771"/>
            <a:chOff x="2686336" y="2765512"/>
            <a:chExt cx="1050578" cy="841941"/>
          </a:xfrm>
        </p:grpSpPr>
        <p:sp>
          <p:nvSpPr>
            <p:cNvPr id="289" name="Rectangle 288">
              <a:extLst>
                <a:ext uri="{FF2B5EF4-FFF2-40B4-BE49-F238E27FC236}">
                  <a16:creationId xmlns:a16="http://schemas.microsoft.com/office/drawing/2014/main" id="{B7D59603-CCDB-4F03-913E-666796CD7402}"/>
                </a:ext>
              </a:extLst>
            </p:cNvPr>
            <p:cNvSpPr/>
            <p:nvPr/>
          </p:nvSpPr>
          <p:spPr>
            <a:xfrm>
              <a:off x="2745937" y="3348921"/>
              <a:ext cx="990977" cy="258532"/>
            </a:xfrm>
            <a:prstGeom prst="rect">
              <a:avLst/>
            </a:prstGeom>
          </p:spPr>
          <p:txBody>
            <a:bodyPr wrap="square">
              <a:noAutofit/>
            </a:bodyPr>
            <a:lstStyle/>
            <a:p>
              <a:pPr algn="ctr" defTabSz="932384">
                <a:lnSpc>
                  <a:spcPct val="90000"/>
                </a:lnSpc>
                <a:spcAft>
                  <a:spcPts val="600"/>
                </a:spcAft>
                <a:defRPr/>
              </a:pPr>
              <a:endParaRPr lang="en-US" sz="1199" kern="0">
                <a:gradFill>
                  <a:gsLst>
                    <a:gs pos="2917">
                      <a:srgbClr val="353535"/>
                    </a:gs>
                    <a:gs pos="32000">
                      <a:srgbClr val="353535"/>
                    </a:gs>
                  </a:gsLst>
                  <a:lin ang="5400000" scaled="0"/>
                </a:gradFill>
                <a:latin typeface="Segoe UI Semilight"/>
              </a:endParaRPr>
            </a:p>
          </p:txBody>
        </p:sp>
        <p:grpSp>
          <p:nvGrpSpPr>
            <p:cNvPr id="290" name="Group 289">
              <a:extLst>
                <a:ext uri="{FF2B5EF4-FFF2-40B4-BE49-F238E27FC236}">
                  <a16:creationId xmlns:a16="http://schemas.microsoft.com/office/drawing/2014/main" id="{7B6437F6-3FBE-4EB2-B5A3-CCCFB741531C}"/>
                </a:ext>
              </a:extLst>
            </p:cNvPr>
            <p:cNvGrpSpPr/>
            <p:nvPr/>
          </p:nvGrpSpPr>
          <p:grpSpPr>
            <a:xfrm>
              <a:off x="2686336" y="2765512"/>
              <a:ext cx="541127" cy="566450"/>
              <a:chOff x="2686336" y="2765512"/>
              <a:chExt cx="541127" cy="566450"/>
            </a:xfrm>
          </p:grpSpPr>
          <p:grpSp>
            <p:nvGrpSpPr>
              <p:cNvPr id="291" name="Group 290">
                <a:extLst>
                  <a:ext uri="{FF2B5EF4-FFF2-40B4-BE49-F238E27FC236}">
                    <a16:creationId xmlns:a16="http://schemas.microsoft.com/office/drawing/2014/main" id="{A1681304-72F8-43AB-8A04-FEC998668F9B}"/>
                  </a:ext>
                </a:extLst>
              </p:cNvPr>
              <p:cNvGrpSpPr>
                <a:grpSpLocks noChangeAspect="1"/>
              </p:cNvGrpSpPr>
              <p:nvPr/>
            </p:nvGrpSpPr>
            <p:grpSpPr>
              <a:xfrm flipH="1">
                <a:off x="2686336" y="2859003"/>
                <a:ext cx="505382" cy="472959"/>
                <a:chOff x="11441117" y="7323932"/>
                <a:chExt cx="420688" cy="393700"/>
              </a:xfrm>
              <a:solidFill>
                <a:schemeClr val="accent5">
                  <a:lumMod val="90000"/>
                  <a:lumOff val="10000"/>
                </a:schemeClr>
              </a:solidFill>
            </p:grpSpPr>
            <p:sp>
              <p:nvSpPr>
                <p:cNvPr id="295" name="Freeform 139">
                  <a:extLst>
                    <a:ext uri="{FF2B5EF4-FFF2-40B4-BE49-F238E27FC236}">
                      <a16:creationId xmlns:a16="http://schemas.microsoft.com/office/drawing/2014/main" id="{45A6E8C9-33B8-488C-8ECB-85B430C96391}"/>
                    </a:ext>
                  </a:extLst>
                </p:cNvPr>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96" name="Freeform 140">
                  <a:extLst>
                    <a:ext uri="{FF2B5EF4-FFF2-40B4-BE49-F238E27FC236}">
                      <a16:creationId xmlns:a16="http://schemas.microsoft.com/office/drawing/2014/main" id="{7F06F996-418C-42DB-AB7D-E8A3F5C27DD3}"/>
                    </a:ext>
                  </a:extLst>
                </p:cNvPr>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97" name="Freeform 141">
                  <a:extLst>
                    <a:ext uri="{FF2B5EF4-FFF2-40B4-BE49-F238E27FC236}">
                      <a16:creationId xmlns:a16="http://schemas.microsoft.com/office/drawing/2014/main" id="{211C4C19-CC86-4E54-85A6-331A5C89AD08}"/>
                    </a:ext>
                  </a:extLst>
                </p:cNvPr>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sp>
            <p:nvSpPr>
              <p:cNvPr id="292" name="Freeform 104">
                <a:extLst>
                  <a:ext uri="{FF2B5EF4-FFF2-40B4-BE49-F238E27FC236}">
                    <a16:creationId xmlns:a16="http://schemas.microsoft.com/office/drawing/2014/main" id="{D19636CC-6543-47C7-8344-259F4D18F3B1}"/>
                  </a:ext>
                </a:extLst>
              </p:cNvPr>
              <p:cNvSpPr>
                <a:spLocks noEditPoints="1"/>
              </p:cNvSpPr>
              <p:nvPr/>
            </p:nvSpPr>
            <p:spPr bwMode="black">
              <a:xfrm flipH="1">
                <a:off x="3155973" y="294303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93" name="Freeform 104">
                <a:extLst>
                  <a:ext uri="{FF2B5EF4-FFF2-40B4-BE49-F238E27FC236}">
                    <a16:creationId xmlns:a16="http://schemas.microsoft.com/office/drawing/2014/main" id="{FA702BF8-8DF2-4E07-BC84-E6D4ECD12119}"/>
                  </a:ext>
                </a:extLst>
              </p:cNvPr>
              <p:cNvSpPr>
                <a:spLocks noEditPoints="1"/>
              </p:cNvSpPr>
              <p:nvPr/>
            </p:nvSpPr>
            <p:spPr bwMode="black">
              <a:xfrm flipH="1">
                <a:off x="2750137" y="276551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294" name="Freeform 104">
                <a:extLst>
                  <a:ext uri="{FF2B5EF4-FFF2-40B4-BE49-F238E27FC236}">
                    <a16:creationId xmlns:a16="http://schemas.microsoft.com/office/drawing/2014/main" id="{EC78C0BE-9AF2-4757-8CF0-A6FF90A350D9}"/>
                  </a:ext>
                </a:extLst>
              </p:cNvPr>
              <p:cNvSpPr>
                <a:spLocks noEditPoints="1"/>
              </p:cNvSpPr>
              <p:nvPr/>
            </p:nvSpPr>
            <p:spPr bwMode="black">
              <a:xfrm flipH="1">
                <a:off x="2738664" y="3184532"/>
                <a:ext cx="71490" cy="7149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grpSp>
      <p:grpSp>
        <p:nvGrpSpPr>
          <p:cNvPr id="298" name="Group 297">
            <a:extLst>
              <a:ext uri="{FF2B5EF4-FFF2-40B4-BE49-F238E27FC236}">
                <a16:creationId xmlns:a16="http://schemas.microsoft.com/office/drawing/2014/main" id="{4593961D-67F4-48F2-8866-9F448BF3252E}"/>
              </a:ext>
            </a:extLst>
          </p:cNvPr>
          <p:cNvGrpSpPr/>
          <p:nvPr/>
        </p:nvGrpSpPr>
        <p:grpSpPr>
          <a:xfrm>
            <a:off x="8624514" y="3363797"/>
            <a:ext cx="780857" cy="692149"/>
            <a:chOff x="5371040" y="6211669"/>
            <a:chExt cx="968599" cy="774921"/>
          </a:xfrm>
        </p:grpSpPr>
        <p:grpSp>
          <p:nvGrpSpPr>
            <p:cNvPr id="299" name="Group 298">
              <a:extLst>
                <a:ext uri="{FF2B5EF4-FFF2-40B4-BE49-F238E27FC236}">
                  <a16:creationId xmlns:a16="http://schemas.microsoft.com/office/drawing/2014/main" id="{2F46BD5E-ADDD-4E29-B8FD-21B615479F14}"/>
                </a:ext>
              </a:extLst>
            </p:cNvPr>
            <p:cNvGrpSpPr/>
            <p:nvPr/>
          </p:nvGrpSpPr>
          <p:grpSpPr>
            <a:xfrm>
              <a:off x="5647124" y="6211669"/>
              <a:ext cx="413051" cy="567017"/>
              <a:chOff x="5647124" y="6211669"/>
              <a:chExt cx="413051" cy="567017"/>
            </a:xfrm>
          </p:grpSpPr>
          <p:sp>
            <p:nvSpPr>
              <p:cNvPr id="301" name="Freeform: Shape 300">
                <a:extLst>
                  <a:ext uri="{FF2B5EF4-FFF2-40B4-BE49-F238E27FC236}">
                    <a16:creationId xmlns:a16="http://schemas.microsoft.com/office/drawing/2014/main" id="{ECE5F03F-F756-4642-B8A2-ED776794A128}"/>
                  </a:ext>
                </a:extLst>
              </p:cNvPr>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nvGrpSpPr>
              <p:cNvPr id="302" name="Group 301">
                <a:extLst>
                  <a:ext uri="{FF2B5EF4-FFF2-40B4-BE49-F238E27FC236}">
                    <a16:creationId xmlns:a16="http://schemas.microsoft.com/office/drawing/2014/main" id="{52A3098A-2A5D-477C-B262-6D970B26D0C5}"/>
                  </a:ext>
                </a:extLst>
              </p:cNvPr>
              <p:cNvGrpSpPr/>
              <p:nvPr/>
            </p:nvGrpSpPr>
            <p:grpSpPr>
              <a:xfrm>
                <a:off x="5706618" y="6211669"/>
                <a:ext cx="294063" cy="503862"/>
                <a:chOff x="5706618" y="6211669"/>
                <a:chExt cx="294063" cy="503862"/>
              </a:xfrm>
            </p:grpSpPr>
            <p:grpSp>
              <p:nvGrpSpPr>
                <p:cNvPr id="303" name="Group 302">
                  <a:extLst>
                    <a:ext uri="{FF2B5EF4-FFF2-40B4-BE49-F238E27FC236}">
                      <a16:creationId xmlns:a16="http://schemas.microsoft.com/office/drawing/2014/main" id="{46219E2C-0665-4C51-99DF-F54CE256BBE0}"/>
                    </a:ext>
                  </a:extLst>
                </p:cNvPr>
                <p:cNvGrpSpPr/>
                <p:nvPr/>
              </p:nvGrpSpPr>
              <p:grpSpPr>
                <a:xfrm>
                  <a:off x="5706618" y="6428789"/>
                  <a:ext cx="294063" cy="286742"/>
                  <a:chOff x="9349890" y="417916"/>
                  <a:chExt cx="669938" cy="653258"/>
                </a:xfrm>
                <a:solidFill>
                  <a:schemeClr val="tx2"/>
                </a:solidFill>
              </p:grpSpPr>
              <p:sp>
                <p:nvSpPr>
                  <p:cNvPr id="306" name="Oval 2">
                    <a:extLst>
                      <a:ext uri="{FF2B5EF4-FFF2-40B4-BE49-F238E27FC236}">
                        <a16:creationId xmlns:a16="http://schemas.microsoft.com/office/drawing/2014/main" id="{D98A9E0F-70E9-4AD2-B8B1-14EE5AC5326F}"/>
                      </a:ext>
                    </a:extLst>
                  </p:cNvPr>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307" name="Freeform 532">
                    <a:extLst>
                      <a:ext uri="{FF2B5EF4-FFF2-40B4-BE49-F238E27FC236}">
                        <a16:creationId xmlns:a16="http://schemas.microsoft.com/office/drawing/2014/main" id="{505B9EB5-8E11-4262-816A-B41CCE4CEA30}"/>
                      </a:ext>
                    </a:extLst>
                  </p:cNvPr>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sp>
              <p:nvSpPr>
                <p:cNvPr id="304" name="Right Arrow 527">
                  <a:extLst>
                    <a:ext uri="{FF2B5EF4-FFF2-40B4-BE49-F238E27FC236}">
                      <a16:creationId xmlns:a16="http://schemas.microsoft.com/office/drawing/2014/main" id="{61429870-AB1F-4732-88DD-D8C07855820F}"/>
                    </a:ext>
                  </a:extLst>
                </p:cNvPr>
                <p:cNvSpPr/>
                <p:nvPr/>
              </p:nvSpPr>
              <p:spPr bwMode="auto">
                <a:xfrm rot="16200000">
                  <a:off x="5715754" y="6220156"/>
                  <a:ext cx="94671" cy="78725"/>
                </a:xfrm>
                <a:prstGeom prst="rightArrow">
                  <a:avLst/>
                </a:pr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305" name="Right Arrow 528">
                  <a:extLst>
                    <a:ext uri="{FF2B5EF4-FFF2-40B4-BE49-F238E27FC236}">
                      <a16:creationId xmlns:a16="http://schemas.microsoft.com/office/drawing/2014/main" id="{04EB5092-4666-404B-B353-2064202CEE25}"/>
                    </a:ext>
                  </a:extLst>
                </p:cNvPr>
                <p:cNvSpPr/>
                <p:nvPr/>
              </p:nvSpPr>
              <p:spPr bwMode="auto">
                <a:xfrm rot="5400000">
                  <a:off x="5886152" y="6221227"/>
                  <a:ext cx="97842" cy="78725"/>
                </a:xfrm>
                <a:prstGeom prst="rightArrow">
                  <a:avLst/>
                </a:pr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grpSp>
        <p:sp>
          <p:nvSpPr>
            <p:cNvPr id="300" name="TextBox 299">
              <a:extLst>
                <a:ext uri="{FF2B5EF4-FFF2-40B4-BE49-F238E27FC236}">
                  <a16:creationId xmlns:a16="http://schemas.microsoft.com/office/drawing/2014/main" id="{2BA52725-C53F-461C-B8DA-5E152E6BFC27}"/>
                </a:ext>
              </a:extLst>
            </p:cNvPr>
            <p:cNvSpPr txBox="1"/>
            <p:nvPr/>
          </p:nvSpPr>
          <p:spPr>
            <a:xfrm>
              <a:off x="5371040" y="6856026"/>
              <a:ext cx="968599" cy="130564"/>
            </a:xfrm>
            <a:prstGeom prst="rect">
              <a:avLst/>
            </a:prstGeom>
            <a:noFill/>
          </p:spPr>
          <p:txBody>
            <a:bodyPr wrap="square" lIns="0" tIns="0" rIns="0" bIns="0" rtlCol="0">
              <a:noAutofit/>
            </a:bodyPr>
            <a:lstStyle/>
            <a:p>
              <a:pPr algn="ctr" defTabSz="932384">
                <a:lnSpc>
                  <a:spcPct val="90000"/>
                </a:lnSpc>
                <a:spcAft>
                  <a:spcPts val="600"/>
                </a:spcAft>
                <a:defRPr/>
              </a:pPr>
              <a:endParaRPr lang="en-US" sz="1199" kern="0">
                <a:gradFill>
                  <a:gsLst>
                    <a:gs pos="2917">
                      <a:srgbClr val="353535"/>
                    </a:gs>
                    <a:gs pos="32000">
                      <a:srgbClr val="353535"/>
                    </a:gs>
                  </a:gsLst>
                  <a:lin ang="5400000" scaled="0"/>
                </a:gradFill>
                <a:latin typeface="Segoe UI Semilight"/>
              </a:endParaRPr>
            </a:p>
          </p:txBody>
        </p:sp>
      </p:grpSp>
      <p:grpSp>
        <p:nvGrpSpPr>
          <p:cNvPr id="308" name="Smart meters">
            <a:extLst>
              <a:ext uri="{FF2B5EF4-FFF2-40B4-BE49-F238E27FC236}">
                <a16:creationId xmlns:a16="http://schemas.microsoft.com/office/drawing/2014/main" id="{ECEB9624-394D-47D6-8ACB-BE52505A9D01}"/>
              </a:ext>
            </a:extLst>
          </p:cNvPr>
          <p:cNvGrpSpPr/>
          <p:nvPr/>
        </p:nvGrpSpPr>
        <p:grpSpPr>
          <a:xfrm>
            <a:off x="8716384" y="4051840"/>
            <a:ext cx="613434" cy="612576"/>
            <a:chOff x="3171353" y="5521163"/>
            <a:chExt cx="968599" cy="873018"/>
          </a:xfrm>
        </p:grpSpPr>
        <p:sp>
          <p:nvSpPr>
            <p:cNvPr id="309" name="Freeform 5">
              <a:extLst>
                <a:ext uri="{FF2B5EF4-FFF2-40B4-BE49-F238E27FC236}">
                  <a16:creationId xmlns:a16="http://schemas.microsoft.com/office/drawing/2014/main" id="{438E6A79-2043-407B-9289-48610AF70E68}"/>
                </a:ext>
              </a:extLst>
            </p:cNvPr>
            <p:cNvSpPr>
              <a:spLocks noEditPoints="1"/>
            </p:cNvSpPr>
            <p:nvPr/>
          </p:nvSpPr>
          <p:spPr bwMode="auto">
            <a:xfrm>
              <a:off x="3628621" y="5728655"/>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10" name="Group 309">
              <a:extLst>
                <a:ext uri="{FF2B5EF4-FFF2-40B4-BE49-F238E27FC236}">
                  <a16:creationId xmlns:a16="http://schemas.microsoft.com/office/drawing/2014/main" id="{4A8346AA-F279-4A29-B4D8-A90E0137C804}"/>
                </a:ext>
              </a:extLst>
            </p:cNvPr>
            <p:cNvGrpSpPr/>
            <p:nvPr/>
          </p:nvGrpSpPr>
          <p:grpSpPr>
            <a:xfrm>
              <a:off x="3171353" y="5521163"/>
              <a:ext cx="968599" cy="873018"/>
              <a:chOff x="3171353" y="5521163"/>
              <a:chExt cx="968599" cy="873018"/>
            </a:xfrm>
          </p:grpSpPr>
          <p:sp>
            <p:nvSpPr>
              <p:cNvPr id="311" name="TextBox 310">
                <a:extLst>
                  <a:ext uri="{FF2B5EF4-FFF2-40B4-BE49-F238E27FC236}">
                    <a16:creationId xmlns:a16="http://schemas.microsoft.com/office/drawing/2014/main" id="{54179919-4924-4F52-9397-98C2EB017C9D}"/>
                  </a:ext>
                </a:extLst>
              </p:cNvPr>
              <p:cNvSpPr txBox="1"/>
              <p:nvPr/>
            </p:nvSpPr>
            <p:spPr>
              <a:xfrm>
                <a:off x="3171353" y="6227982"/>
                <a:ext cx="968599" cy="166199"/>
              </a:xfrm>
              <a:prstGeom prst="rect">
                <a:avLst/>
              </a:prstGeom>
              <a:noFill/>
            </p:spPr>
            <p:txBody>
              <a:bodyPr wrap="square" lIns="0" tIns="0" rIns="0" bIns="0" rtlCol="0">
                <a:noAutofit/>
              </a:bodyPr>
              <a:lstStyle/>
              <a:p>
                <a:pPr algn="ctr" defTabSz="932384">
                  <a:lnSpc>
                    <a:spcPct val="90000"/>
                  </a:lnSpc>
                  <a:spcAft>
                    <a:spcPts val="600"/>
                  </a:spcAft>
                  <a:defRPr/>
                </a:pPr>
                <a:endParaRPr lang="en-US" sz="1199" kern="0">
                  <a:gradFill>
                    <a:gsLst>
                      <a:gs pos="2917">
                        <a:srgbClr val="353535"/>
                      </a:gs>
                      <a:gs pos="32000">
                        <a:srgbClr val="353535"/>
                      </a:gs>
                    </a:gsLst>
                    <a:lin ang="5400000" scaled="0"/>
                  </a:gradFill>
                  <a:latin typeface="Segoe UI Semilight"/>
                </a:endParaRPr>
              </a:p>
            </p:txBody>
          </p:sp>
          <p:sp>
            <p:nvSpPr>
              <p:cNvPr id="312" name="Freeform: Shape 311">
                <a:extLst>
                  <a:ext uri="{FF2B5EF4-FFF2-40B4-BE49-F238E27FC236}">
                    <a16:creationId xmlns:a16="http://schemas.microsoft.com/office/drawing/2014/main" id="{A87F2E09-87EF-44AA-9282-8623559051E6}"/>
                  </a:ext>
                </a:extLst>
              </p:cNvPr>
              <p:cNvSpPr/>
              <p:nvPr/>
            </p:nvSpPr>
            <p:spPr bwMode="auto">
              <a:xfrm>
                <a:off x="3520315" y="5521163"/>
                <a:ext cx="269077" cy="677391"/>
              </a:xfrm>
              <a:custGeom>
                <a:avLst/>
                <a:gdLst>
                  <a:gd name="connsiteX0" fmla="*/ 147140 w 269077"/>
                  <a:gd name="connsiteY0" fmla="*/ 177466 h 677391"/>
                  <a:gd name="connsiteX1" fmla="*/ 146522 w 269077"/>
                  <a:gd name="connsiteY1" fmla="*/ 177635 h 677391"/>
                  <a:gd name="connsiteX2" fmla="*/ 145737 w 269077"/>
                  <a:gd name="connsiteY2" fmla="*/ 177915 h 677391"/>
                  <a:gd name="connsiteX3" fmla="*/ 133670 w 269077"/>
                  <a:gd name="connsiteY3" fmla="*/ 183640 h 677391"/>
                  <a:gd name="connsiteX4" fmla="*/ 121324 w 269077"/>
                  <a:gd name="connsiteY4" fmla="*/ 179038 h 677391"/>
                  <a:gd name="connsiteX5" fmla="*/ 120594 w 269077"/>
                  <a:gd name="connsiteY5" fmla="*/ 178757 h 677391"/>
                  <a:gd name="connsiteX6" fmla="*/ 119752 w 269077"/>
                  <a:gd name="connsiteY6" fmla="*/ 178645 h 677391"/>
                  <a:gd name="connsiteX7" fmla="*/ 119079 w 269077"/>
                  <a:gd name="connsiteY7" fmla="*/ 178645 h 677391"/>
                  <a:gd name="connsiteX8" fmla="*/ 118237 w 269077"/>
                  <a:gd name="connsiteY8" fmla="*/ 178757 h 677391"/>
                  <a:gd name="connsiteX9" fmla="*/ 117451 w 269077"/>
                  <a:gd name="connsiteY9" fmla="*/ 179038 h 677391"/>
                  <a:gd name="connsiteX10" fmla="*/ 116778 w 269077"/>
                  <a:gd name="connsiteY10" fmla="*/ 179374 h 677391"/>
                  <a:gd name="connsiteX11" fmla="*/ 116160 w 269077"/>
                  <a:gd name="connsiteY11" fmla="*/ 179711 h 677391"/>
                  <a:gd name="connsiteX12" fmla="*/ 115543 w 269077"/>
                  <a:gd name="connsiteY12" fmla="*/ 180385 h 677391"/>
                  <a:gd name="connsiteX13" fmla="*/ 106564 w 269077"/>
                  <a:gd name="connsiteY13" fmla="*/ 190038 h 677391"/>
                  <a:gd name="connsiteX14" fmla="*/ 93319 w 269077"/>
                  <a:gd name="connsiteY14" fmla="*/ 190487 h 677391"/>
                  <a:gd name="connsiteX15" fmla="*/ 92365 w 269077"/>
                  <a:gd name="connsiteY15" fmla="*/ 190599 h 677391"/>
                  <a:gd name="connsiteX16" fmla="*/ 91747 w 269077"/>
                  <a:gd name="connsiteY16" fmla="*/ 190767 h 677391"/>
                  <a:gd name="connsiteX17" fmla="*/ 91018 w 269077"/>
                  <a:gd name="connsiteY17" fmla="*/ 191048 h 677391"/>
                  <a:gd name="connsiteX18" fmla="*/ 90288 w 269077"/>
                  <a:gd name="connsiteY18" fmla="*/ 191553 h 677391"/>
                  <a:gd name="connsiteX19" fmla="*/ 90401 w 269077"/>
                  <a:gd name="connsiteY19" fmla="*/ 191553 h 677391"/>
                  <a:gd name="connsiteX20" fmla="*/ 89783 w 269077"/>
                  <a:gd name="connsiteY20" fmla="*/ 192002 h 677391"/>
                  <a:gd name="connsiteX21" fmla="*/ 89166 w 269077"/>
                  <a:gd name="connsiteY21" fmla="*/ 192563 h 677391"/>
                  <a:gd name="connsiteX22" fmla="*/ 88885 w 269077"/>
                  <a:gd name="connsiteY22" fmla="*/ 193180 h 677391"/>
                  <a:gd name="connsiteX23" fmla="*/ 88492 w 269077"/>
                  <a:gd name="connsiteY23" fmla="*/ 193910 h 677391"/>
                  <a:gd name="connsiteX24" fmla="*/ 84003 w 269077"/>
                  <a:gd name="connsiteY24" fmla="*/ 206425 h 677391"/>
                  <a:gd name="connsiteX25" fmla="*/ 71880 w 269077"/>
                  <a:gd name="connsiteY25" fmla="*/ 211925 h 677391"/>
                  <a:gd name="connsiteX26" fmla="*/ 71151 w 269077"/>
                  <a:gd name="connsiteY26" fmla="*/ 212262 h 677391"/>
                  <a:gd name="connsiteX27" fmla="*/ 70590 w 269077"/>
                  <a:gd name="connsiteY27" fmla="*/ 212711 h 677391"/>
                  <a:gd name="connsiteX28" fmla="*/ 70084 w 269077"/>
                  <a:gd name="connsiteY28" fmla="*/ 213272 h 677391"/>
                  <a:gd name="connsiteX29" fmla="*/ 69636 w 269077"/>
                  <a:gd name="connsiteY29" fmla="*/ 213889 h 677391"/>
                  <a:gd name="connsiteX30" fmla="*/ 69187 w 269077"/>
                  <a:gd name="connsiteY30" fmla="*/ 214619 h 677391"/>
                  <a:gd name="connsiteX31" fmla="*/ 68906 w 269077"/>
                  <a:gd name="connsiteY31" fmla="*/ 215348 h 677391"/>
                  <a:gd name="connsiteX32" fmla="*/ 68794 w 269077"/>
                  <a:gd name="connsiteY32" fmla="*/ 216078 h 677391"/>
                  <a:gd name="connsiteX33" fmla="*/ 68738 w 269077"/>
                  <a:gd name="connsiteY33" fmla="*/ 216808 h 677391"/>
                  <a:gd name="connsiteX34" fmla="*/ 69355 w 269077"/>
                  <a:gd name="connsiteY34" fmla="*/ 229996 h 677391"/>
                  <a:gd name="connsiteX35" fmla="*/ 60375 w 269077"/>
                  <a:gd name="connsiteY35" fmla="*/ 239649 h 677391"/>
                  <a:gd name="connsiteX36" fmla="*/ 59870 w 269077"/>
                  <a:gd name="connsiteY36" fmla="*/ 240210 h 677391"/>
                  <a:gd name="connsiteX37" fmla="*/ 59421 w 269077"/>
                  <a:gd name="connsiteY37" fmla="*/ 241052 h 677391"/>
                  <a:gd name="connsiteX38" fmla="*/ 59141 w 269077"/>
                  <a:gd name="connsiteY38" fmla="*/ 241670 h 677391"/>
                  <a:gd name="connsiteX39" fmla="*/ 58972 w 269077"/>
                  <a:gd name="connsiteY39" fmla="*/ 242399 h 677391"/>
                  <a:gd name="connsiteX40" fmla="*/ 58860 w 269077"/>
                  <a:gd name="connsiteY40" fmla="*/ 243185 h 677391"/>
                  <a:gd name="connsiteX41" fmla="*/ 58972 w 269077"/>
                  <a:gd name="connsiteY41" fmla="*/ 243914 h 677391"/>
                  <a:gd name="connsiteX42" fmla="*/ 59028 w 269077"/>
                  <a:gd name="connsiteY42" fmla="*/ 244756 h 677391"/>
                  <a:gd name="connsiteX43" fmla="*/ 59421 w 269077"/>
                  <a:gd name="connsiteY43" fmla="*/ 245430 h 677391"/>
                  <a:gd name="connsiteX44" fmla="*/ 65034 w 269077"/>
                  <a:gd name="connsiteY44" fmla="*/ 257496 h 677391"/>
                  <a:gd name="connsiteX45" fmla="*/ 60375 w 269077"/>
                  <a:gd name="connsiteY45" fmla="*/ 269787 h 677391"/>
                  <a:gd name="connsiteX46" fmla="*/ 60151 w 269077"/>
                  <a:gd name="connsiteY46" fmla="*/ 270572 h 677391"/>
                  <a:gd name="connsiteX47" fmla="*/ 60039 w 269077"/>
                  <a:gd name="connsiteY47" fmla="*/ 271414 h 677391"/>
                  <a:gd name="connsiteX48" fmla="*/ 60039 w 269077"/>
                  <a:gd name="connsiteY48" fmla="*/ 272144 h 677391"/>
                  <a:gd name="connsiteX49" fmla="*/ 60207 w 269077"/>
                  <a:gd name="connsiteY49" fmla="*/ 272817 h 677391"/>
                  <a:gd name="connsiteX50" fmla="*/ 60488 w 269077"/>
                  <a:gd name="connsiteY50" fmla="*/ 273659 h 677391"/>
                  <a:gd name="connsiteX51" fmla="*/ 60768 w 269077"/>
                  <a:gd name="connsiteY51" fmla="*/ 274389 h 677391"/>
                  <a:gd name="connsiteX52" fmla="*/ 61217 w 269077"/>
                  <a:gd name="connsiteY52" fmla="*/ 274950 h 677391"/>
                  <a:gd name="connsiteX53" fmla="*/ 61666 w 269077"/>
                  <a:gd name="connsiteY53" fmla="*/ 275567 h 677391"/>
                  <a:gd name="connsiteX54" fmla="*/ 71488 w 269077"/>
                  <a:gd name="connsiteY54" fmla="*/ 284434 h 677391"/>
                  <a:gd name="connsiteX55" fmla="*/ 71993 w 269077"/>
                  <a:gd name="connsiteY55" fmla="*/ 297679 h 677391"/>
                  <a:gd name="connsiteX56" fmla="*/ 72049 w 269077"/>
                  <a:gd name="connsiteY56" fmla="*/ 298521 h 677391"/>
                  <a:gd name="connsiteX57" fmla="*/ 72217 w 269077"/>
                  <a:gd name="connsiteY57" fmla="*/ 299138 h 677391"/>
                  <a:gd name="connsiteX58" fmla="*/ 72610 w 269077"/>
                  <a:gd name="connsiteY58" fmla="*/ 299868 h 677391"/>
                  <a:gd name="connsiteX59" fmla="*/ 72947 w 269077"/>
                  <a:gd name="connsiteY59" fmla="*/ 300598 h 677391"/>
                  <a:gd name="connsiteX60" fmla="*/ 73508 w 269077"/>
                  <a:gd name="connsiteY60" fmla="*/ 301159 h 677391"/>
                  <a:gd name="connsiteX61" fmla="*/ 74125 w 269077"/>
                  <a:gd name="connsiteY61" fmla="*/ 301664 h 677391"/>
                  <a:gd name="connsiteX62" fmla="*/ 74743 w 269077"/>
                  <a:gd name="connsiteY62" fmla="*/ 302057 h 677391"/>
                  <a:gd name="connsiteX63" fmla="*/ 75416 w 269077"/>
                  <a:gd name="connsiteY63" fmla="*/ 302393 h 677391"/>
                  <a:gd name="connsiteX64" fmla="*/ 87875 w 269077"/>
                  <a:gd name="connsiteY64" fmla="*/ 306995 h 677391"/>
                  <a:gd name="connsiteX65" fmla="*/ 93487 w 269077"/>
                  <a:gd name="connsiteY65" fmla="*/ 318837 h 677391"/>
                  <a:gd name="connsiteX66" fmla="*/ 93824 w 269077"/>
                  <a:gd name="connsiteY66" fmla="*/ 319567 h 677391"/>
                  <a:gd name="connsiteX67" fmla="*/ 94273 w 269077"/>
                  <a:gd name="connsiteY67" fmla="*/ 320240 h 677391"/>
                  <a:gd name="connsiteX68" fmla="*/ 94834 w 269077"/>
                  <a:gd name="connsiteY68" fmla="*/ 320857 h 677391"/>
                  <a:gd name="connsiteX69" fmla="*/ 95452 w 269077"/>
                  <a:gd name="connsiteY69" fmla="*/ 321194 h 677391"/>
                  <a:gd name="connsiteX70" fmla="*/ 96181 w 269077"/>
                  <a:gd name="connsiteY70" fmla="*/ 321587 h 677391"/>
                  <a:gd name="connsiteX71" fmla="*/ 96911 w 269077"/>
                  <a:gd name="connsiteY71" fmla="*/ 321868 h 677391"/>
                  <a:gd name="connsiteX72" fmla="*/ 97640 w 269077"/>
                  <a:gd name="connsiteY72" fmla="*/ 321924 h 677391"/>
                  <a:gd name="connsiteX73" fmla="*/ 98426 w 269077"/>
                  <a:gd name="connsiteY73" fmla="*/ 321924 h 677391"/>
                  <a:gd name="connsiteX74" fmla="*/ 111671 w 269077"/>
                  <a:gd name="connsiteY74" fmla="*/ 321363 h 677391"/>
                  <a:gd name="connsiteX75" fmla="*/ 121492 w 269077"/>
                  <a:gd name="connsiteY75" fmla="*/ 330454 h 677391"/>
                  <a:gd name="connsiteX76" fmla="*/ 122053 w 269077"/>
                  <a:gd name="connsiteY76" fmla="*/ 330959 h 677391"/>
                  <a:gd name="connsiteX77" fmla="*/ 122839 w 269077"/>
                  <a:gd name="connsiteY77" fmla="*/ 331352 h 677391"/>
                  <a:gd name="connsiteX78" fmla="*/ 123512 w 269077"/>
                  <a:gd name="connsiteY78" fmla="*/ 331521 h 677391"/>
                  <a:gd name="connsiteX79" fmla="*/ 124186 w 269077"/>
                  <a:gd name="connsiteY79" fmla="*/ 331801 h 677391"/>
                  <a:gd name="connsiteX80" fmla="*/ 125028 w 269077"/>
                  <a:gd name="connsiteY80" fmla="*/ 331801 h 677391"/>
                  <a:gd name="connsiteX81" fmla="*/ 125813 w 269077"/>
                  <a:gd name="connsiteY81" fmla="*/ 331801 h 677391"/>
                  <a:gd name="connsiteX82" fmla="*/ 126543 w 269077"/>
                  <a:gd name="connsiteY82" fmla="*/ 331577 h 677391"/>
                  <a:gd name="connsiteX83" fmla="*/ 127273 w 269077"/>
                  <a:gd name="connsiteY83" fmla="*/ 331352 h 677391"/>
                  <a:gd name="connsiteX84" fmla="*/ 139395 w 269077"/>
                  <a:gd name="connsiteY84" fmla="*/ 325740 h 677391"/>
                  <a:gd name="connsiteX85" fmla="*/ 151798 w 269077"/>
                  <a:gd name="connsiteY85" fmla="*/ 330454 h 677391"/>
                  <a:gd name="connsiteX86" fmla="*/ 152584 w 269077"/>
                  <a:gd name="connsiteY86" fmla="*/ 330623 h 677391"/>
                  <a:gd name="connsiteX87" fmla="*/ 153425 w 269077"/>
                  <a:gd name="connsiteY87" fmla="*/ 330679 h 677391"/>
                  <a:gd name="connsiteX88" fmla="*/ 154043 w 269077"/>
                  <a:gd name="connsiteY88" fmla="*/ 330679 h 677391"/>
                  <a:gd name="connsiteX89" fmla="*/ 154828 w 269077"/>
                  <a:gd name="connsiteY89" fmla="*/ 330510 h 677391"/>
                  <a:gd name="connsiteX90" fmla="*/ 155670 w 269077"/>
                  <a:gd name="connsiteY90" fmla="*/ 330342 h 677391"/>
                  <a:gd name="connsiteX91" fmla="*/ 156288 w 269077"/>
                  <a:gd name="connsiteY91" fmla="*/ 330061 h 677391"/>
                  <a:gd name="connsiteX92" fmla="*/ 156905 w 269077"/>
                  <a:gd name="connsiteY92" fmla="*/ 329500 h 677391"/>
                  <a:gd name="connsiteX93" fmla="*/ 157466 w 269077"/>
                  <a:gd name="connsiteY93" fmla="*/ 328995 h 677391"/>
                  <a:gd name="connsiteX94" fmla="*/ 166502 w 269077"/>
                  <a:gd name="connsiteY94" fmla="*/ 319230 h 677391"/>
                  <a:gd name="connsiteX95" fmla="*/ 179803 w 269077"/>
                  <a:gd name="connsiteY95" fmla="*/ 318781 h 677391"/>
                  <a:gd name="connsiteX96" fmla="*/ 180588 w 269077"/>
                  <a:gd name="connsiteY96" fmla="*/ 318781 h 677391"/>
                  <a:gd name="connsiteX97" fmla="*/ 181262 w 269077"/>
                  <a:gd name="connsiteY97" fmla="*/ 318613 h 677391"/>
                  <a:gd name="connsiteX98" fmla="*/ 182047 w 269077"/>
                  <a:gd name="connsiteY98" fmla="*/ 318220 h 677391"/>
                  <a:gd name="connsiteX99" fmla="*/ 182665 w 269077"/>
                  <a:gd name="connsiteY99" fmla="*/ 317771 h 677391"/>
                  <a:gd name="connsiteX100" fmla="*/ 183226 w 269077"/>
                  <a:gd name="connsiteY100" fmla="*/ 317322 h 677391"/>
                  <a:gd name="connsiteX101" fmla="*/ 183787 w 269077"/>
                  <a:gd name="connsiteY101" fmla="*/ 316761 h 677391"/>
                  <a:gd name="connsiteX102" fmla="*/ 184236 w 269077"/>
                  <a:gd name="connsiteY102" fmla="*/ 316031 h 677391"/>
                  <a:gd name="connsiteX103" fmla="*/ 184517 w 269077"/>
                  <a:gd name="connsiteY103" fmla="*/ 315414 h 677391"/>
                  <a:gd name="connsiteX104" fmla="*/ 189119 w 269077"/>
                  <a:gd name="connsiteY104" fmla="*/ 302955 h 677391"/>
                  <a:gd name="connsiteX105" fmla="*/ 201241 w 269077"/>
                  <a:gd name="connsiteY105" fmla="*/ 297511 h 677391"/>
                  <a:gd name="connsiteX106" fmla="*/ 201915 w 269077"/>
                  <a:gd name="connsiteY106" fmla="*/ 297174 h 677391"/>
                  <a:gd name="connsiteX107" fmla="*/ 202588 w 269077"/>
                  <a:gd name="connsiteY107" fmla="*/ 296613 h 677391"/>
                  <a:gd name="connsiteX108" fmla="*/ 203037 w 269077"/>
                  <a:gd name="connsiteY108" fmla="*/ 296052 h 677391"/>
                  <a:gd name="connsiteX109" fmla="*/ 203486 w 269077"/>
                  <a:gd name="connsiteY109" fmla="*/ 295547 h 677391"/>
                  <a:gd name="connsiteX110" fmla="*/ 203542 w 269077"/>
                  <a:gd name="connsiteY110" fmla="*/ 295547 h 677391"/>
                  <a:gd name="connsiteX111" fmla="*/ 203823 w 269077"/>
                  <a:gd name="connsiteY111" fmla="*/ 294705 h 677391"/>
                  <a:gd name="connsiteX112" fmla="*/ 204103 w 269077"/>
                  <a:gd name="connsiteY112" fmla="*/ 294087 h 677391"/>
                  <a:gd name="connsiteX113" fmla="*/ 204216 w 269077"/>
                  <a:gd name="connsiteY113" fmla="*/ 293302 h 677391"/>
                  <a:gd name="connsiteX114" fmla="*/ 204272 w 269077"/>
                  <a:gd name="connsiteY114" fmla="*/ 292572 h 677391"/>
                  <a:gd name="connsiteX115" fmla="*/ 203654 w 269077"/>
                  <a:gd name="connsiteY115" fmla="*/ 279271 h 677391"/>
                  <a:gd name="connsiteX116" fmla="*/ 212802 w 269077"/>
                  <a:gd name="connsiteY116" fmla="*/ 269618 h 677391"/>
                  <a:gd name="connsiteX117" fmla="*/ 213251 w 269077"/>
                  <a:gd name="connsiteY117" fmla="*/ 269057 h 677391"/>
                  <a:gd name="connsiteX118" fmla="*/ 213700 w 269077"/>
                  <a:gd name="connsiteY118" fmla="*/ 268440 h 677391"/>
                  <a:gd name="connsiteX119" fmla="*/ 213869 w 269077"/>
                  <a:gd name="connsiteY119" fmla="*/ 267710 h 677391"/>
                  <a:gd name="connsiteX120" fmla="*/ 214037 w 269077"/>
                  <a:gd name="connsiteY120" fmla="*/ 266868 h 677391"/>
                  <a:gd name="connsiteX121" fmla="*/ 214149 w 269077"/>
                  <a:gd name="connsiteY121" fmla="*/ 266083 h 677391"/>
                  <a:gd name="connsiteX122" fmla="*/ 214037 w 269077"/>
                  <a:gd name="connsiteY122" fmla="*/ 265353 h 677391"/>
                  <a:gd name="connsiteX123" fmla="*/ 213869 w 269077"/>
                  <a:gd name="connsiteY123" fmla="*/ 264623 h 677391"/>
                  <a:gd name="connsiteX124" fmla="*/ 213700 w 269077"/>
                  <a:gd name="connsiteY124" fmla="*/ 263782 h 677391"/>
                  <a:gd name="connsiteX125" fmla="*/ 208200 w 269077"/>
                  <a:gd name="connsiteY125" fmla="*/ 251884 h 677391"/>
                  <a:gd name="connsiteX126" fmla="*/ 212802 w 269077"/>
                  <a:gd name="connsiteY126" fmla="*/ 239481 h 677391"/>
                  <a:gd name="connsiteX127" fmla="*/ 212971 w 269077"/>
                  <a:gd name="connsiteY127" fmla="*/ 238751 h 677391"/>
                  <a:gd name="connsiteX128" fmla="*/ 213083 w 269077"/>
                  <a:gd name="connsiteY128" fmla="*/ 238022 h 677391"/>
                  <a:gd name="connsiteX129" fmla="*/ 213083 w 269077"/>
                  <a:gd name="connsiteY129" fmla="*/ 237124 h 677391"/>
                  <a:gd name="connsiteX130" fmla="*/ 212858 w 269077"/>
                  <a:gd name="connsiteY130" fmla="*/ 236394 h 677391"/>
                  <a:gd name="connsiteX131" fmla="*/ 212690 w 269077"/>
                  <a:gd name="connsiteY131" fmla="*/ 235665 h 677391"/>
                  <a:gd name="connsiteX132" fmla="*/ 212353 w 269077"/>
                  <a:gd name="connsiteY132" fmla="*/ 234991 h 677391"/>
                  <a:gd name="connsiteX133" fmla="*/ 211904 w 269077"/>
                  <a:gd name="connsiteY133" fmla="*/ 234430 h 677391"/>
                  <a:gd name="connsiteX134" fmla="*/ 211455 w 269077"/>
                  <a:gd name="connsiteY134" fmla="*/ 233813 h 677391"/>
                  <a:gd name="connsiteX135" fmla="*/ 201466 w 269077"/>
                  <a:gd name="connsiteY135" fmla="*/ 224945 h 677391"/>
                  <a:gd name="connsiteX136" fmla="*/ 201129 w 269077"/>
                  <a:gd name="connsiteY136" fmla="*/ 211757 h 677391"/>
                  <a:gd name="connsiteX137" fmla="*/ 201017 w 269077"/>
                  <a:gd name="connsiteY137" fmla="*/ 210915 h 677391"/>
                  <a:gd name="connsiteX138" fmla="*/ 200736 w 269077"/>
                  <a:gd name="connsiteY138" fmla="*/ 210129 h 677391"/>
                  <a:gd name="connsiteX139" fmla="*/ 200512 w 269077"/>
                  <a:gd name="connsiteY139" fmla="*/ 209456 h 677391"/>
                  <a:gd name="connsiteX140" fmla="*/ 200119 w 269077"/>
                  <a:gd name="connsiteY140" fmla="*/ 208838 h 677391"/>
                  <a:gd name="connsiteX141" fmla="*/ 199614 w 269077"/>
                  <a:gd name="connsiteY141" fmla="*/ 208221 h 677391"/>
                  <a:gd name="connsiteX142" fmla="*/ 199052 w 269077"/>
                  <a:gd name="connsiteY142" fmla="*/ 207660 h 677391"/>
                  <a:gd name="connsiteX143" fmla="*/ 198435 w 269077"/>
                  <a:gd name="connsiteY143" fmla="*/ 207323 h 677391"/>
                  <a:gd name="connsiteX144" fmla="*/ 197705 w 269077"/>
                  <a:gd name="connsiteY144" fmla="*/ 206930 h 677391"/>
                  <a:gd name="connsiteX145" fmla="*/ 197593 w 269077"/>
                  <a:gd name="connsiteY145" fmla="*/ 206930 h 677391"/>
                  <a:gd name="connsiteX146" fmla="*/ 185190 w 269077"/>
                  <a:gd name="connsiteY146" fmla="*/ 202440 h 677391"/>
                  <a:gd name="connsiteX147" fmla="*/ 179634 w 269077"/>
                  <a:gd name="connsiteY147" fmla="*/ 190318 h 677391"/>
                  <a:gd name="connsiteX148" fmla="*/ 179241 w 269077"/>
                  <a:gd name="connsiteY148" fmla="*/ 189701 h 677391"/>
                  <a:gd name="connsiteX149" fmla="*/ 178792 w 269077"/>
                  <a:gd name="connsiteY149" fmla="*/ 189027 h 677391"/>
                  <a:gd name="connsiteX150" fmla="*/ 178175 w 269077"/>
                  <a:gd name="connsiteY150" fmla="*/ 188578 h 677391"/>
                  <a:gd name="connsiteX151" fmla="*/ 177558 w 269077"/>
                  <a:gd name="connsiteY151" fmla="*/ 188073 h 677391"/>
                  <a:gd name="connsiteX152" fmla="*/ 177558 w 269077"/>
                  <a:gd name="connsiteY152" fmla="*/ 187961 h 677391"/>
                  <a:gd name="connsiteX153" fmla="*/ 176828 w 269077"/>
                  <a:gd name="connsiteY153" fmla="*/ 187680 h 677391"/>
                  <a:gd name="connsiteX154" fmla="*/ 176155 w 269077"/>
                  <a:gd name="connsiteY154" fmla="*/ 187512 h 677391"/>
                  <a:gd name="connsiteX155" fmla="*/ 175369 w 269077"/>
                  <a:gd name="connsiteY155" fmla="*/ 187344 h 677391"/>
                  <a:gd name="connsiteX156" fmla="*/ 174527 w 269077"/>
                  <a:gd name="connsiteY156" fmla="*/ 187344 h 677391"/>
                  <a:gd name="connsiteX157" fmla="*/ 161282 w 269077"/>
                  <a:gd name="connsiteY157" fmla="*/ 187849 h 677391"/>
                  <a:gd name="connsiteX158" fmla="*/ 151517 w 269077"/>
                  <a:gd name="connsiteY158" fmla="*/ 178925 h 677391"/>
                  <a:gd name="connsiteX159" fmla="*/ 150956 w 269077"/>
                  <a:gd name="connsiteY159" fmla="*/ 178364 h 677391"/>
                  <a:gd name="connsiteX160" fmla="*/ 150226 w 269077"/>
                  <a:gd name="connsiteY160" fmla="*/ 178027 h 677391"/>
                  <a:gd name="connsiteX161" fmla="*/ 149609 w 269077"/>
                  <a:gd name="connsiteY161" fmla="*/ 177635 h 677391"/>
                  <a:gd name="connsiteX162" fmla="*/ 148879 w 269077"/>
                  <a:gd name="connsiteY162" fmla="*/ 177466 h 677391"/>
                  <a:gd name="connsiteX163" fmla="*/ 147982 w 269077"/>
                  <a:gd name="connsiteY163" fmla="*/ 177466 h 677391"/>
                  <a:gd name="connsiteX164" fmla="*/ 176577 w 269077"/>
                  <a:gd name="connsiteY164" fmla="*/ 81430 h 677391"/>
                  <a:gd name="connsiteX165" fmla="*/ 182682 w 269077"/>
                  <a:gd name="connsiteY165" fmla="*/ 84002 h 677391"/>
                  <a:gd name="connsiteX166" fmla="*/ 184912 w 269077"/>
                  <a:gd name="connsiteY166" fmla="*/ 91197 h 677391"/>
                  <a:gd name="connsiteX167" fmla="*/ 166908 w 269077"/>
                  <a:gd name="connsiteY167" fmla="*/ 91197 h 677391"/>
                  <a:gd name="connsiteX168" fmla="*/ 170164 w 269077"/>
                  <a:gd name="connsiteY168" fmla="*/ 84132 h 677391"/>
                  <a:gd name="connsiteX169" fmla="*/ 176577 w 269077"/>
                  <a:gd name="connsiteY169" fmla="*/ 81430 h 677391"/>
                  <a:gd name="connsiteX170" fmla="*/ 119427 w 269077"/>
                  <a:gd name="connsiteY170" fmla="*/ 81430 h 677391"/>
                  <a:gd name="connsiteX171" fmla="*/ 125532 w 269077"/>
                  <a:gd name="connsiteY171" fmla="*/ 84002 h 677391"/>
                  <a:gd name="connsiteX172" fmla="*/ 127762 w 269077"/>
                  <a:gd name="connsiteY172" fmla="*/ 91197 h 677391"/>
                  <a:gd name="connsiteX173" fmla="*/ 109758 w 269077"/>
                  <a:gd name="connsiteY173" fmla="*/ 91197 h 677391"/>
                  <a:gd name="connsiteX174" fmla="*/ 113014 w 269077"/>
                  <a:gd name="connsiteY174" fmla="*/ 84132 h 677391"/>
                  <a:gd name="connsiteX175" fmla="*/ 119427 w 269077"/>
                  <a:gd name="connsiteY175" fmla="*/ 81430 h 677391"/>
                  <a:gd name="connsiteX176" fmla="*/ 215882 w 269077"/>
                  <a:gd name="connsiteY176" fmla="*/ 77133 h 677391"/>
                  <a:gd name="connsiteX177" fmla="*/ 210640 w 269077"/>
                  <a:gd name="connsiteY177" fmla="*/ 79102 h 677391"/>
                  <a:gd name="connsiteX178" fmla="*/ 207157 w 269077"/>
                  <a:gd name="connsiteY178" fmla="*/ 84588 h 677391"/>
                  <a:gd name="connsiteX179" fmla="*/ 207027 w 269077"/>
                  <a:gd name="connsiteY179" fmla="*/ 84588 h 677391"/>
                  <a:gd name="connsiteX180" fmla="*/ 207027 w 269077"/>
                  <a:gd name="connsiteY180" fmla="*/ 77719 h 677391"/>
                  <a:gd name="connsiteX181" fmla="*/ 201687 w 269077"/>
                  <a:gd name="connsiteY181" fmla="*/ 77719 h 677391"/>
                  <a:gd name="connsiteX182" fmla="*/ 201687 w 269077"/>
                  <a:gd name="connsiteY182" fmla="*/ 111056 h 677391"/>
                  <a:gd name="connsiteX183" fmla="*/ 207027 w 269077"/>
                  <a:gd name="connsiteY183" fmla="*/ 111056 h 677391"/>
                  <a:gd name="connsiteX184" fmla="*/ 207027 w 269077"/>
                  <a:gd name="connsiteY184" fmla="*/ 94062 h 677391"/>
                  <a:gd name="connsiteX185" fmla="*/ 209322 w 269077"/>
                  <a:gd name="connsiteY185" fmla="*/ 85272 h 677391"/>
                  <a:gd name="connsiteX186" fmla="*/ 215035 w 269077"/>
                  <a:gd name="connsiteY186" fmla="*/ 82049 h 677391"/>
                  <a:gd name="connsiteX187" fmla="*/ 219072 w 269077"/>
                  <a:gd name="connsiteY187" fmla="*/ 83123 h 677391"/>
                  <a:gd name="connsiteX188" fmla="*/ 219072 w 269077"/>
                  <a:gd name="connsiteY188" fmla="*/ 77589 h 677391"/>
                  <a:gd name="connsiteX189" fmla="*/ 215882 w 269077"/>
                  <a:gd name="connsiteY189" fmla="*/ 77133 h 677391"/>
                  <a:gd name="connsiteX190" fmla="*/ 176675 w 269077"/>
                  <a:gd name="connsiteY190" fmla="*/ 76937 h 677391"/>
                  <a:gd name="connsiteX191" fmla="*/ 165720 w 269077"/>
                  <a:gd name="connsiteY191" fmla="*/ 81837 h 677391"/>
                  <a:gd name="connsiteX192" fmla="*/ 161309 w 269077"/>
                  <a:gd name="connsiteY192" fmla="*/ 94518 h 677391"/>
                  <a:gd name="connsiteX193" fmla="*/ 165345 w 269077"/>
                  <a:gd name="connsiteY193" fmla="*/ 107296 h 677391"/>
                  <a:gd name="connsiteX194" fmla="*/ 176447 w 269077"/>
                  <a:gd name="connsiteY194" fmla="*/ 111838 h 677391"/>
                  <a:gd name="connsiteX195" fmla="*/ 188070 w 269077"/>
                  <a:gd name="connsiteY195" fmla="*/ 108647 h 677391"/>
                  <a:gd name="connsiteX196" fmla="*/ 188070 w 269077"/>
                  <a:gd name="connsiteY196" fmla="*/ 103633 h 677391"/>
                  <a:gd name="connsiteX197" fmla="*/ 177717 w 269077"/>
                  <a:gd name="connsiteY197" fmla="*/ 107345 h 677391"/>
                  <a:gd name="connsiteX198" fmla="*/ 169838 w 269077"/>
                  <a:gd name="connsiteY198" fmla="*/ 104317 h 677391"/>
                  <a:gd name="connsiteX199" fmla="*/ 166843 w 269077"/>
                  <a:gd name="connsiteY199" fmla="*/ 95722 h 677391"/>
                  <a:gd name="connsiteX200" fmla="*/ 190381 w 269077"/>
                  <a:gd name="connsiteY200" fmla="*/ 95722 h 677391"/>
                  <a:gd name="connsiteX201" fmla="*/ 190381 w 269077"/>
                  <a:gd name="connsiteY201" fmla="*/ 92922 h 677391"/>
                  <a:gd name="connsiteX202" fmla="*/ 186800 w 269077"/>
                  <a:gd name="connsiteY202" fmla="*/ 81170 h 677391"/>
                  <a:gd name="connsiteX203" fmla="*/ 176675 w 269077"/>
                  <a:gd name="connsiteY203" fmla="*/ 76937 h 677391"/>
                  <a:gd name="connsiteX204" fmla="*/ 119525 w 269077"/>
                  <a:gd name="connsiteY204" fmla="*/ 76937 h 677391"/>
                  <a:gd name="connsiteX205" fmla="*/ 108570 w 269077"/>
                  <a:gd name="connsiteY205" fmla="*/ 81837 h 677391"/>
                  <a:gd name="connsiteX206" fmla="*/ 104159 w 269077"/>
                  <a:gd name="connsiteY206" fmla="*/ 94518 h 677391"/>
                  <a:gd name="connsiteX207" fmla="*/ 108195 w 269077"/>
                  <a:gd name="connsiteY207" fmla="*/ 107296 h 677391"/>
                  <a:gd name="connsiteX208" fmla="*/ 119297 w 269077"/>
                  <a:gd name="connsiteY208" fmla="*/ 111838 h 677391"/>
                  <a:gd name="connsiteX209" fmla="*/ 130920 w 269077"/>
                  <a:gd name="connsiteY209" fmla="*/ 108647 h 677391"/>
                  <a:gd name="connsiteX210" fmla="*/ 130920 w 269077"/>
                  <a:gd name="connsiteY210" fmla="*/ 103633 h 677391"/>
                  <a:gd name="connsiteX211" fmla="*/ 120567 w 269077"/>
                  <a:gd name="connsiteY211" fmla="*/ 107345 h 677391"/>
                  <a:gd name="connsiteX212" fmla="*/ 112688 w 269077"/>
                  <a:gd name="connsiteY212" fmla="*/ 104317 h 677391"/>
                  <a:gd name="connsiteX213" fmla="*/ 109693 w 269077"/>
                  <a:gd name="connsiteY213" fmla="*/ 95722 h 677391"/>
                  <a:gd name="connsiteX214" fmla="*/ 133231 w 269077"/>
                  <a:gd name="connsiteY214" fmla="*/ 95722 h 677391"/>
                  <a:gd name="connsiteX215" fmla="*/ 133231 w 269077"/>
                  <a:gd name="connsiteY215" fmla="*/ 92922 h 677391"/>
                  <a:gd name="connsiteX216" fmla="*/ 129650 w 269077"/>
                  <a:gd name="connsiteY216" fmla="*/ 81170 h 677391"/>
                  <a:gd name="connsiteX217" fmla="*/ 119525 w 269077"/>
                  <a:gd name="connsiteY217" fmla="*/ 76937 h 677391"/>
                  <a:gd name="connsiteX218" fmla="*/ 151602 w 269077"/>
                  <a:gd name="connsiteY218" fmla="*/ 67854 h 677391"/>
                  <a:gd name="connsiteX219" fmla="*/ 146263 w 269077"/>
                  <a:gd name="connsiteY219" fmla="*/ 69580 h 677391"/>
                  <a:gd name="connsiteX220" fmla="*/ 146263 w 269077"/>
                  <a:gd name="connsiteY220" fmla="*/ 77719 h 677391"/>
                  <a:gd name="connsiteX221" fmla="*/ 140533 w 269077"/>
                  <a:gd name="connsiteY221" fmla="*/ 77719 h 677391"/>
                  <a:gd name="connsiteX222" fmla="*/ 140533 w 269077"/>
                  <a:gd name="connsiteY222" fmla="*/ 82277 h 677391"/>
                  <a:gd name="connsiteX223" fmla="*/ 146263 w 269077"/>
                  <a:gd name="connsiteY223" fmla="*/ 82277 h 677391"/>
                  <a:gd name="connsiteX224" fmla="*/ 146263 w 269077"/>
                  <a:gd name="connsiteY224" fmla="*/ 102006 h 677391"/>
                  <a:gd name="connsiteX225" fmla="*/ 155021 w 269077"/>
                  <a:gd name="connsiteY225" fmla="*/ 111772 h 677391"/>
                  <a:gd name="connsiteX226" fmla="*/ 160002 w 269077"/>
                  <a:gd name="connsiteY226" fmla="*/ 110731 h 677391"/>
                  <a:gd name="connsiteX227" fmla="*/ 160002 w 269077"/>
                  <a:gd name="connsiteY227" fmla="*/ 106173 h 677391"/>
                  <a:gd name="connsiteX228" fmla="*/ 156518 w 269077"/>
                  <a:gd name="connsiteY228" fmla="*/ 107280 h 677391"/>
                  <a:gd name="connsiteX229" fmla="*/ 152742 w 269077"/>
                  <a:gd name="connsiteY229" fmla="*/ 105847 h 677391"/>
                  <a:gd name="connsiteX230" fmla="*/ 151602 w 269077"/>
                  <a:gd name="connsiteY230" fmla="*/ 101062 h 677391"/>
                  <a:gd name="connsiteX231" fmla="*/ 151602 w 269077"/>
                  <a:gd name="connsiteY231" fmla="*/ 82277 h 677391"/>
                  <a:gd name="connsiteX232" fmla="*/ 160002 w 269077"/>
                  <a:gd name="connsiteY232" fmla="*/ 82277 h 677391"/>
                  <a:gd name="connsiteX233" fmla="*/ 160002 w 269077"/>
                  <a:gd name="connsiteY233" fmla="*/ 77719 h 677391"/>
                  <a:gd name="connsiteX234" fmla="*/ 151602 w 269077"/>
                  <a:gd name="connsiteY234" fmla="*/ 77719 h 677391"/>
                  <a:gd name="connsiteX235" fmla="*/ 50004 w 269077"/>
                  <a:gd name="connsiteY235" fmla="*/ 64371 h 677391"/>
                  <a:gd name="connsiteX236" fmla="*/ 50004 w 269077"/>
                  <a:gd name="connsiteY236" fmla="*/ 111056 h 677391"/>
                  <a:gd name="connsiteX237" fmla="*/ 55278 w 269077"/>
                  <a:gd name="connsiteY237" fmla="*/ 111056 h 677391"/>
                  <a:gd name="connsiteX238" fmla="*/ 55278 w 269077"/>
                  <a:gd name="connsiteY238" fmla="*/ 79802 h 677391"/>
                  <a:gd name="connsiteX239" fmla="*/ 55017 w 269077"/>
                  <a:gd name="connsiteY239" fmla="*/ 70654 h 677391"/>
                  <a:gd name="connsiteX240" fmla="*/ 55148 w 269077"/>
                  <a:gd name="connsiteY240" fmla="*/ 70654 h 677391"/>
                  <a:gd name="connsiteX241" fmla="*/ 56547 w 269077"/>
                  <a:gd name="connsiteY241" fmla="*/ 75440 h 677391"/>
                  <a:gd name="connsiteX242" fmla="*/ 72467 w 269077"/>
                  <a:gd name="connsiteY242" fmla="*/ 111056 h 677391"/>
                  <a:gd name="connsiteX243" fmla="*/ 75137 w 269077"/>
                  <a:gd name="connsiteY243" fmla="*/ 111056 h 677391"/>
                  <a:gd name="connsiteX244" fmla="*/ 91090 w 269077"/>
                  <a:gd name="connsiteY244" fmla="*/ 75179 h 677391"/>
                  <a:gd name="connsiteX245" fmla="*/ 92489 w 269077"/>
                  <a:gd name="connsiteY245" fmla="*/ 70654 h 677391"/>
                  <a:gd name="connsiteX246" fmla="*/ 92620 w 269077"/>
                  <a:gd name="connsiteY246" fmla="*/ 70654 h 677391"/>
                  <a:gd name="connsiteX247" fmla="*/ 92164 w 269077"/>
                  <a:gd name="connsiteY247" fmla="*/ 79737 h 677391"/>
                  <a:gd name="connsiteX248" fmla="*/ 92164 w 269077"/>
                  <a:gd name="connsiteY248" fmla="*/ 111056 h 677391"/>
                  <a:gd name="connsiteX249" fmla="*/ 97601 w 269077"/>
                  <a:gd name="connsiteY249" fmla="*/ 111056 h 677391"/>
                  <a:gd name="connsiteX250" fmla="*/ 97601 w 269077"/>
                  <a:gd name="connsiteY250" fmla="*/ 64371 h 677391"/>
                  <a:gd name="connsiteX251" fmla="*/ 90764 w 269077"/>
                  <a:gd name="connsiteY251" fmla="*/ 64371 h 677391"/>
                  <a:gd name="connsiteX252" fmla="*/ 76146 w 269077"/>
                  <a:gd name="connsiteY252" fmla="*/ 96797 h 677391"/>
                  <a:gd name="connsiteX253" fmla="*/ 73900 w 269077"/>
                  <a:gd name="connsiteY253" fmla="*/ 102527 h 677391"/>
                  <a:gd name="connsiteX254" fmla="*/ 73705 w 269077"/>
                  <a:gd name="connsiteY254" fmla="*/ 102527 h 677391"/>
                  <a:gd name="connsiteX255" fmla="*/ 71556 w 269077"/>
                  <a:gd name="connsiteY255" fmla="*/ 96927 h 677391"/>
                  <a:gd name="connsiteX256" fmla="*/ 57231 w 269077"/>
                  <a:gd name="connsiteY256" fmla="*/ 64371 h 677391"/>
                  <a:gd name="connsiteX257" fmla="*/ 44847 w 269077"/>
                  <a:gd name="connsiteY257" fmla="*/ 0 h 677391"/>
                  <a:gd name="connsiteX258" fmla="*/ 224230 w 269077"/>
                  <a:gd name="connsiteY258" fmla="*/ 0 h 677391"/>
                  <a:gd name="connsiteX259" fmla="*/ 269077 w 269077"/>
                  <a:gd name="connsiteY259" fmla="*/ 44847 h 677391"/>
                  <a:gd name="connsiteX260" fmla="*/ 269077 w 269077"/>
                  <a:gd name="connsiteY260" fmla="*/ 328724 h 677391"/>
                  <a:gd name="connsiteX261" fmla="*/ 224230 w 269077"/>
                  <a:gd name="connsiteY261" fmla="*/ 373571 h 677391"/>
                  <a:gd name="connsiteX262" fmla="*/ 189016 w 269077"/>
                  <a:gd name="connsiteY262" fmla="*/ 373571 h 677391"/>
                  <a:gd name="connsiteX263" fmla="*/ 189016 w 269077"/>
                  <a:gd name="connsiteY263" fmla="*/ 677391 h 677391"/>
                  <a:gd name="connsiteX264" fmla="*/ 96146 w 269077"/>
                  <a:gd name="connsiteY264" fmla="*/ 677391 h 677391"/>
                  <a:gd name="connsiteX265" fmla="*/ 96146 w 269077"/>
                  <a:gd name="connsiteY265" fmla="*/ 373571 h 677391"/>
                  <a:gd name="connsiteX266" fmla="*/ 44847 w 269077"/>
                  <a:gd name="connsiteY266" fmla="*/ 373571 h 677391"/>
                  <a:gd name="connsiteX267" fmla="*/ 0 w 269077"/>
                  <a:gd name="connsiteY267" fmla="*/ 328724 h 677391"/>
                  <a:gd name="connsiteX268" fmla="*/ 0 w 269077"/>
                  <a:gd name="connsiteY268" fmla="*/ 44847 h 677391"/>
                  <a:gd name="connsiteX269" fmla="*/ 44847 w 269077"/>
                  <a:gd name="connsiteY269" fmla="*/ 0 h 6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Lst>
                <a:rect l="l" t="t" r="r" b="b"/>
                <a:pathLst>
                  <a:path w="269077" h="67739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189016" y="373571"/>
                    </a:lnTo>
                    <a:lnTo>
                      <a:pt x="189016" y="677391"/>
                    </a:lnTo>
                    <a:lnTo>
                      <a:pt x="96146" y="677391"/>
                    </a:lnTo>
                    <a:lnTo>
                      <a:pt x="96146" y="373571"/>
                    </a:lnTo>
                    <a:lnTo>
                      <a:pt x="44847" y="373571"/>
                    </a:lnTo>
                    <a:cubicBezTo>
                      <a:pt x="20079" y="373571"/>
                      <a:pt x="0" y="353492"/>
                      <a:pt x="0" y="328724"/>
                    </a:cubicBezTo>
                    <a:lnTo>
                      <a:pt x="0" y="44847"/>
                    </a:lnTo>
                    <a:cubicBezTo>
                      <a:pt x="0" y="20079"/>
                      <a:pt x="20079" y="0"/>
                      <a:pt x="44847" y="0"/>
                    </a:cubicBez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grpSp>
      <p:grpSp>
        <p:nvGrpSpPr>
          <p:cNvPr id="313" name="Buildings">
            <a:extLst>
              <a:ext uri="{FF2B5EF4-FFF2-40B4-BE49-F238E27FC236}">
                <a16:creationId xmlns:a16="http://schemas.microsoft.com/office/drawing/2014/main" id="{65C3A5B4-2BFD-4084-98E2-A3A4283B6EA4}"/>
              </a:ext>
            </a:extLst>
          </p:cNvPr>
          <p:cNvGrpSpPr/>
          <p:nvPr/>
        </p:nvGrpSpPr>
        <p:grpSpPr>
          <a:xfrm>
            <a:off x="8658330" y="5046044"/>
            <a:ext cx="613434" cy="429996"/>
            <a:chOff x="10958500" y="2961475"/>
            <a:chExt cx="968599" cy="612811"/>
          </a:xfrm>
        </p:grpSpPr>
        <p:sp>
          <p:nvSpPr>
            <p:cNvPr id="314" name="Freeform 352">
              <a:extLst>
                <a:ext uri="{FF2B5EF4-FFF2-40B4-BE49-F238E27FC236}">
                  <a16:creationId xmlns:a16="http://schemas.microsoft.com/office/drawing/2014/main" id="{1B5FE716-5287-4BFE-887F-42D0A4410185}"/>
                </a:ext>
              </a:extLst>
            </p:cNvPr>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315" name="TextBox 314">
              <a:extLst>
                <a:ext uri="{FF2B5EF4-FFF2-40B4-BE49-F238E27FC236}">
                  <a16:creationId xmlns:a16="http://schemas.microsoft.com/office/drawing/2014/main" id="{A890C926-7F21-4812-BDC4-3770AAF7C363}"/>
                </a:ext>
              </a:extLst>
            </p:cNvPr>
            <p:cNvSpPr txBox="1"/>
            <p:nvPr/>
          </p:nvSpPr>
          <p:spPr>
            <a:xfrm>
              <a:off x="10958500" y="3408087"/>
              <a:ext cx="968599" cy="166199"/>
            </a:xfrm>
            <a:prstGeom prst="rect">
              <a:avLst/>
            </a:prstGeom>
            <a:noFill/>
          </p:spPr>
          <p:txBody>
            <a:bodyPr wrap="square" lIns="0" tIns="0" rIns="0" bIns="0" rtlCol="0">
              <a:noAutofit/>
            </a:bodyPr>
            <a:lstStyle/>
            <a:p>
              <a:pPr algn="ctr" defTabSz="932384">
                <a:lnSpc>
                  <a:spcPct val="90000"/>
                </a:lnSpc>
                <a:spcAft>
                  <a:spcPts val="600"/>
                </a:spcAft>
                <a:defRPr/>
              </a:pPr>
              <a:endParaRPr lang="en-US" sz="1199" kern="0">
                <a:gradFill>
                  <a:gsLst>
                    <a:gs pos="2917">
                      <a:srgbClr val="353535"/>
                    </a:gs>
                    <a:gs pos="32000">
                      <a:srgbClr val="353535"/>
                    </a:gs>
                  </a:gsLst>
                  <a:lin ang="5400000" scaled="0"/>
                </a:gradFill>
                <a:latin typeface="Segoe UI Semilight"/>
              </a:endParaRPr>
            </a:p>
          </p:txBody>
        </p:sp>
      </p:grpSp>
      <p:grpSp>
        <p:nvGrpSpPr>
          <p:cNvPr id="316" name="Medical devices">
            <a:extLst>
              <a:ext uri="{FF2B5EF4-FFF2-40B4-BE49-F238E27FC236}">
                <a16:creationId xmlns:a16="http://schemas.microsoft.com/office/drawing/2014/main" id="{72C88827-30DA-488E-9327-F8B4FBB4C332}"/>
              </a:ext>
            </a:extLst>
          </p:cNvPr>
          <p:cNvGrpSpPr/>
          <p:nvPr/>
        </p:nvGrpSpPr>
        <p:grpSpPr>
          <a:xfrm>
            <a:off x="8726995" y="4656942"/>
            <a:ext cx="680297" cy="395667"/>
            <a:chOff x="9771422" y="5899622"/>
            <a:chExt cx="1074174" cy="563888"/>
          </a:xfrm>
        </p:grpSpPr>
        <p:grpSp>
          <p:nvGrpSpPr>
            <p:cNvPr id="317" name="Group 316">
              <a:extLst>
                <a:ext uri="{FF2B5EF4-FFF2-40B4-BE49-F238E27FC236}">
                  <a16:creationId xmlns:a16="http://schemas.microsoft.com/office/drawing/2014/main" id="{BFCF4641-3C1A-43E1-AFAF-39FC629A5069}"/>
                </a:ext>
              </a:extLst>
            </p:cNvPr>
            <p:cNvGrpSpPr>
              <a:grpSpLocks noChangeAspect="1"/>
            </p:cNvGrpSpPr>
            <p:nvPr/>
          </p:nvGrpSpPr>
          <p:grpSpPr>
            <a:xfrm>
              <a:off x="10093814" y="5899622"/>
              <a:ext cx="365167" cy="368280"/>
              <a:chOff x="4706938" y="2719388"/>
              <a:chExt cx="558800" cy="563563"/>
            </a:xfrm>
            <a:solidFill>
              <a:schemeClr val="tx1"/>
            </a:solidFill>
          </p:grpSpPr>
          <p:sp>
            <p:nvSpPr>
              <p:cNvPr id="319" name="Freeform 87">
                <a:extLst>
                  <a:ext uri="{FF2B5EF4-FFF2-40B4-BE49-F238E27FC236}">
                    <a16:creationId xmlns:a16="http://schemas.microsoft.com/office/drawing/2014/main" id="{0B70FC96-ADDD-4596-BAC9-D6EAAEF13512}"/>
                  </a:ext>
                </a:extLst>
              </p:cNvPr>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320" name="Freeform 88">
                <a:extLst>
                  <a:ext uri="{FF2B5EF4-FFF2-40B4-BE49-F238E27FC236}">
                    <a16:creationId xmlns:a16="http://schemas.microsoft.com/office/drawing/2014/main" id="{F02E2F69-6E96-4B86-A611-25D7481C0F44}"/>
                  </a:ext>
                </a:extLst>
              </p:cNvPr>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sp>
            <p:nvSpPr>
              <p:cNvPr id="321" name="Freeform 89">
                <a:extLst>
                  <a:ext uri="{FF2B5EF4-FFF2-40B4-BE49-F238E27FC236}">
                    <a16:creationId xmlns:a16="http://schemas.microsoft.com/office/drawing/2014/main" id="{ED506483-F4DC-4F13-A534-FCEB997A5BAF}"/>
                  </a:ext>
                </a:extLst>
              </p:cNvPr>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chemeClr val="bg1">
                  <a:alpha val="50000"/>
                </a:schemeClr>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199" spc="-50">
                  <a:gradFill>
                    <a:gsLst>
                      <a:gs pos="0">
                        <a:srgbClr val="FFFFFF"/>
                      </a:gs>
                      <a:gs pos="100000">
                        <a:srgbClr val="FFFFFF"/>
                      </a:gs>
                    </a:gsLst>
                    <a:lin ang="5400000" scaled="0"/>
                  </a:gradFill>
                  <a:latin typeface="Segoe UI Semilight"/>
                  <a:cs typeface="Segoe UI" pitchFamily="34" charset="0"/>
                </a:endParaRPr>
              </a:p>
            </p:txBody>
          </p:sp>
        </p:grpSp>
        <p:sp>
          <p:nvSpPr>
            <p:cNvPr id="318" name="TextBox 317">
              <a:extLst>
                <a:ext uri="{FF2B5EF4-FFF2-40B4-BE49-F238E27FC236}">
                  <a16:creationId xmlns:a16="http://schemas.microsoft.com/office/drawing/2014/main" id="{F1F650AF-38E6-424B-9A5F-9F39014B2529}"/>
                </a:ext>
              </a:extLst>
            </p:cNvPr>
            <p:cNvSpPr txBox="1"/>
            <p:nvPr/>
          </p:nvSpPr>
          <p:spPr>
            <a:xfrm>
              <a:off x="9771422" y="6297311"/>
              <a:ext cx="1074174" cy="166199"/>
            </a:xfrm>
            <a:prstGeom prst="rect">
              <a:avLst/>
            </a:prstGeom>
            <a:noFill/>
          </p:spPr>
          <p:txBody>
            <a:bodyPr wrap="square" lIns="0" tIns="0" rIns="0" bIns="0" rtlCol="0">
              <a:noAutofit/>
            </a:bodyPr>
            <a:lstStyle/>
            <a:p>
              <a:pPr algn="ctr" defTabSz="932384">
                <a:lnSpc>
                  <a:spcPct val="90000"/>
                </a:lnSpc>
                <a:spcAft>
                  <a:spcPts val="600"/>
                </a:spcAft>
                <a:defRPr/>
              </a:pPr>
              <a:endParaRPr lang="en-US" sz="1199" kern="0">
                <a:gradFill>
                  <a:gsLst>
                    <a:gs pos="2917">
                      <a:srgbClr val="353535"/>
                    </a:gs>
                    <a:gs pos="32000">
                      <a:srgbClr val="353535"/>
                    </a:gs>
                  </a:gsLst>
                  <a:lin ang="5400000" scaled="0"/>
                </a:gradFill>
                <a:latin typeface="Segoe UI Semilight"/>
              </a:endParaRPr>
            </a:p>
          </p:txBody>
        </p:sp>
      </p:grpSp>
      <p:sp>
        <p:nvSpPr>
          <p:cNvPr id="330" name="Rectangle 329">
            <a:extLst>
              <a:ext uri="{FF2B5EF4-FFF2-40B4-BE49-F238E27FC236}">
                <a16:creationId xmlns:a16="http://schemas.microsoft.com/office/drawing/2014/main" id="{58578A64-7579-431F-B454-0964689CD1E8}"/>
              </a:ext>
            </a:extLst>
          </p:cNvPr>
          <p:cNvSpPr/>
          <p:nvPr/>
        </p:nvSpPr>
        <p:spPr>
          <a:xfrm flipH="1">
            <a:off x="2563825" y="3076132"/>
            <a:ext cx="1928314" cy="2271235"/>
          </a:xfrm>
          <a:prstGeom prst="rect">
            <a:avLst/>
          </a:prstGeom>
          <a:solidFill>
            <a:schemeClr val="tx2"/>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914224">
              <a:defRPr/>
            </a:pPr>
            <a:r>
              <a:rPr lang="en-US" b="1" kern="0">
                <a:solidFill>
                  <a:srgbClr val="FFFFFF"/>
                </a:solidFill>
                <a:latin typeface="Segoe UI" panose="020B0502040204020203" pitchFamily="34" charset="0"/>
                <a:cs typeface="Segoe UI" panose="020B0502040204020203" pitchFamily="34" charset="0"/>
              </a:rPr>
              <a:t>Device twin</a:t>
            </a:r>
            <a:endParaRPr lang="en-US" sz="2000" b="1" kern="0">
              <a:solidFill>
                <a:srgbClr val="FFFFFF"/>
              </a:solidFill>
              <a:latin typeface="Segoe UI" panose="020B0502040204020203" pitchFamily="34" charset="0"/>
              <a:cs typeface="Segoe UI" panose="020B0502040204020203" pitchFamily="34" charset="0"/>
            </a:endParaRPr>
          </a:p>
        </p:txBody>
      </p:sp>
      <p:sp>
        <p:nvSpPr>
          <p:cNvPr id="331" name="Rectangle 330">
            <a:extLst>
              <a:ext uri="{FF2B5EF4-FFF2-40B4-BE49-F238E27FC236}">
                <a16:creationId xmlns:a16="http://schemas.microsoft.com/office/drawing/2014/main" id="{F774CA7F-8BCF-4C72-B5F9-FC8D6133E367}"/>
              </a:ext>
            </a:extLst>
          </p:cNvPr>
          <p:cNvSpPr/>
          <p:nvPr/>
        </p:nvSpPr>
        <p:spPr>
          <a:xfrm flipH="1">
            <a:off x="9742511" y="3049112"/>
            <a:ext cx="1928314" cy="2271235"/>
          </a:xfrm>
          <a:prstGeom prst="rect">
            <a:avLst/>
          </a:prstGeom>
          <a:solidFill>
            <a:schemeClr val="tx2"/>
          </a:solidFill>
          <a:ln>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914224">
              <a:defRPr/>
            </a:pPr>
            <a:r>
              <a:rPr lang="en-US" b="1" kern="0">
                <a:solidFill>
                  <a:srgbClr val="FFFFFF"/>
                </a:solidFill>
                <a:latin typeface="Segoe UI" panose="020B0502040204020203" pitchFamily="34" charset="0"/>
                <a:cs typeface="Segoe UI" panose="020B0502040204020203" pitchFamily="34" charset="0"/>
              </a:rPr>
              <a:t>Device twin</a:t>
            </a:r>
            <a:endParaRPr lang="en-US" sz="2000" b="1" kern="0">
              <a:solidFill>
                <a:srgbClr val="FFFFFF"/>
              </a:solidFill>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081E0803-BE34-475E-8CED-4619F2B4AAC5}"/>
              </a:ext>
            </a:extLst>
          </p:cNvPr>
          <p:cNvCxnSpPr>
            <a:cxnSpLocks/>
            <a:stCxn id="300" idx="2"/>
          </p:cNvCxnSpPr>
          <p:nvPr/>
        </p:nvCxnSpPr>
        <p:spPr>
          <a:xfrm flipV="1">
            <a:off x="9014943" y="3049112"/>
            <a:ext cx="727568" cy="100683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F74959DD-A5B9-4B65-A6D4-7327B5C0E54A}"/>
              </a:ext>
            </a:extLst>
          </p:cNvPr>
          <p:cNvCxnSpPr>
            <a:cxnSpLocks/>
            <a:stCxn id="312" idx="263"/>
          </p:cNvCxnSpPr>
          <p:nvPr/>
        </p:nvCxnSpPr>
        <p:spPr>
          <a:xfrm>
            <a:off x="9057096" y="4527149"/>
            <a:ext cx="685414" cy="7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0F1E318B-7498-49B7-B963-35D1FF2C0FF1}"/>
              </a:ext>
            </a:extLst>
          </p:cNvPr>
          <p:cNvCxnSpPr>
            <a:cxnSpLocks/>
          </p:cNvCxnSpPr>
          <p:nvPr/>
        </p:nvCxnSpPr>
        <p:spPr>
          <a:xfrm flipV="1">
            <a:off x="1625714" y="3076132"/>
            <a:ext cx="930208" cy="6696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40218F1A-4764-4930-8D13-4EEC01B75B79}"/>
              </a:ext>
            </a:extLst>
          </p:cNvPr>
          <p:cNvCxnSpPr>
            <a:cxnSpLocks/>
          </p:cNvCxnSpPr>
          <p:nvPr/>
        </p:nvCxnSpPr>
        <p:spPr>
          <a:xfrm>
            <a:off x="1623232" y="4427446"/>
            <a:ext cx="939512" cy="9129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5B9E599-1AEC-4C7F-9211-9E6B8D920169}"/>
              </a:ext>
            </a:extLst>
          </p:cNvPr>
          <p:cNvGrpSpPr/>
          <p:nvPr/>
        </p:nvGrpSpPr>
        <p:grpSpPr>
          <a:xfrm>
            <a:off x="4168288" y="5542370"/>
            <a:ext cx="1880011" cy="914270"/>
            <a:chOff x="9780843" y="806032"/>
            <a:chExt cx="1880277" cy="914400"/>
          </a:xfrm>
        </p:grpSpPr>
        <p:sp>
          <p:nvSpPr>
            <p:cNvPr id="337" name="Rectangle 336">
              <a:extLst>
                <a:ext uri="{FF2B5EF4-FFF2-40B4-BE49-F238E27FC236}">
                  <a16:creationId xmlns:a16="http://schemas.microsoft.com/office/drawing/2014/main" id="{6485A46D-F467-4899-938F-8BEEAAE78713}"/>
                </a:ext>
              </a:extLst>
            </p:cNvPr>
            <p:cNvSpPr/>
            <p:nvPr/>
          </p:nvSpPr>
          <p:spPr bwMode="auto">
            <a:xfrm>
              <a:off x="10312031" y="806032"/>
              <a:ext cx="1349089" cy="914400"/>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lvl="1" defTabSz="932563">
                <a:lnSpc>
                  <a:spcPct val="90000"/>
                </a:lnSpc>
                <a:spcBef>
                  <a:spcPts val="1800"/>
                </a:spcBef>
                <a:buSzPct val="90000"/>
                <a:defRPr/>
              </a:pPr>
              <a:r>
                <a:rPr lang="en-US" sz="2800">
                  <a:latin typeface="Segoe UI Light"/>
                </a:rPr>
                <a:t>Query</a:t>
              </a:r>
            </a:p>
          </p:txBody>
        </p:sp>
        <p:sp>
          <p:nvSpPr>
            <p:cNvPr id="338" name="magnify">
              <a:extLst>
                <a:ext uri="{FF2B5EF4-FFF2-40B4-BE49-F238E27FC236}">
                  <a16:creationId xmlns:a16="http://schemas.microsoft.com/office/drawing/2014/main" id="{7D942105-2EFA-4F12-B0EE-8EB61297011B}"/>
                </a:ext>
              </a:extLst>
            </p:cNvPr>
            <p:cNvSpPr>
              <a:spLocks noChangeAspect="1" noEditPoints="1"/>
            </p:cNvSpPr>
            <p:nvPr/>
          </p:nvSpPr>
          <p:spPr bwMode="auto">
            <a:xfrm rot="786292" flipH="1">
              <a:off x="9780843" y="1090888"/>
              <a:ext cx="483698" cy="47445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sp>
        <p:nvSpPr>
          <p:cNvPr id="9" name="Rectangle 8">
            <a:extLst>
              <a:ext uri="{FF2B5EF4-FFF2-40B4-BE49-F238E27FC236}">
                <a16:creationId xmlns:a16="http://schemas.microsoft.com/office/drawing/2014/main" id="{AE4DDC7A-8102-47D1-837B-822968F38900}"/>
              </a:ext>
            </a:extLst>
          </p:cNvPr>
          <p:cNvSpPr/>
          <p:nvPr/>
        </p:nvSpPr>
        <p:spPr bwMode="auto">
          <a:xfrm>
            <a:off x="9859681" y="3480600"/>
            <a:ext cx="1684182" cy="389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solidFill>
                  <a:srgbClr val="353535"/>
                </a:solidFill>
                <a:latin typeface="Segoe UI Semilight"/>
                <a:ea typeface="Segoe UI" pitchFamily="34" charset="0"/>
                <a:cs typeface="Segoe UI" pitchFamily="34" charset="0"/>
              </a:rPr>
              <a:t>Desired</a:t>
            </a:r>
          </a:p>
        </p:txBody>
      </p:sp>
      <p:sp>
        <p:nvSpPr>
          <p:cNvPr id="241" name="Rectangle 240">
            <a:extLst>
              <a:ext uri="{FF2B5EF4-FFF2-40B4-BE49-F238E27FC236}">
                <a16:creationId xmlns:a16="http://schemas.microsoft.com/office/drawing/2014/main" id="{180BF2D8-E99B-4CC7-98D2-6A2D081A56AE}"/>
              </a:ext>
            </a:extLst>
          </p:cNvPr>
          <p:cNvSpPr/>
          <p:nvPr/>
        </p:nvSpPr>
        <p:spPr bwMode="auto">
          <a:xfrm>
            <a:off x="9859681" y="3921603"/>
            <a:ext cx="1684182" cy="389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solidFill>
                  <a:srgbClr val="353535"/>
                </a:solidFill>
                <a:latin typeface="Segoe UI Semilight"/>
                <a:ea typeface="Segoe UI" pitchFamily="34" charset="0"/>
                <a:cs typeface="Segoe UI" pitchFamily="34" charset="0"/>
              </a:rPr>
              <a:t>Reported</a:t>
            </a:r>
          </a:p>
        </p:txBody>
      </p:sp>
      <p:sp>
        <p:nvSpPr>
          <p:cNvPr id="242" name="Rectangle 241">
            <a:extLst>
              <a:ext uri="{FF2B5EF4-FFF2-40B4-BE49-F238E27FC236}">
                <a16:creationId xmlns:a16="http://schemas.microsoft.com/office/drawing/2014/main" id="{588CAA32-55C8-4378-8CC1-C14FE10D6474}"/>
              </a:ext>
            </a:extLst>
          </p:cNvPr>
          <p:cNvSpPr/>
          <p:nvPr/>
        </p:nvSpPr>
        <p:spPr bwMode="auto">
          <a:xfrm>
            <a:off x="9859681" y="4362608"/>
            <a:ext cx="1684182" cy="389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solidFill>
                  <a:srgbClr val="353535"/>
                </a:solidFill>
                <a:latin typeface="Segoe UI Semilight"/>
                <a:ea typeface="Segoe UI" pitchFamily="34" charset="0"/>
                <a:cs typeface="Segoe UI" pitchFamily="34" charset="0"/>
              </a:rPr>
              <a:t>Tags</a:t>
            </a:r>
          </a:p>
        </p:txBody>
      </p:sp>
      <p:sp>
        <p:nvSpPr>
          <p:cNvPr id="243" name="Rectangle 242">
            <a:extLst>
              <a:ext uri="{FF2B5EF4-FFF2-40B4-BE49-F238E27FC236}">
                <a16:creationId xmlns:a16="http://schemas.microsoft.com/office/drawing/2014/main" id="{86CC5E9A-69F0-477C-8C83-9E008212EE29}"/>
              </a:ext>
            </a:extLst>
          </p:cNvPr>
          <p:cNvSpPr/>
          <p:nvPr/>
        </p:nvSpPr>
        <p:spPr bwMode="auto">
          <a:xfrm>
            <a:off x="9859681" y="4803612"/>
            <a:ext cx="1684182" cy="389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solidFill>
                  <a:srgbClr val="353535"/>
                </a:solidFill>
                <a:latin typeface="Segoe UI Semilight"/>
                <a:ea typeface="Segoe UI" pitchFamily="34" charset="0"/>
                <a:cs typeface="Segoe UI" pitchFamily="34" charset="0"/>
              </a:rPr>
              <a:t>Methods</a:t>
            </a:r>
          </a:p>
        </p:txBody>
      </p:sp>
      <p:sp>
        <p:nvSpPr>
          <p:cNvPr id="259" name="Rectangle 258">
            <a:extLst>
              <a:ext uri="{FF2B5EF4-FFF2-40B4-BE49-F238E27FC236}">
                <a16:creationId xmlns:a16="http://schemas.microsoft.com/office/drawing/2014/main" id="{260B5C2F-72C9-4295-9B96-4D6E069A1575}"/>
              </a:ext>
            </a:extLst>
          </p:cNvPr>
          <p:cNvSpPr/>
          <p:nvPr/>
        </p:nvSpPr>
        <p:spPr bwMode="auto">
          <a:xfrm>
            <a:off x="2688670" y="3499302"/>
            <a:ext cx="1684182" cy="389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solidFill>
                  <a:srgbClr val="353535"/>
                </a:solidFill>
                <a:latin typeface="Segoe UI Semilight"/>
                <a:ea typeface="Segoe UI" pitchFamily="34" charset="0"/>
                <a:cs typeface="Segoe UI" pitchFamily="34" charset="0"/>
              </a:rPr>
              <a:t>Desired</a:t>
            </a:r>
          </a:p>
        </p:txBody>
      </p:sp>
      <p:sp>
        <p:nvSpPr>
          <p:cNvPr id="260" name="Rectangle 259">
            <a:extLst>
              <a:ext uri="{FF2B5EF4-FFF2-40B4-BE49-F238E27FC236}">
                <a16:creationId xmlns:a16="http://schemas.microsoft.com/office/drawing/2014/main" id="{DF097669-779A-4B08-AEE4-917B29A76CD6}"/>
              </a:ext>
            </a:extLst>
          </p:cNvPr>
          <p:cNvSpPr/>
          <p:nvPr/>
        </p:nvSpPr>
        <p:spPr bwMode="auto">
          <a:xfrm>
            <a:off x="2688670" y="3940305"/>
            <a:ext cx="1684182" cy="389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solidFill>
                  <a:srgbClr val="353535"/>
                </a:solidFill>
                <a:latin typeface="Segoe UI Semilight"/>
                <a:ea typeface="Segoe UI" pitchFamily="34" charset="0"/>
                <a:cs typeface="Segoe UI" pitchFamily="34" charset="0"/>
              </a:rPr>
              <a:t>Reported</a:t>
            </a:r>
          </a:p>
        </p:txBody>
      </p:sp>
      <p:sp>
        <p:nvSpPr>
          <p:cNvPr id="261" name="Rectangle 260">
            <a:extLst>
              <a:ext uri="{FF2B5EF4-FFF2-40B4-BE49-F238E27FC236}">
                <a16:creationId xmlns:a16="http://schemas.microsoft.com/office/drawing/2014/main" id="{54D0A543-A205-474A-B361-B79C364D596E}"/>
              </a:ext>
            </a:extLst>
          </p:cNvPr>
          <p:cNvSpPr/>
          <p:nvPr/>
        </p:nvSpPr>
        <p:spPr bwMode="auto">
          <a:xfrm>
            <a:off x="2688670" y="4822315"/>
            <a:ext cx="1684182" cy="3896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a:solidFill>
                  <a:srgbClr val="353535"/>
                </a:solidFill>
                <a:latin typeface="Segoe UI Semilight"/>
                <a:ea typeface="Segoe UI" pitchFamily="34" charset="0"/>
                <a:cs typeface="Segoe UI" pitchFamily="34" charset="0"/>
              </a:rPr>
              <a:t>Methods</a:t>
            </a:r>
          </a:p>
        </p:txBody>
      </p:sp>
      <p:pic>
        <p:nvPicPr>
          <p:cNvPr id="4" name="Picture 3" descr="A close up of a logo&#10;&#10;Description generated with high confidence">
            <a:extLst>
              <a:ext uri="{FF2B5EF4-FFF2-40B4-BE49-F238E27FC236}">
                <a16:creationId xmlns:a16="http://schemas.microsoft.com/office/drawing/2014/main" id="{1E24D209-946A-4AFA-B9BE-3BF72B53A557}"/>
              </a:ext>
            </a:extLst>
          </p:cNvPr>
          <p:cNvPicPr>
            <a:picLocks noChangeAspect="1"/>
          </p:cNvPicPr>
          <p:nvPr/>
        </p:nvPicPr>
        <p:blipFill>
          <a:blip r:embed="rId3"/>
          <a:stretch>
            <a:fillRect/>
          </a:stretch>
        </p:blipFill>
        <p:spPr>
          <a:xfrm>
            <a:off x="2723756" y="3518275"/>
            <a:ext cx="351975" cy="351975"/>
          </a:xfrm>
          <a:prstGeom prst="rect">
            <a:avLst/>
          </a:prstGeom>
        </p:spPr>
      </p:pic>
      <p:pic>
        <p:nvPicPr>
          <p:cNvPr id="262" name="Picture 261" descr="A close up of a logo&#10;&#10;Description generated with high confidence">
            <a:extLst>
              <a:ext uri="{FF2B5EF4-FFF2-40B4-BE49-F238E27FC236}">
                <a16:creationId xmlns:a16="http://schemas.microsoft.com/office/drawing/2014/main" id="{FF0E2A00-A6C2-40BF-A698-B43FFFBE11B3}"/>
              </a:ext>
            </a:extLst>
          </p:cNvPr>
          <p:cNvPicPr>
            <a:picLocks noChangeAspect="1"/>
          </p:cNvPicPr>
          <p:nvPr/>
        </p:nvPicPr>
        <p:blipFill>
          <a:blip r:embed="rId3"/>
          <a:stretch>
            <a:fillRect/>
          </a:stretch>
        </p:blipFill>
        <p:spPr>
          <a:xfrm>
            <a:off x="9868587" y="3949762"/>
            <a:ext cx="351975" cy="351975"/>
          </a:xfrm>
          <a:prstGeom prst="rect">
            <a:avLst/>
          </a:prstGeom>
        </p:spPr>
      </p:pic>
      <p:cxnSp>
        <p:nvCxnSpPr>
          <p:cNvPr id="263" name="Straight Arrow Connector 262">
            <a:extLst>
              <a:ext uri="{FF2B5EF4-FFF2-40B4-BE49-F238E27FC236}">
                <a16:creationId xmlns:a16="http://schemas.microsoft.com/office/drawing/2014/main" id="{62F433F6-EC35-431F-B30F-00A167A51121}"/>
              </a:ext>
            </a:extLst>
          </p:cNvPr>
          <p:cNvCxnSpPr>
            <a:cxnSpLocks/>
          </p:cNvCxnSpPr>
          <p:nvPr/>
        </p:nvCxnSpPr>
        <p:spPr>
          <a:xfrm flipH="1">
            <a:off x="4580700" y="3711891"/>
            <a:ext cx="5062348" cy="0"/>
          </a:xfrm>
          <a:prstGeom prst="straightConnector1">
            <a:avLst/>
          </a:prstGeom>
          <a:ln w="190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392017EE-5F76-49BD-9DDA-72FB11AEA012}"/>
              </a:ext>
            </a:extLst>
          </p:cNvPr>
          <p:cNvCxnSpPr>
            <a:cxnSpLocks/>
          </p:cNvCxnSpPr>
          <p:nvPr/>
        </p:nvCxnSpPr>
        <p:spPr>
          <a:xfrm>
            <a:off x="4648423" y="4115633"/>
            <a:ext cx="4986159" cy="0"/>
          </a:xfrm>
          <a:prstGeom prst="straightConnector1">
            <a:avLst/>
          </a:prstGeom>
          <a:ln w="190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06449E69-87AA-4551-8E5A-E80E3B2800AD}"/>
              </a:ext>
            </a:extLst>
          </p:cNvPr>
          <p:cNvCxnSpPr>
            <a:cxnSpLocks/>
          </p:cNvCxnSpPr>
          <p:nvPr/>
        </p:nvCxnSpPr>
        <p:spPr>
          <a:xfrm flipH="1">
            <a:off x="4580700" y="4946726"/>
            <a:ext cx="5062348" cy="0"/>
          </a:xfrm>
          <a:prstGeom prst="straightConnector1">
            <a:avLst/>
          </a:prstGeom>
          <a:ln w="190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85E81C38-5DEC-49CA-92DC-D27E0C78BA03}"/>
              </a:ext>
            </a:extLst>
          </p:cNvPr>
          <p:cNvCxnSpPr>
            <a:cxnSpLocks/>
          </p:cNvCxnSpPr>
          <p:nvPr/>
        </p:nvCxnSpPr>
        <p:spPr>
          <a:xfrm>
            <a:off x="4648423" y="5139714"/>
            <a:ext cx="4986159" cy="0"/>
          </a:xfrm>
          <a:prstGeom prst="straightConnector1">
            <a:avLst/>
          </a:prstGeom>
          <a:ln w="1905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9" name="Rectangle 268">
            <a:extLst>
              <a:ext uri="{FF2B5EF4-FFF2-40B4-BE49-F238E27FC236}">
                <a16:creationId xmlns:a16="http://schemas.microsoft.com/office/drawing/2014/main" id="{17A29CCF-7E3A-46DB-8189-7B9C14F978AA}"/>
              </a:ext>
            </a:extLst>
          </p:cNvPr>
          <p:cNvSpPr/>
          <p:nvPr/>
        </p:nvSpPr>
        <p:spPr bwMode="auto">
          <a:xfrm>
            <a:off x="6706595" y="5542370"/>
            <a:ext cx="1348898" cy="914270"/>
          </a:xfrm>
          <a:prstGeom prst="rect">
            <a:avLst/>
          </a:prstGeom>
          <a:noFill/>
          <a:ln w="12700">
            <a:noFill/>
            <a:headEnd type="none"/>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lvl="1" defTabSz="932563">
              <a:lnSpc>
                <a:spcPct val="90000"/>
              </a:lnSpc>
              <a:spcBef>
                <a:spcPts val="1800"/>
              </a:spcBef>
              <a:buSzPct val="90000"/>
              <a:defRPr/>
            </a:pPr>
            <a:r>
              <a:rPr lang="en-US" sz="2800">
                <a:latin typeface="Segoe UI Light"/>
              </a:rPr>
              <a:t>Jobs</a:t>
            </a:r>
          </a:p>
        </p:txBody>
      </p:sp>
      <p:sp>
        <p:nvSpPr>
          <p:cNvPr id="271" name="arrow">
            <a:extLst>
              <a:ext uri="{FF2B5EF4-FFF2-40B4-BE49-F238E27FC236}">
                <a16:creationId xmlns:a16="http://schemas.microsoft.com/office/drawing/2014/main" id="{3138A6D6-74DA-4DB0-B660-6807A020E913}"/>
              </a:ext>
            </a:extLst>
          </p:cNvPr>
          <p:cNvSpPr>
            <a:spLocks noChangeAspect="1" noEditPoints="1"/>
          </p:cNvSpPr>
          <p:nvPr/>
        </p:nvSpPr>
        <p:spPr bwMode="auto">
          <a:xfrm>
            <a:off x="6206390" y="5796235"/>
            <a:ext cx="445534" cy="41112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 name="Rectangle 5">
            <a:extLst>
              <a:ext uri="{FF2B5EF4-FFF2-40B4-BE49-F238E27FC236}">
                <a16:creationId xmlns:a16="http://schemas.microsoft.com/office/drawing/2014/main" id="{C30C9089-03DB-4746-B0FB-1D3002EF0548}"/>
              </a:ext>
            </a:extLst>
          </p:cNvPr>
          <p:cNvSpPr/>
          <p:nvPr/>
        </p:nvSpPr>
        <p:spPr>
          <a:xfrm>
            <a:off x="2486781" y="1202920"/>
            <a:ext cx="6880837" cy="657359"/>
          </a:xfrm>
          <a:prstGeom prst="rect">
            <a:avLst/>
          </a:prstGeom>
        </p:spPr>
        <p:txBody>
          <a:bodyPr wrap="square">
            <a:spAutoFit/>
          </a:bodyPr>
          <a:lstStyle/>
          <a:p>
            <a:pPr marL="291436" indent="-291436">
              <a:buFont typeface="Arial" panose="020B0604020202020204" pitchFamily="34" charset="0"/>
              <a:buChar char="•"/>
            </a:pPr>
            <a:r>
              <a:rPr lang="en-US" sz="1836"/>
              <a:t>Used to orchestrate software/firmware/configuration changes</a:t>
            </a:r>
          </a:p>
          <a:p>
            <a:pPr marL="291436" indent="-291436">
              <a:buFont typeface="Arial" panose="020B0604020202020204" pitchFamily="34" charset="0"/>
              <a:buChar char="•"/>
            </a:pPr>
            <a:r>
              <a:rPr lang="en-US" sz="1836"/>
              <a:t>Enables customers to build custom support for any OS</a:t>
            </a:r>
          </a:p>
        </p:txBody>
      </p:sp>
      <p:sp>
        <p:nvSpPr>
          <p:cNvPr id="100" name="Title 1">
            <a:extLst>
              <a:ext uri="{FF2B5EF4-FFF2-40B4-BE49-F238E27FC236}">
                <a16:creationId xmlns:a16="http://schemas.microsoft.com/office/drawing/2014/main" id="{692C3B52-5713-4450-8EA3-D1125B6B6F60}"/>
              </a:ext>
            </a:extLst>
          </p:cNvPr>
          <p:cNvSpPr>
            <a:spLocks noGrp="1"/>
          </p:cNvSpPr>
          <p:nvPr>
            <p:ph type="title"/>
          </p:nvPr>
        </p:nvSpPr>
        <p:spPr>
          <a:xfrm>
            <a:off x="421052" y="279781"/>
            <a:ext cx="11536282" cy="741960"/>
          </a:xfrm>
        </p:spPr>
        <p:txBody>
          <a:bodyPr/>
          <a:lstStyle/>
          <a:p>
            <a:r>
              <a:rPr lang="en-US"/>
              <a:t>Azure IoT Hub – Device Management</a:t>
            </a:r>
          </a:p>
        </p:txBody>
      </p:sp>
      <p:sp>
        <p:nvSpPr>
          <p:cNvPr id="101" name="Rectangle 100">
            <a:extLst>
              <a:ext uri="{FF2B5EF4-FFF2-40B4-BE49-F238E27FC236}">
                <a16:creationId xmlns:a16="http://schemas.microsoft.com/office/drawing/2014/main" id="{2A74EE4A-D12E-4A77-BD65-F91E80C507F9}"/>
              </a:ext>
            </a:extLst>
          </p:cNvPr>
          <p:cNvSpPr/>
          <p:nvPr/>
        </p:nvSpPr>
        <p:spPr>
          <a:xfrm>
            <a:off x="2492018" y="6291990"/>
            <a:ext cx="9465316" cy="382308"/>
          </a:xfrm>
          <a:prstGeom prst="rect">
            <a:avLst/>
          </a:prstGeom>
        </p:spPr>
        <p:txBody>
          <a:bodyPr wrap="square">
            <a:spAutoFit/>
          </a:bodyPr>
          <a:lstStyle/>
          <a:p>
            <a:pPr marL="291436" indent="-291436">
              <a:buFont typeface="Arial" panose="020B0604020202020204" pitchFamily="34" charset="0"/>
              <a:buChar char="•"/>
            </a:pPr>
            <a:r>
              <a:rPr lang="en-US" sz="1836"/>
              <a:t>Query across millions of device twins, schedule jobs to update them</a:t>
            </a:r>
          </a:p>
        </p:txBody>
      </p:sp>
      <p:sp>
        <p:nvSpPr>
          <p:cNvPr id="103" name="IoT">
            <a:extLst>
              <a:ext uri="{FF2B5EF4-FFF2-40B4-BE49-F238E27FC236}">
                <a16:creationId xmlns:a16="http://schemas.microsoft.com/office/drawing/2014/main" id="{7AD16FF3-AA6D-4AB1-9679-F3670BB38AA8}"/>
              </a:ext>
            </a:extLst>
          </p:cNvPr>
          <p:cNvSpPr>
            <a:spLocks noChangeAspect="1"/>
          </p:cNvSpPr>
          <p:nvPr/>
        </p:nvSpPr>
        <p:spPr>
          <a:xfrm rot="10800000">
            <a:off x="8208608" y="2897791"/>
            <a:ext cx="430193" cy="428749"/>
          </a:xfrm>
          <a:custGeom>
            <a:avLst/>
            <a:gdLst>
              <a:gd name="connsiteX0" fmla="*/ 2409306 w 2409306"/>
              <a:gd name="connsiteY0" fmla="*/ 661085 h 2046937"/>
              <a:gd name="connsiteX1" fmla="*/ 2100118 w 2409306"/>
              <a:gd name="connsiteY1" fmla="*/ 661085 h 2046937"/>
              <a:gd name="connsiteX2" fmla="*/ 2100118 w 2409306"/>
              <a:gd name="connsiteY2" fmla="*/ 337516 h 2046937"/>
              <a:gd name="connsiteX3" fmla="*/ 1750938 w 2409306"/>
              <a:gd name="connsiteY3" fmla="*/ 337516 h 2046937"/>
              <a:gd name="connsiteX4" fmla="*/ 1750938 w 2409306"/>
              <a:gd name="connsiteY4" fmla="*/ 0 h 2046937"/>
              <a:gd name="connsiteX5" fmla="*/ 2409306 w 2409306"/>
              <a:gd name="connsiteY5" fmla="*/ 0 h 2046937"/>
              <a:gd name="connsiteX6" fmla="*/ 1488047 w 2409306"/>
              <a:gd name="connsiteY6" fmla="*/ 1738307 h 2046937"/>
              <a:gd name="connsiteX7" fmla="*/ 1305692 w 2409306"/>
              <a:gd name="connsiteY7" fmla="*/ 1555952 h 2046937"/>
              <a:gd name="connsiteX8" fmla="*/ 1320022 w 2409306"/>
              <a:gd name="connsiteY8" fmla="*/ 1484971 h 2046937"/>
              <a:gd name="connsiteX9" fmla="*/ 1339103 w 2409306"/>
              <a:gd name="connsiteY9" fmla="*/ 1456670 h 2046937"/>
              <a:gd name="connsiteX10" fmla="*/ 1130226 w 2409306"/>
              <a:gd name="connsiteY10" fmla="*/ 1277304 h 2046937"/>
              <a:gd name="connsiteX11" fmla="*/ 1073109 w 2409306"/>
              <a:gd name="connsiteY11" fmla="*/ 1362019 h 2046937"/>
              <a:gd name="connsiteX12" fmla="*/ 882279 w 2409306"/>
              <a:gd name="connsiteY12" fmla="*/ 1441064 h 2046937"/>
              <a:gd name="connsiteX13" fmla="*/ 612404 w 2409306"/>
              <a:gd name="connsiteY13" fmla="*/ 1171189 h 2046937"/>
              <a:gd name="connsiteX14" fmla="*/ 691449 w 2409306"/>
              <a:gd name="connsiteY14" fmla="*/ 980358 h 2046937"/>
              <a:gd name="connsiteX15" fmla="*/ 721899 w 2409306"/>
              <a:gd name="connsiteY15" fmla="*/ 955235 h 2046937"/>
              <a:gd name="connsiteX16" fmla="*/ 636319 w 2409306"/>
              <a:gd name="connsiteY16" fmla="*/ 774559 h 2046937"/>
              <a:gd name="connsiteX17" fmla="*/ 599476 w 2409306"/>
              <a:gd name="connsiteY17" fmla="*/ 795685 h 2046937"/>
              <a:gd name="connsiteX18" fmla="*/ 538390 w 2409306"/>
              <a:gd name="connsiteY18" fmla="*/ 806875 h 2046937"/>
              <a:gd name="connsiteX19" fmla="*/ 501610 w 2409306"/>
              <a:gd name="connsiteY19" fmla="*/ 803464 h 2046937"/>
              <a:gd name="connsiteX20" fmla="*/ 357605 w 2409306"/>
              <a:gd name="connsiteY20" fmla="*/ 589527 h 2046937"/>
              <a:gd name="connsiteX21" fmla="*/ 571542 w 2409306"/>
              <a:gd name="connsiteY21" fmla="*/ 445521 h 2046937"/>
              <a:gd name="connsiteX22" fmla="*/ 715547 w 2409306"/>
              <a:gd name="connsiteY22" fmla="*/ 659458 h 2046937"/>
              <a:gd name="connsiteX23" fmla="*/ 692665 w 2409306"/>
              <a:gd name="connsiteY23" fmla="*/ 718873 h 2046937"/>
              <a:gd name="connsiteX24" fmla="*/ 671892 w 2409306"/>
              <a:gd name="connsiteY24" fmla="*/ 742856 h 2046937"/>
              <a:gd name="connsiteX25" fmla="*/ 761132 w 2409306"/>
              <a:gd name="connsiteY25" fmla="*/ 931261 h 2046937"/>
              <a:gd name="connsiteX26" fmla="*/ 777231 w 2409306"/>
              <a:gd name="connsiteY26" fmla="*/ 922522 h 2046937"/>
              <a:gd name="connsiteX27" fmla="*/ 882279 w 2409306"/>
              <a:gd name="connsiteY27" fmla="*/ 901314 h 2046937"/>
              <a:gd name="connsiteX28" fmla="*/ 1033169 w 2409306"/>
              <a:gd name="connsiteY28" fmla="*/ 947404 h 2046937"/>
              <a:gd name="connsiteX29" fmla="*/ 1063152 w 2409306"/>
              <a:gd name="connsiteY29" fmla="*/ 972142 h 2046937"/>
              <a:gd name="connsiteX30" fmla="*/ 1326447 w 2409306"/>
              <a:gd name="connsiteY30" fmla="*/ 732796 h 2046937"/>
              <a:gd name="connsiteX31" fmla="*/ 1310219 w 2409306"/>
              <a:gd name="connsiteY31" fmla="*/ 705635 h 2046937"/>
              <a:gd name="connsiteX32" fmla="*/ 1346607 w 2409306"/>
              <a:gd name="connsiteY32" fmla="*/ 561722 h 2046937"/>
              <a:gd name="connsiteX33" fmla="*/ 1536295 w 2409306"/>
              <a:gd name="connsiteY33" fmla="*/ 570760 h 2046937"/>
              <a:gd name="connsiteX34" fmla="*/ 1527257 w 2409306"/>
              <a:gd name="connsiteY34" fmla="*/ 760448 h 2046937"/>
              <a:gd name="connsiteX35" fmla="*/ 1430541 w 2409306"/>
              <a:gd name="connsiteY35" fmla="*/ 795215 h 2046937"/>
              <a:gd name="connsiteX36" fmla="*/ 1380536 w 2409306"/>
              <a:gd name="connsiteY36" fmla="*/ 782988 h 2046937"/>
              <a:gd name="connsiteX37" fmla="*/ 1357679 w 2409306"/>
              <a:gd name="connsiteY37" fmla="*/ 766190 h 2046937"/>
              <a:gd name="connsiteX38" fmla="*/ 1091719 w 2409306"/>
              <a:gd name="connsiteY38" fmla="*/ 1007960 h 2046937"/>
              <a:gd name="connsiteX39" fmla="*/ 1130946 w 2409306"/>
              <a:gd name="connsiteY39" fmla="*/ 1066141 h 2046937"/>
              <a:gd name="connsiteX40" fmla="*/ 1133553 w 2409306"/>
              <a:gd name="connsiteY40" fmla="*/ 1074539 h 2046937"/>
              <a:gd name="connsiteX41" fmla="*/ 1977742 w 2409306"/>
              <a:gd name="connsiteY41" fmla="*/ 1074539 h 2046937"/>
              <a:gd name="connsiteX42" fmla="*/ 1986328 w 2409306"/>
              <a:gd name="connsiteY42" fmla="*/ 1032010 h 2046937"/>
              <a:gd name="connsiteX43" fmla="*/ 2141113 w 2409306"/>
              <a:gd name="connsiteY43" fmla="*/ 929412 h 2046937"/>
              <a:gd name="connsiteX44" fmla="*/ 2309099 w 2409306"/>
              <a:gd name="connsiteY44" fmla="*/ 1097398 h 2046937"/>
              <a:gd name="connsiteX45" fmla="*/ 2141113 w 2409306"/>
              <a:gd name="connsiteY45" fmla="*/ 1265384 h 2046937"/>
              <a:gd name="connsiteX46" fmla="*/ 1986328 w 2409306"/>
              <a:gd name="connsiteY46" fmla="*/ 1162786 h 2046937"/>
              <a:gd name="connsiteX47" fmla="*/ 1977742 w 2409306"/>
              <a:gd name="connsiteY47" fmla="*/ 1120258 h 2046937"/>
              <a:gd name="connsiteX48" fmla="*/ 1147020 w 2409306"/>
              <a:gd name="connsiteY48" fmla="*/ 1120258 h 2046937"/>
              <a:gd name="connsiteX49" fmla="*/ 1152154 w 2409306"/>
              <a:gd name="connsiteY49" fmla="*/ 1171189 h 2046937"/>
              <a:gd name="connsiteX50" fmla="*/ 1146671 w 2409306"/>
              <a:gd name="connsiteY50" fmla="*/ 1225578 h 2046937"/>
              <a:gd name="connsiteX51" fmla="*/ 1145302 w 2409306"/>
              <a:gd name="connsiteY51" fmla="*/ 1229988 h 2046937"/>
              <a:gd name="connsiteX52" fmla="*/ 1367860 w 2409306"/>
              <a:gd name="connsiteY52" fmla="*/ 1421103 h 2046937"/>
              <a:gd name="connsiteX53" fmla="*/ 1417066 w 2409306"/>
              <a:gd name="connsiteY53" fmla="*/ 1387927 h 2046937"/>
              <a:gd name="connsiteX54" fmla="*/ 1488047 w 2409306"/>
              <a:gd name="connsiteY54" fmla="*/ 1373597 h 2046937"/>
              <a:gd name="connsiteX55" fmla="*/ 1670402 w 2409306"/>
              <a:gd name="connsiteY55" fmla="*/ 1555952 h 2046937"/>
              <a:gd name="connsiteX56" fmla="*/ 1488047 w 2409306"/>
              <a:gd name="connsiteY56" fmla="*/ 1738307 h 2046937"/>
              <a:gd name="connsiteX57" fmla="*/ 658368 w 2409306"/>
              <a:gd name="connsiteY57" fmla="*/ 2046937 h 2046937"/>
              <a:gd name="connsiteX58" fmla="*/ 0 w 2409306"/>
              <a:gd name="connsiteY58" fmla="*/ 2046937 h 2046937"/>
              <a:gd name="connsiteX59" fmla="*/ 0 w 2409306"/>
              <a:gd name="connsiteY59" fmla="*/ 1385852 h 2046937"/>
              <a:gd name="connsiteX60" fmla="*/ 309188 w 2409306"/>
              <a:gd name="connsiteY60" fmla="*/ 1385852 h 2046937"/>
              <a:gd name="connsiteX61" fmla="*/ 309188 w 2409306"/>
              <a:gd name="connsiteY61" fmla="*/ 1709421 h 2046937"/>
              <a:gd name="connsiteX62" fmla="*/ 658368 w 2409306"/>
              <a:gd name="connsiteY62" fmla="*/ 1709421 h 204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09306" h="2046937">
                <a:moveTo>
                  <a:pt x="2409306" y="661085"/>
                </a:moveTo>
                <a:lnTo>
                  <a:pt x="2100118" y="661085"/>
                </a:lnTo>
                <a:lnTo>
                  <a:pt x="2100118" y="337516"/>
                </a:lnTo>
                <a:lnTo>
                  <a:pt x="1750938" y="337516"/>
                </a:lnTo>
                <a:lnTo>
                  <a:pt x="1750938" y="0"/>
                </a:lnTo>
                <a:lnTo>
                  <a:pt x="2409306" y="0"/>
                </a:lnTo>
                <a:close/>
                <a:moveTo>
                  <a:pt x="1488047" y="1738307"/>
                </a:moveTo>
                <a:cubicBezTo>
                  <a:pt x="1387335" y="1738307"/>
                  <a:pt x="1305692" y="1656664"/>
                  <a:pt x="1305692" y="1555952"/>
                </a:cubicBezTo>
                <a:cubicBezTo>
                  <a:pt x="1305692" y="1530774"/>
                  <a:pt x="1310794" y="1506788"/>
                  <a:pt x="1320022" y="1484971"/>
                </a:cubicBezTo>
                <a:lnTo>
                  <a:pt x="1339103" y="1456670"/>
                </a:lnTo>
                <a:lnTo>
                  <a:pt x="1130226" y="1277304"/>
                </a:lnTo>
                <a:lnTo>
                  <a:pt x="1073109" y="1362019"/>
                </a:lnTo>
                <a:cubicBezTo>
                  <a:pt x="1024272" y="1410857"/>
                  <a:pt x="956803" y="1441064"/>
                  <a:pt x="882279" y="1441064"/>
                </a:cubicBezTo>
                <a:cubicBezTo>
                  <a:pt x="733231" y="1441064"/>
                  <a:pt x="612404" y="1320237"/>
                  <a:pt x="612404" y="1171189"/>
                </a:cubicBezTo>
                <a:cubicBezTo>
                  <a:pt x="612404" y="1096665"/>
                  <a:pt x="642611" y="1029196"/>
                  <a:pt x="691449" y="980358"/>
                </a:cubicBezTo>
                <a:lnTo>
                  <a:pt x="721899" y="955235"/>
                </a:lnTo>
                <a:lnTo>
                  <a:pt x="636319" y="774559"/>
                </a:lnTo>
                <a:lnTo>
                  <a:pt x="599476" y="795685"/>
                </a:lnTo>
                <a:cubicBezTo>
                  <a:pt x="580212" y="802784"/>
                  <a:pt x="559593" y="806686"/>
                  <a:pt x="538390" y="806875"/>
                </a:cubicBezTo>
                <a:cubicBezTo>
                  <a:pt x="526273" y="806983"/>
                  <a:pt x="513966" y="805878"/>
                  <a:pt x="501610" y="803464"/>
                </a:cubicBezTo>
                <a:cubicBezTo>
                  <a:pt x="402767" y="784153"/>
                  <a:pt x="338294" y="688370"/>
                  <a:pt x="357605" y="589527"/>
                </a:cubicBezTo>
                <a:cubicBezTo>
                  <a:pt x="376916" y="490684"/>
                  <a:pt x="472698" y="426210"/>
                  <a:pt x="571542" y="445521"/>
                </a:cubicBezTo>
                <a:cubicBezTo>
                  <a:pt x="670385" y="464832"/>
                  <a:pt x="734858" y="560615"/>
                  <a:pt x="715547" y="659458"/>
                </a:cubicBezTo>
                <a:cubicBezTo>
                  <a:pt x="711323" y="681080"/>
                  <a:pt x="703439" y="701058"/>
                  <a:pt x="692665" y="718873"/>
                </a:cubicBezTo>
                <a:lnTo>
                  <a:pt x="671892" y="742856"/>
                </a:lnTo>
                <a:lnTo>
                  <a:pt x="761132" y="931261"/>
                </a:lnTo>
                <a:lnTo>
                  <a:pt x="777231" y="922522"/>
                </a:lnTo>
                <a:cubicBezTo>
                  <a:pt x="809519" y="908866"/>
                  <a:pt x="845017" y="901314"/>
                  <a:pt x="882279" y="901314"/>
                </a:cubicBezTo>
                <a:cubicBezTo>
                  <a:pt x="938172" y="901314"/>
                  <a:pt x="990096" y="918305"/>
                  <a:pt x="1033169" y="947404"/>
                </a:cubicBezTo>
                <a:lnTo>
                  <a:pt x="1063152" y="972142"/>
                </a:lnTo>
                <a:lnTo>
                  <a:pt x="1326447" y="732796"/>
                </a:lnTo>
                <a:lnTo>
                  <a:pt x="1310219" y="705635"/>
                </a:lnTo>
                <a:cubicBezTo>
                  <a:pt x="1292884" y="656260"/>
                  <a:pt x="1305449" y="599136"/>
                  <a:pt x="1346607" y="561722"/>
                </a:cubicBezTo>
                <a:cubicBezTo>
                  <a:pt x="1401483" y="511836"/>
                  <a:pt x="1486410" y="515883"/>
                  <a:pt x="1536295" y="570760"/>
                </a:cubicBezTo>
                <a:cubicBezTo>
                  <a:pt x="1586180" y="625636"/>
                  <a:pt x="1582134" y="710562"/>
                  <a:pt x="1527257" y="760448"/>
                </a:cubicBezTo>
                <a:cubicBezTo>
                  <a:pt x="1499819" y="785390"/>
                  <a:pt x="1464868" y="796850"/>
                  <a:pt x="1430541" y="795215"/>
                </a:cubicBezTo>
                <a:cubicBezTo>
                  <a:pt x="1413378" y="794397"/>
                  <a:pt x="1396370" y="790305"/>
                  <a:pt x="1380536" y="782988"/>
                </a:cubicBezTo>
                <a:lnTo>
                  <a:pt x="1357679" y="766190"/>
                </a:lnTo>
                <a:lnTo>
                  <a:pt x="1091719" y="1007960"/>
                </a:lnTo>
                <a:lnTo>
                  <a:pt x="1130946" y="1066141"/>
                </a:lnTo>
                <a:lnTo>
                  <a:pt x="1133553" y="1074539"/>
                </a:lnTo>
                <a:lnTo>
                  <a:pt x="1977742" y="1074539"/>
                </a:lnTo>
                <a:lnTo>
                  <a:pt x="1986328" y="1032010"/>
                </a:lnTo>
                <a:cubicBezTo>
                  <a:pt x="2011830" y="971717"/>
                  <a:pt x="2071531" y="929412"/>
                  <a:pt x="2141113" y="929412"/>
                </a:cubicBezTo>
                <a:cubicBezTo>
                  <a:pt x="2233889" y="929412"/>
                  <a:pt x="2309099" y="1004622"/>
                  <a:pt x="2309099" y="1097398"/>
                </a:cubicBezTo>
                <a:cubicBezTo>
                  <a:pt x="2309099" y="1190174"/>
                  <a:pt x="2233889" y="1265384"/>
                  <a:pt x="2141113" y="1265384"/>
                </a:cubicBezTo>
                <a:cubicBezTo>
                  <a:pt x="2071531" y="1265384"/>
                  <a:pt x="2011830" y="1223078"/>
                  <a:pt x="1986328" y="1162786"/>
                </a:cubicBezTo>
                <a:lnTo>
                  <a:pt x="1977742" y="1120258"/>
                </a:lnTo>
                <a:lnTo>
                  <a:pt x="1147020" y="1120258"/>
                </a:lnTo>
                <a:lnTo>
                  <a:pt x="1152154" y="1171189"/>
                </a:lnTo>
                <a:cubicBezTo>
                  <a:pt x="1152154" y="1189820"/>
                  <a:pt x="1150266" y="1208010"/>
                  <a:pt x="1146671" y="1225578"/>
                </a:cubicBezTo>
                <a:lnTo>
                  <a:pt x="1145302" y="1229988"/>
                </a:lnTo>
                <a:lnTo>
                  <a:pt x="1367860" y="1421103"/>
                </a:lnTo>
                <a:lnTo>
                  <a:pt x="1417066" y="1387927"/>
                </a:lnTo>
                <a:cubicBezTo>
                  <a:pt x="1438882" y="1378700"/>
                  <a:pt x="1462869" y="1373597"/>
                  <a:pt x="1488047" y="1373597"/>
                </a:cubicBezTo>
                <a:cubicBezTo>
                  <a:pt x="1588759" y="1373597"/>
                  <a:pt x="1670402" y="1455240"/>
                  <a:pt x="1670402" y="1555952"/>
                </a:cubicBezTo>
                <a:cubicBezTo>
                  <a:pt x="1670402" y="1656664"/>
                  <a:pt x="1588759" y="1738307"/>
                  <a:pt x="1488047" y="1738307"/>
                </a:cubicBezTo>
                <a:close/>
                <a:moveTo>
                  <a:pt x="658368" y="2046937"/>
                </a:moveTo>
                <a:lnTo>
                  <a:pt x="0" y="2046937"/>
                </a:lnTo>
                <a:lnTo>
                  <a:pt x="0" y="1385852"/>
                </a:lnTo>
                <a:lnTo>
                  <a:pt x="309188" y="1385852"/>
                </a:lnTo>
                <a:lnTo>
                  <a:pt x="309188" y="1709421"/>
                </a:lnTo>
                <a:lnTo>
                  <a:pt x="658368" y="170942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800">
              <a:solidFill>
                <a:srgbClr val="FFFFFF"/>
              </a:solidFill>
              <a:latin typeface="Segoe UI"/>
            </a:endParaRPr>
          </a:p>
        </p:txBody>
      </p:sp>
    </p:spTree>
    <p:extLst>
      <p:ext uri="{BB962C8B-B14F-4D97-AF65-F5344CB8AC3E}">
        <p14:creationId xmlns:p14="http://schemas.microsoft.com/office/powerpoint/2010/main" val="298066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par>
                                <p:cTn id="8" presetID="10" presetClass="entr" presetSubtype="0" fill="hold" nodeType="withEffect">
                                  <p:stCondLst>
                                    <p:cond delay="0"/>
                                  </p:stCondLst>
                                  <p:childTnLst>
                                    <p:set>
                                      <p:cBhvr>
                                        <p:cTn id="9" dur="1" fill="hold">
                                          <p:stCondLst>
                                            <p:cond delay="0"/>
                                          </p:stCondLst>
                                        </p:cTn>
                                        <p:tgtEl>
                                          <p:spTgt spid="313"/>
                                        </p:tgtEl>
                                        <p:attrNameLst>
                                          <p:attrName>style.visibility</p:attrName>
                                        </p:attrNameLst>
                                      </p:cBhvr>
                                      <p:to>
                                        <p:strVal val="visible"/>
                                      </p:to>
                                    </p:set>
                                    <p:animEffect transition="in" filter="fade">
                                      <p:cBhvr>
                                        <p:cTn id="10" dur="500"/>
                                        <p:tgtEl>
                                          <p:spTgt spid="313"/>
                                        </p:tgtEl>
                                      </p:cBhvr>
                                    </p:animEffect>
                                  </p:childTnLst>
                                </p:cTn>
                              </p:par>
                              <p:par>
                                <p:cTn id="11" presetID="10" presetClass="entr" presetSubtype="0" fill="hold" nodeType="withEffect">
                                  <p:stCondLst>
                                    <p:cond delay="0"/>
                                  </p:stCondLst>
                                  <p:childTnLst>
                                    <p:set>
                                      <p:cBhvr>
                                        <p:cTn id="12" dur="1" fill="hold">
                                          <p:stCondLst>
                                            <p:cond delay="0"/>
                                          </p:stCondLst>
                                        </p:cTn>
                                        <p:tgtEl>
                                          <p:spTgt spid="298"/>
                                        </p:tgtEl>
                                        <p:attrNameLst>
                                          <p:attrName>style.visibility</p:attrName>
                                        </p:attrNameLst>
                                      </p:cBhvr>
                                      <p:to>
                                        <p:strVal val="visible"/>
                                      </p:to>
                                    </p:set>
                                    <p:animEffect transition="in" filter="fade">
                                      <p:cBhvr>
                                        <p:cTn id="13" dur="500"/>
                                        <p:tgtEl>
                                          <p:spTgt spid="298"/>
                                        </p:tgtEl>
                                      </p:cBhvr>
                                    </p:animEffect>
                                  </p:childTnLst>
                                </p:cTn>
                              </p:par>
                              <p:par>
                                <p:cTn id="14" presetID="10" presetClass="entr" presetSubtype="0" fill="hold" nodeType="withEffect">
                                  <p:stCondLst>
                                    <p:cond delay="0"/>
                                  </p:stCondLst>
                                  <p:childTnLst>
                                    <p:set>
                                      <p:cBhvr>
                                        <p:cTn id="15" dur="1" fill="hold">
                                          <p:stCondLst>
                                            <p:cond delay="0"/>
                                          </p:stCondLst>
                                        </p:cTn>
                                        <p:tgtEl>
                                          <p:spTgt spid="288"/>
                                        </p:tgtEl>
                                        <p:attrNameLst>
                                          <p:attrName>style.visibility</p:attrName>
                                        </p:attrNameLst>
                                      </p:cBhvr>
                                      <p:to>
                                        <p:strVal val="visible"/>
                                      </p:to>
                                    </p:set>
                                    <p:animEffect transition="in" filter="fade">
                                      <p:cBhvr>
                                        <p:cTn id="16" dur="500"/>
                                        <p:tgtEl>
                                          <p:spTgt spid="288"/>
                                        </p:tgtEl>
                                      </p:cBhvr>
                                    </p:animEffect>
                                  </p:childTnLst>
                                </p:cTn>
                              </p:par>
                              <p:par>
                                <p:cTn id="17" presetID="10" presetClass="entr" presetSubtype="0" fill="hold" nodeType="withEffect">
                                  <p:stCondLst>
                                    <p:cond delay="0"/>
                                  </p:stCondLst>
                                  <p:childTnLst>
                                    <p:set>
                                      <p:cBhvr>
                                        <p:cTn id="18" dur="1" fill="hold">
                                          <p:stCondLst>
                                            <p:cond delay="0"/>
                                          </p:stCondLst>
                                        </p:cTn>
                                        <p:tgtEl>
                                          <p:spTgt spid="316"/>
                                        </p:tgtEl>
                                        <p:attrNameLst>
                                          <p:attrName>style.visibility</p:attrName>
                                        </p:attrNameLst>
                                      </p:cBhvr>
                                      <p:to>
                                        <p:strVal val="visible"/>
                                      </p:to>
                                    </p:set>
                                    <p:animEffect transition="in" filter="fade">
                                      <p:cBhvr>
                                        <p:cTn id="19" dur="500"/>
                                        <p:tgtEl>
                                          <p:spTgt spid="3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0"/>
                                        </p:tgtEl>
                                        <p:attrNameLst>
                                          <p:attrName>style.visibility</p:attrName>
                                        </p:attrNameLst>
                                      </p:cBhvr>
                                      <p:to>
                                        <p:strVal val="visible"/>
                                      </p:to>
                                    </p:set>
                                    <p:animEffect transition="in" filter="fade">
                                      <p:cBhvr>
                                        <p:cTn id="24" dur="500"/>
                                        <p:tgtEl>
                                          <p:spTgt spid="330"/>
                                        </p:tgtEl>
                                      </p:cBhvr>
                                    </p:animEffect>
                                  </p:childTnLst>
                                </p:cTn>
                              </p:par>
                              <p:par>
                                <p:cTn id="25" presetID="10" presetClass="entr" presetSubtype="0" fill="hold" nodeType="withEffect">
                                  <p:stCondLst>
                                    <p:cond delay="0"/>
                                  </p:stCondLst>
                                  <p:childTnLst>
                                    <p:set>
                                      <p:cBhvr>
                                        <p:cTn id="26" dur="1" fill="hold">
                                          <p:stCondLst>
                                            <p:cond delay="0"/>
                                          </p:stCondLst>
                                        </p:cTn>
                                        <p:tgtEl>
                                          <p:spTgt spid="333"/>
                                        </p:tgtEl>
                                        <p:attrNameLst>
                                          <p:attrName>style.visibility</p:attrName>
                                        </p:attrNameLst>
                                      </p:cBhvr>
                                      <p:to>
                                        <p:strVal val="visible"/>
                                      </p:to>
                                    </p:set>
                                    <p:animEffect transition="in" filter="fade">
                                      <p:cBhvr>
                                        <p:cTn id="27" dur="500"/>
                                        <p:tgtEl>
                                          <p:spTgt spid="333"/>
                                        </p:tgtEl>
                                      </p:cBhvr>
                                    </p:animEffect>
                                  </p:childTnLst>
                                </p:cTn>
                              </p:par>
                              <p:par>
                                <p:cTn id="28" presetID="10" presetClass="entr" presetSubtype="0" fill="hold" nodeType="withEffect">
                                  <p:stCondLst>
                                    <p:cond delay="0"/>
                                  </p:stCondLst>
                                  <p:childTnLst>
                                    <p:set>
                                      <p:cBhvr>
                                        <p:cTn id="29" dur="1" fill="hold">
                                          <p:stCondLst>
                                            <p:cond delay="0"/>
                                          </p:stCondLst>
                                        </p:cTn>
                                        <p:tgtEl>
                                          <p:spTgt spid="334"/>
                                        </p:tgtEl>
                                        <p:attrNameLst>
                                          <p:attrName>style.visibility</p:attrName>
                                        </p:attrNameLst>
                                      </p:cBhvr>
                                      <p:to>
                                        <p:strVal val="visible"/>
                                      </p:to>
                                    </p:set>
                                    <p:animEffect transition="in" filter="fade">
                                      <p:cBhvr>
                                        <p:cTn id="30" dur="500"/>
                                        <p:tgtEl>
                                          <p:spTgt spid="3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9"/>
                                        </p:tgtEl>
                                        <p:attrNameLst>
                                          <p:attrName>style.visibility</p:attrName>
                                        </p:attrNameLst>
                                      </p:cBhvr>
                                      <p:to>
                                        <p:strVal val="visible"/>
                                      </p:to>
                                    </p:set>
                                    <p:animEffect transition="in" filter="fade">
                                      <p:cBhvr>
                                        <p:cTn id="33" dur="500"/>
                                        <p:tgtEl>
                                          <p:spTgt spid="2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0"/>
                                        </p:tgtEl>
                                        <p:attrNameLst>
                                          <p:attrName>style.visibility</p:attrName>
                                        </p:attrNameLst>
                                      </p:cBhvr>
                                      <p:to>
                                        <p:strVal val="visible"/>
                                      </p:to>
                                    </p:set>
                                    <p:animEffect transition="in" filter="fade">
                                      <p:cBhvr>
                                        <p:cTn id="36" dur="500"/>
                                        <p:tgtEl>
                                          <p:spTgt spid="26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1"/>
                                        </p:tgtEl>
                                        <p:attrNameLst>
                                          <p:attrName>style.visibility</p:attrName>
                                        </p:attrNameLst>
                                      </p:cBhvr>
                                      <p:to>
                                        <p:strVal val="visible"/>
                                      </p:to>
                                    </p:set>
                                    <p:animEffect transition="in" filter="fade">
                                      <p:cBhvr>
                                        <p:cTn id="39" dur="500"/>
                                        <p:tgtEl>
                                          <p:spTgt spid="26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1"/>
                                        </p:tgtEl>
                                        <p:attrNameLst>
                                          <p:attrName>style.visibility</p:attrName>
                                        </p:attrNameLst>
                                      </p:cBhvr>
                                      <p:to>
                                        <p:strVal val="visible"/>
                                      </p:to>
                                    </p:set>
                                    <p:animEffect transition="in" filter="fade">
                                      <p:cBhvr>
                                        <p:cTn id="45" dur="500"/>
                                        <p:tgtEl>
                                          <p:spTgt spid="331"/>
                                        </p:tgtEl>
                                      </p:cBhvr>
                                    </p:animEffect>
                                  </p:childTnLst>
                                </p:cTn>
                              </p:par>
                              <p:par>
                                <p:cTn id="46" presetID="10"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332"/>
                                        </p:tgtEl>
                                        <p:attrNameLst>
                                          <p:attrName>style.visibility</p:attrName>
                                        </p:attrNameLst>
                                      </p:cBhvr>
                                      <p:to>
                                        <p:strVal val="visible"/>
                                      </p:to>
                                    </p:set>
                                    <p:animEffect transition="in" filter="fade">
                                      <p:cBhvr>
                                        <p:cTn id="51" dur="500"/>
                                        <p:tgtEl>
                                          <p:spTgt spid="3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1"/>
                                        </p:tgtEl>
                                        <p:attrNameLst>
                                          <p:attrName>style.visibility</p:attrName>
                                        </p:attrNameLst>
                                      </p:cBhvr>
                                      <p:to>
                                        <p:strVal val="visible"/>
                                      </p:to>
                                    </p:set>
                                    <p:animEffect transition="in" filter="fade">
                                      <p:cBhvr>
                                        <p:cTn id="57" dur="500"/>
                                        <p:tgtEl>
                                          <p:spTgt spid="2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2"/>
                                        </p:tgtEl>
                                        <p:attrNameLst>
                                          <p:attrName>style.visibility</p:attrName>
                                        </p:attrNameLst>
                                      </p:cBhvr>
                                      <p:to>
                                        <p:strVal val="visible"/>
                                      </p:to>
                                    </p:set>
                                    <p:animEffect transition="in" filter="fade">
                                      <p:cBhvr>
                                        <p:cTn id="60" dur="500"/>
                                        <p:tgtEl>
                                          <p:spTgt spid="2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3"/>
                                        </p:tgtEl>
                                        <p:attrNameLst>
                                          <p:attrName>style.visibility</p:attrName>
                                        </p:attrNameLst>
                                      </p:cBhvr>
                                      <p:to>
                                        <p:strVal val="visible"/>
                                      </p:to>
                                    </p:set>
                                    <p:animEffect transition="in" filter="fade">
                                      <p:cBhvr>
                                        <p:cTn id="63" dur="500"/>
                                        <p:tgtEl>
                                          <p:spTgt spid="243"/>
                                        </p:tgtEl>
                                      </p:cBhvr>
                                    </p:animEffect>
                                  </p:childTnLst>
                                </p:cTn>
                              </p:par>
                              <p:par>
                                <p:cTn id="64" presetID="10" presetClass="entr" presetSubtype="0" fill="hold" nodeType="withEffect">
                                  <p:stCondLst>
                                    <p:cond delay="0"/>
                                  </p:stCondLst>
                                  <p:childTnLst>
                                    <p:set>
                                      <p:cBhvr>
                                        <p:cTn id="65" dur="1" fill="hold">
                                          <p:stCondLst>
                                            <p:cond delay="0"/>
                                          </p:stCondLst>
                                        </p:cTn>
                                        <p:tgtEl>
                                          <p:spTgt spid="262"/>
                                        </p:tgtEl>
                                        <p:attrNameLst>
                                          <p:attrName>style.visibility</p:attrName>
                                        </p:attrNameLst>
                                      </p:cBhvr>
                                      <p:to>
                                        <p:strVal val="visible"/>
                                      </p:to>
                                    </p:set>
                                    <p:animEffect transition="in" filter="fade">
                                      <p:cBhvr>
                                        <p:cTn id="66" dur="500"/>
                                        <p:tgtEl>
                                          <p:spTgt spid="26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263"/>
                                        </p:tgtEl>
                                        <p:attrNameLst>
                                          <p:attrName>style.visibility</p:attrName>
                                        </p:attrNameLst>
                                      </p:cBhvr>
                                      <p:to>
                                        <p:strVal val="visible"/>
                                      </p:to>
                                    </p:set>
                                    <p:animEffect transition="in" filter="wipe(right)">
                                      <p:cBhvr>
                                        <p:cTn id="74" dur="500"/>
                                        <p:tgtEl>
                                          <p:spTgt spid="26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263"/>
                                        </p:tgtEl>
                                      </p:cBhvr>
                                    </p:animEffect>
                                    <p:set>
                                      <p:cBhvr>
                                        <p:cTn id="79" dur="1" fill="hold">
                                          <p:stCondLst>
                                            <p:cond delay="499"/>
                                          </p:stCondLst>
                                        </p:cTn>
                                        <p:tgtEl>
                                          <p:spTgt spid="263"/>
                                        </p:tgtEl>
                                        <p:attrNameLst>
                                          <p:attrName>style.visibility</p:attrName>
                                        </p:attrNameLst>
                                      </p:cBhvr>
                                      <p:to>
                                        <p:strVal val="hidden"/>
                                      </p:to>
                                    </p:set>
                                  </p:childTnLst>
                                </p:cTn>
                              </p:par>
                              <p:par>
                                <p:cTn id="80" presetID="22" presetClass="entr" presetSubtype="8" fill="hold" nodeType="withEffect">
                                  <p:stCondLst>
                                    <p:cond delay="0"/>
                                  </p:stCondLst>
                                  <p:childTnLst>
                                    <p:set>
                                      <p:cBhvr>
                                        <p:cTn id="81" dur="1" fill="hold">
                                          <p:stCondLst>
                                            <p:cond delay="0"/>
                                          </p:stCondLst>
                                        </p:cTn>
                                        <p:tgtEl>
                                          <p:spTgt spid="264"/>
                                        </p:tgtEl>
                                        <p:attrNameLst>
                                          <p:attrName>style.visibility</p:attrName>
                                        </p:attrNameLst>
                                      </p:cBhvr>
                                      <p:to>
                                        <p:strVal val="visible"/>
                                      </p:to>
                                    </p:set>
                                    <p:animEffect transition="in" filter="wipe(left)">
                                      <p:cBhvr>
                                        <p:cTn id="82" dur="500"/>
                                        <p:tgtEl>
                                          <p:spTgt spid="26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264"/>
                                        </p:tgtEl>
                                      </p:cBhvr>
                                    </p:animEffect>
                                    <p:set>
                                      <p:cBhvr>
                                        <p:cTn id="87" dur="1" fill="hold">
                                          <p:stCondLst>
                                            <p:cond delay="499"/>
                                          </p:stCondLst>
                                        </p:cTn>
                                        <p:tgtEl>
                                          <p:spTgt spid="264"/>
                                        </p:tgtEl>
                                        <p:attrNameLst>
                                          <p:attrName>style.visibility</p:attrName>
                                        </p:attrNameLst>
                                      </p:cBhvr>
                                      <p:to>
                                        <p:strVal val="hidden"/>
                                      </p:to>
                                    </p:set>
                                  </p:childTnLst>
                                </p:cTn>
                              </p:par>
                              <p:par>
                                <p:cTn id="88" presetID="22" presetClass="entr" presetSubtype="2" fill="hold" nodeType="withEffect">
                                  <p:stCondLst>
                                    <p:cond delay="0"/>
                                  </p:stCondLst>
                                  <p:childTnLst>
                                    <p:set>
                                      <p:cBhvr>
                                        <p:cTn id="89" dur="1" fill="hold">
                                          <p:stCondLst>
                                            <p:cond delay="0"/>
                                          </p:stCondLst>
                                        </p:cTn>
                                        <p:tgtEl>
                                          <p:spTgt spid="265"/>
                                        </p:tgtEl>
                                        <p:attrNameLst>
                                          <p:attrName>style.visibility</p:attrName>
                                        </p:attrNameLst>
                                      </p:cBhvr>
                                      <p:to>
                                        <p:strVal val="visible"/>
                                      </p:to>
                                    </p:set>
                                    <p:animEffect transition="in" filter="wipe(right)">
                                      <p:cBhvr>
                                        <p:cTn id="90" dur="500"/>
                                        <p:tgtEl>
                                          <p:spTgt spid="265"/>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266"/>
                                        </p:tgtEl>
                                        <p:attrNameLst>
                                          <p:attrName>style.visibility</p:attrName>
                                        </p:attrNameLst>
                                      </p:cBhvr>
                                      <p:to>
                                        <p:strVal val="visible"/>
                                      </p:to>
                                    </p:set>
                                    <p:animEffect transition="in" filter="wipe(left)">
                                      <p:cBhvr>
                                        <p:cTn id="94" dur="500"/>
                                        <p:tgtEl>
                                          <p:spTgt spid="26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nodeType="clickEffect">
                                  <p:stCondLst>
                                    <p:cond delay="0"/>
                                  </p:stCondLst>
                                  <p:childTnLst>
                                    <p:animEffect transition="out" filter="fade">
                                      <p:cBhvr>
                                        <p:cTn id="98" dur="500"/>
                                        <p:tgtEl>
                                          <p:spTgt spid="265"/>
                                        </p:tgtEl>
                                      </p:cBhvr>
                                    </p:animEffect>
                                    <p:set>
                                      <p:cBhvr>
                                        <p:cTn id="99" dur="1" fill="hold">
                                          <p:stCondLst>
                                            <p:cond delay="499"/>
                                          </p:stCondLst>
                                        </p:cTn>
                                        <p:tgtEl>
                                          <p:spTgt spid="26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266"/>
                                        </p:tgtEl>
                                      </p:cBhvr>
                                    </p:animEffect>
                                    <p:set>
                                      <p:cBhvr>
                                        <p:cTn id="102" dur="1" fill="hold">
                                          <p:stCondLst>
                                            <p:cond delay="499"/>
                                          </p:stCondLst>
                                        </p:cTn>
                                        <p:tgtEl>
                                          <p:spTgt spid="266"/>
                                        </p:tgtEl>
                                        <p:attrNameLst>
                                          <p:attrName>style.visibility</p:attrName>
                                        </p:attrNameLst>
                                      </p:cBhvr>
                                      <p:to>
                                        <p:strVal val="hidden"/>
                                      </p:to>
                                    </p:set>
                                  </p:childTnLst>
                                </p:cTn>
                              </p:par>
                              <p:par>
                                <p:cTn id="103" presetID="10" presetClass="entr" presetSubtype="0" fill="hold" grpId="0" nodeType="withEffect">
                                  <p:stCondLst>
                                    <p:cond delay="0"/>
                                  </p:stCondLst>
                                  <p:childTnLst>
                                    <p:set>
                                      <p:cBhvr>
                                        <p:cTn id="104" dur="1" fill="hold">
                                          <p:stCondLst>
                                            <p:cond delay="0"/>
                                          </p:stCondLst>
                                        </p:cTn>
                                        <p:tgtEl>
                                          <p:spTgt spid="269"/>
                                        </p:tgtEl>
                                        <p:attrNameLst>
                                          <p:attrName>style.visibility</p:attrName>
                                        </p:attrNameLst>
                                      </p:cBhvr>
                                      <p:to>
                                        <p:strVal val="visible"/>
                                      </p:to>
                                    </p:set>
                                    <p:animEffect transition="in" filter="fade">
                                      <p:cBhvr>
                                        <p:cTn id="105" dur="500"/>
                                        <p:tgtEl>
                                          <p:spTgt spid="26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71"/>
                                        </p:tgtEl>
                                        <p:attrNameLst>
                                          <p:attrName>style.visibility</p:attrName>
                                        </p:attrNameLst>
                                      </p:cBhvr>
                                      <p:to>
                                        <p:strVal val="visible"/>
                                      </p:to>
                                    </p:set>
                                    <p:animEffect transition="in" filter="fade">
                                      <p:cBhvr>
                                        <p:cTn id="108" dur="500"/>
                                        <p:tgtEl>
                                          <p:spTgt spid="27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1"/>
                                        </p:tgtEl>
                                        <p:attrNameLst>
                                          <p:attrName>style.visibility</p:attrName>
                                        </p:attrNameLst>
                                      </p:cBhvr>
                                      <p:to>
                                        <p:strVal val="visible"/>
                                      </p:to>
                                    </p:set>
                                    <p:animEffect transition="in" filter="fade">
                                      <p:cBhvr>
                                        <p:cTn id="111" dur="500"/>
                                        <p:tgtEl>
                                          <p:spTgt spid="101"/>
                                        </p:tgtEl>
                                      </p:cBhvr>
                                    </p:animEffect>
                                  </p:childTnLst>
                                </p:cTn>
                              </p:par>
                              <p:par>
                                <p:cTn id="112" presetID="10" presetClass="entr" presetSubtype="0" fill="hold"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p:bldP spid="331" grpId="0" animBg="1"/>
      <p:bldP spid="9" grpId="0" animBg="1"/>
      <p:bldP spid="241" grpId="0" animBg="1"/>
      <p:bldP spid="242" grpId="0" animBg="1"/>
      <p:bldP spid="243" grpId="0" animBg="1"/>
      <p:bldP spid="259" grpId="0" animBg="1"/>
      <p:bldP spid="260" grpId="0" animBg="1"/>
      <p:bldP spid="261" grpId="0" animBg="1"/>
      <p:bldP spid="269" grpId="0"/>
      <p:bldP spid="271" grpId="0" animBg="1"/>
      <p:bldP spid="6" grpId="0"/>
      <p:bldP spid="10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0A4759-47A1-4B8F-AF01-9ABB60642767}"/>
              </a:ext>
            </a:extLst>
          </p:cNvPr>
          <p:cNvSpPr>
            <a:spLocks noGrp="1"/>
          </p:cNvSpPr>
          <p:nvPr>
            <p:ph type="body" sz="quarter" idx="10"/>
          </p:nvPr>
        </p:nvSpPr>
        <p:spPr>
          <a:xfrm>
            <a:off x="440753" y="1288849"/>
            <a:ext cx="11885514" cy="2933880"/>
          </a:xfrm>
        </p:spPr>
        <p:txBody>
          <a:bodyPr/>
          <a:lstStyle/>
          <a:p>
            <a:pPr marL="342900" indent="-342900">
              <a:buFont typeface="Arial" panose="020B0604020202020204" pitchFamily="34" charset="0"/>
              <a:buChar char="•"/>
            </a:pPr>
            <a:r>
              <a:rPr lang="en-US" sz="2244" dirty="0">
                <a:solidFill>
                  <a:schemeClr val="tx1"/>
                </a:solidFill>
                <a:latin typeface="Segoe UI (Body)"/>
              </a:rPr>
              <a:t>IoT Hub is inherently a message-based cloud-hosted service</a:t>
            </a:r>
          </a:p>
          <a:p>
            <a:pPr marL="342900" indent="-342900">
              <a:buFont typeface="Arial" panose="020B0604020202020204" pitchFamily="34" charset="0"/>
              <a:buChar char="•"/>
            </a:pPr>
            <a:r>
              <a:rPr lang="en-US" sz="2244" dirty="0">
                <a:solidFill>
                  <a:schemeClr val="tx1"/>
                </a:solidFill>
                <a:latin typeface="Segoe UI (Body)"/>
              </a:rPr>
              <a:t>Supported protocols are </a:t>
            </a:r>
            <a:r>
              <a:rPr lang="en-US" sz="2244" b="1" dirty="0">
                <a:solidFill>
                  <a:schemeClr val="tx1"/>
                </a:solidFill>
                <a:latin typeface="Segoe UI (Body)"/>
              </a:rPr>
              <a:t>AMQP</a:t>
            </a:r>
            <a:r>
              <a:rPr lang="en-US" sz="2244" dirty="0">
                <a:solidFill>
                  <a:schemeClr val="tx1"/>
                </a:solidFill>
                <a:latin typeface="Segoe UI (Body)"/>
              </a:rPr>
              <a:t>, </a:t>
            </a:r>
            <a:r>
              <a:rPr lang="en-US" sz="2244" b="1" dirty="0">
                <a:solidFill>
                  <a:schemeClr val="tx1"/>
                </a:solidFill>
                <a:latin typeface="Segoe UI (Body)"/>
              </a:rPr>
              <a:t>MQTT</a:t>
            </a:r>
            <a:r>
              <a:rPr lang="en-US" sz="2244" dirty="0">
                <a:solidFill>
                  <a:schemeClr val="tx1"/>
                </a:solidFill>
                <a:latin typeface="Segoe UI (Body)"/>
              </a:rPr>
              <a:t> and </a:t>
            </a:r>
            <a:r>
              <a:rPr lang="en-US" sz="2244" b="1" dirty="0">
                <a:solidFill>
                  <a:schemeClr val="tx1"/>
                </a:solidFill>
                <a:latin typeface="Segoe UI (Body)"/>
              </a:rPr>
              <a:t>HTTP</a:t>
            </a:r>
          </a:p>
          <a:p>
            <a:pPr marL="342900" indent="-342900">
              <a:buFont typeface="Arial" panose="020B0604020202020204" pitchFamily="34" charset="0"/>
              <a:buChar char="•"/>
            </a:pPr>
            <a:r>
              <a:rPr lang="en-US" sz="2244" dirty="0">
                <a:solidFill>
                  <a:schemeClr val="tx1"/>
                </a:solidFill>
                <a:latin typeface="Segoe UI (Body)"/>
              </a:rPr>
              <a:t>Devices maintain a persisted connection to IoT Hub</a:t>
            </a:r>
          </a:p>
          <a:p>
            <a:pPr marL="342900" indent="-342900">
              <a:buFont typeface="Arial" panose="020B0604020202020204" pitchFamily="34" charset="0"/>
              <a:buChar char="•"/>
            </a:pPr>
            <a:r>
              <a:rPr lang="en-US" sz="2244" dirty="0">
                <a:solidFill>
                  <a:schemeClr val="tx1"/>
                </a:solidFill>
                <a:latin typeface="Segoe UI (Body)"/>
              </a:rPr>
              <a:t>Connections are all TLS-enabled and devices are authenticated</a:t>
            </a:r>
          </a:p>
          <a:p>
            <a:pPr marL="342900" indent="-342900">
              <a:buFont typeface="Arial" panose="020B0604020202020204" pitchFamily="34" charset="0"/>
              <a:buChar char="•"/>
            </a:pPr>
            <a:r>
              <a:rPr lang="en-US" sz="2244" dirty="0">
                <a:solidFill>
                  <a:schemeClr val="tx1"/>
                </a:solidFill>
                <a:latin typeface="Segoe UI (Body)"/>
              </a:rPr>
              <a:t>Devices have an IoT Hub identity (SAS key or a certificate)</a:t>
            </a:r>
          </a:p>
          <a:p>
            <a:pPr marL="342900" indent="-342900">
              <a:buFont typeface="Arial" panose="020B0604020202020204" pitchFamily="34" charset="0"/>
              <a:buChar char="•"/>
            </a:pPr>
            <a:r>
              <a:rPr lang="en-US" sz="2244" dirty="0">
                <a:solidFill>
                  <a:schemeClr val="tx1"/>
                </a:solidFill>
                <a:latin typeface="Segoe UI (Body)"/>
              </a:rPr>
              <a:t>We allow a special-purpose service-identity with higher privileges, e.g.,</a:t>
            </a:r>
          </a:p>
          <a:p>
            <a:pPr marL="3429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02212365-F99E-42E6-B77B-9692A7A0FA89}"/>
              </a:ext>
            </a:extLst>
          </p:cNvPr>
          <p:cNvSpPr>
            <a:spLocks noGrp="1"/>
          </p:cNvSpPr>
          <p:nvPr>
            <p:ph type="title"/>
          </p:nvPr>
        </p:nvSpPr>
        <p:spPr/>
        <p:txBody>
          <a:bodyPr/>
          <a:lstStyle/>
          <a:p>
            <a:r>
              <a:rPr lang="en-US" dirty="0"/>
              <a:t>Protocols</a:t>
            </a:r>
          </a:p>
        </p:txBody>
      </p:sp>
      <p:graphicFrame>
        <p:nvGraphicFramePr>
          <p:cNvPr id="5" name="Table 4">
            <a:extLst>
              <a:ext uri="{FF2B5EF4-FFF2-40B4-BE49-F238E27FC236}">
                <a16:creationId xmlns:a16="http://schemas.microsoft.com/office/drawing/2014/main" id="{259B7084-88FA-4FBB-8F51-77A934263494}"/>
              </a:ext>
            </a:extLst>
          </p:cNvPr>
          <p:cNvGraphicFramePr>
            <a:graphicFrameLocks noGrp="1"/>
          </p:cNvGraphicFramePr>
          <p:nvPr>
            <p:extLst>
              <p:ext uri="{D42A27DB-BD31-4B8C-83A1-F6EECF244321}">
                <p14:modId xmlns:p14="http://schemas.microsoft.com/office/powerpoint/2010/main" val="1782009916"/>
              </p:ext>
            </p:extLst>
          </p:nvPr>
        </p:nvGraphicFramePr>
        <p:xfrm>
          <a:off x="1916735" y="3665577"/>
          <a:ext cx="9332109" cy="3082167"/>
        </p:xfrm>
        <a:graphic>
          <a:graphicData uri="http://schemas.openxmlformats.org/drawingml/2006/table">
            <a:tbl>
              <a:tblPr firstRow="1" bandRow="1">
                <a:tableStyleId>{F5AB1C69-6EDB-4FF4-983F-18BD219EF322}</a:tableStyleId>
              </a:tblPr>
              <a:tblGrid>
                <a:gridCol w="3110703">
                  <a:extLst>
                    <a:ext uri="{9D8B030D-6E8A-4147-A177-3AD203B41FA5}">
                      <a16:colId xmlns:a16="http://schemas.microsoft.com/office/drawing/2014/main" val="1120213889"/>
                    </a:ext>
                  </a:extLst>
                </a:gridCol>
                <a:gridCol w="3110703">
                  <a:extLst>
                    <a:ext uri="{9D8B030D-6E8A-4147-A177-3AD203B41FA5}">
                      <a16:colId xmlns:a16="http://schemas.microsoft.com/office/drawing/2014/main" val="61090403"/>
                    </a:ext>
                  </a:extLst>
                </a:gridCol>
                <a:gridCol w="3110703">
                  <a:extLst>
                    <a:ext uri="{9D8B030D-6E8A-4147-A177-3AD203B41FA5}">
                      <a16:colId xmlns:a16="http://schemas.microsoft.com/office/drawing/2014/main" val="470106301"/>
                    </a:ext>
                  </a:extLst>
                </a:gridCol>
              </a:tblGrid>
              <a:tr h="478749">
                <a:tc>
                  <a:txBody>
                    <a:bodyPr/>
                    <a:lstStyle/>
                    <a:p>
                      <a:pPr marL="0" marR="0">
                        <a:spcBef>
                          <a:spcPts val="0"/>
                        </a:spcBef>
                        <a:spcAft>
                          <a:spcPts val="0"/>
                        </a:spcAft>
                      </a:pPr>
                      <a:r>
                        <a:rPr lang="en-US" sz="1400" b="1" dirty="0">
                          <a:effectLst/>
                        </a:rPr>
                        <a:t>Feature</a:t>
                      </a:r>
                      <a:endParaRPr lang="en-US" sz="1800" dirty="0">
                        <a:effectLst/>
                        <a:latin typeface="Calibri" panose="020F0502020204030204" pitchFamily="34" charset="0"/>
                        <a:ea typeface="Calibri" panose="020F0502020204030204" pitchFamily="34" charset="0"/>
                      </a:endParaRPr>
                    </a:p>
                  </a:txBody>
                  <a:tcPr marL="69945" marR="69945" marT="0" marB="0" anchor="ctr"/>
                </a:tc>
                <a:tc>
                  <a:txBody>
                    <a:bodyPr/>
                    <a:lstStyle/>
                    <a:p>
                      <a:pPr marL="0" marR="0">
                        <a:spcBef>
                          <a:spcPts val="0"/>
                        </a:spcBef>
                        <a:spcAft>
                          <a:spcPts val="0"/>
                        </a:spcAft>
                      </a:pPr>
                      <a:r>
                        <a:rPr lang="en-US" sz="1400" b="1">
                          <a:effectLst/>
                        </a:rPr>
                        <a:t>Device-side protocols</a:t>
                      </a:r>
                      <a:endParaRPr lang="en-US" sz="1800">
                        <a:effectLst/>
                        <a:latin typeface="Calibri" panose="020F0502020204030204" pitchFamily="34" charset="0"/>
                        <a:ea typeface="Calibri" panose="020F0502020204030204" pitchFamily="34" charset="0"/>
                      </a:endParaRPr>
                    </a:p>
                  </a:txBody>
                  <a:tcPr marL="69945" marR="69945" marT="0" marB="0" anchor="ctr"/>
                </a:tc>
                <a:tc>
                  <a:txBody>
                    <a:bodyPr/>
                    <a:lstStyle/>
                    <a:p>
                      <a:pPr marL="0" marR="0">
                        <a:spcBef>
                          <a:spcPts val="0"/>
                        </a:spcBef>
                        <a:spcAft>
                          <a:spcPts val="0"/>
                        </a:spcAft>
                      </a:pPr>
                      <a:r>
                        <a:rPr lang="en-US" sz="1400" b="1">
                          <a:effectLst/>
                        </a:rPr>
                        <a:t>Service-side protocols</a:t>
                      </a:r>
                      <a:endParaRPr lang="en-US" sz="1800">
                        <a:effectLst/>
                        <a:latin typeface="Calibri" panose="020F0502020204030204" pitchFamily="34" charset="0"/>
                        <a:ea typeface="Calibri" panose="020F0502020204030204" pitchFamily="34" charset="0"/>
                      </a:endParaRPr>
                    </a:p>
                  </a:txBody>
                  <a:tcPr marL="69945" marR="69945" marT="0" marB="0" anchor="ctr"/>
                </a:tc>
                <a:extLst>
                  <a:ext uri="{0D108BD9-81ED-4DB2-BD59-A6C34878D82A}">
                    <a16:rowId xmlns:a16="http://schemas.microsoft.com/office/drawing/2014/main" val="4203767344"/>
                  </a:ext>
                </a:extLst>
              </a:tr>
              <a:tr h="478749">
                <a:tc>
                  <a:txBody>
                    <a:bodyPr/>
                    <a:lstStyle/>
                    <a:p>
                      <a:pPr marL="0" marR="0">
                        <a:spcBef>
                          <a:spcPts val="0"/>
                        </a:spcBef>
                        <a:spcAft>
                          <a:spcPts val="0"/>
                        </a:spcAft>
                      </a:pPr>
                      <a:r>
                        <a:rPr lang="en-US" sz="1800">
                          <a:effectLst/>
                        </a:rPr>
                        <a:t>D2C telemetry messaging</a:t>
                      </a:r>
                      <a:endParaRPr lang="en-US" sz="2400">
                        <a:effectLst/>
                        <a:latin typeface="Calibri" panose="020F0502020204030204" pitchFamily="34" charset="0"/>
                        <a:ea typeface="Calibri" panose="020F0502020204030204" pitchFamily="34" charset="0"/>
                      </a:endParaRPr>
                    </a:p>
                  </a:txBody>
                  <a:tcPr marL="69945" marR="69945" marT="0" marB="0"/>
                </a:tc>
                <a:tc>
                  <a:txBody>
                    <a:bodyPr/>
                    <a:lstStyle/>
                    <a:p>
                      <a:pPr marL="0" marR="0">
                        <a:spcBef>
                          <a:spcPts val="0"/>
                        </a:spcBef>
                        <a:spcAft>
                          <a:spcPts val="0"/>
                        </a:spcAft>
                      </a:pPr>
                      <a:r>
                        <a:rPr lang="en-US" sz="1800">
                          <a:effectLst/>
                        </a:rPr>
                        <a:t>MQTT/WS + AMQP/WS + HTTP</a:t>
                      </a:r>
                      <a:endParaRPr lang="en-US" sz="2400">
                        <a:effectLst/>
                        <a:latin typeface="Calibri" panose="020F0502020204030204" pitchFamily="34" charset="0"/>
                        <a:ea typeface="Calibri" panose="020F0502020204030204" pitchFamily="34" charset="0"/>
                      </a:endParaRPr>
                    </a:p>
                  </a:txBody>
                  <a:tcPr marL="69945" marR="69945" marT="0" marB="0"/>
                </a:tc>
                <a:tc>
                  <a:txBody>
                    <a:bodyPr/>
                    <a:lstStyle/>
                    <a:p>
                      <a:pPr marL="0" marR="0">
                        <a:spcBef>
                          <a:spcPts val="0"/>
                        </a:spcBef>
                        <a:spcAft>
                          <a:spcPts val="0"/>
                        </a:spcAft>
                      </a:pPr>
                      <a:r>
                        <a:rPr lang="en-US" sz="1800">
                          <a:effectLst/>
                        </a:rPr>
                        <a:t>AMQP/WS + HTTP</a:t>
                      </a:r>
                      <a:endParaRPr lang="en-US" sz="2400">
                        <a:effectLst/>
                        <a:latin typeface="Calibri" panose="020F0502020204030204" pitchFamily="34" charset="0"/>
                        <a:ea typeface="Calibri" panose="020F0502020204030204" pitchFamily="34" charset="0"/>
                      </a:endParaRPr>
                    </a:p>
                  </a:txBody>
                  <a:tcPr marL="69945" marR="69945" marT="0" marB="0"/>
                </a:tc>
                <a:extLst>
                  <a:ext uri="{0D108BD9-81ED-4DB2-BD59-A6C34878D82A}">
                    <a16:rowId xmlns:a16="http://schemas.microsoft.com/office/drawing/2014/main" val="2452713465"/>
                  </a:ext>
                </a:extLst>
              </a:tr>
              <a:tr h="478749">
                <a:tc>
                  <a:txBody>
                    <a:bodyPr/>
                    <a:lstStyle/>
                    <a:p>
                      <a:pPr marL="0" marR="0">
                        <a:spcBef>
                          <a:spcPts val="0"/>
                        </a:spcBef>
                        <a:spcAft>
                          <a:spcPts val="0"/>
                        </a:spcAft>
                      </a:pPr>
                      <a:r>
                        <a:rPr lang="en-US" sz="1800">
                          <a:effectLst/>
                        </a:rPr>
                        <a:t>C2D messaging</a:t>
                      </a:r>
                      <a:endParaRPr lang="en-US" sz="2400">
                        <a:effectLst/>
                        <a:latin typeface="Calibri" panose="020F0502020204030204" pitchFamily="34" charset="0"/>
                        <a:ea typeface="Calibri" panose="020F0502020204030204" pitchFamily="34" charset="0"/>
                      </a:endParaRPr>
                    </a:p>
                  </a:txBody>
                  <a:tcPr marL="69945" marR="69945" marT="0" marB="0"/>
                </a:tc>
                <a:tc>
                  <a:txBody>
                    <a:bodyPr/>
                    <a:lstStyle/>
                    <a:p>
                      <a:pPr marL="0" marR="0">
                        <a:spcBef>
                          <a:spcPts val="0"/>
                        </a:spcBef>
                        <a:spcAft>
                          <a:spcPts val="0"/>
                        </a:spcAft>
                      </a:pPr>
                      <a:r>
                        <a:rPr lang="en-US" sz="1800">
                          <a:effectLst/>
                        </a:rPr>
                        <a:t>MQTT/WS + AMQP/WS + HTTP</a:t>
                      </a:r>
                      <a:endParaRPr lang="en-US" sz="2400">
                        <a:effectLst/>
                        <a:latin typeface="Calibri" panose="020F0502020204030204" pitchFamily="34" charset="0"/>
                        <a:ea typeface="Calibri" panose="020F0502020204030204" pitchFamily="34" charset="0"/>
                      </a:endParaRPr>
                    </a:p>
                  </a:txBody>
                  <a:tcPr marL="69945" marR="69945" marT="0" marB="0"/>
                </a:tc>
                <a:tc>
                  <a:txBody>
                    <a:bodyPr/>
                    <a:lstStyle/>
                    <a:p>
                      <a:pPr marL="0" marR="0">
                        <a:spcBef>
                          <a:spcPts val="0"/>
                        </a:spcBef>
                        <a:spcAft>
                          <a:spcPts val="0"/>
                        </a:spcAft>
                      </a:pPr>
                      <a:r>
                        <a:rPr lang="en-US" sz="1800">
                          <a:effectLst/>
                        </a:rPr>
                        <a:t>AMQP/WS</a:t>
                      </a:r>
                      <a:endParaRPr lang="en-US" sz="2400">
                        <a:effectLst/>
                        <a:latin typeface="Calibri" panose="020F0502020204030204" pitchFamily="34" charset="0"/>
                        <a:ea typeface="Calibri" panose="020F0502020204030204" pitchFamily="34" charset="0"/>
                      </a:endParaRPr>
                    </a:p>
                  </a:txBody>
                  <a:tcPr marL="69945" marR="69945" marT="0" marB="0"/>
                </a:tc>
                <a:extLst>
                  <a:ext uri="{0D108BD9-81ED-4DB2-BD59-A6C34878D82A}">
                    <a16:rowId xmlns:a16="http://schemas.microsoft.com/office/drawing/2014/main" val="2123310239"/>
                  </a:ext>
                </a:extLst>
              </a:tr>
              <a:tr h="478749">
                <a:tc>
                  <a:txBody>
                    <a:bodyPr/>
                    <a:lstStyle/>
                    <a:p>
                      <a:pPr marL="0" marR="0">
                        <a:spcBef>
                          <a:spcPts val="0"/>
                        </a:spcBef>
                        <a:spcAft>
                          <a:spcPts val="0"/>
                        </a:spcAft>
                      </a:pPr>
                      <a:r>
                        <a:rPr lang="en-US" sz="1800">
                          <a:effectLst/>
                        </a:rPr>
                        <a:t>Direct methods</a:t>
                      </a:r>
                      <a:endParaRPr lang="en-US" sz="2400">
                        <a:effectLst/>
                        <a:latin typeface="Calibri" panose="020F0502020204030204" pitchFamily="34" charset="0"/>
                        <a:ea typeface="Calibri" panose="020F0502020204030204" pitchFamily="34" charset="0"/>
                      </a:endParaRPr>
                    </a:p>
                  </a:txBody>
                  <a:tcPr marL="69945" marR="69945" marT="0" marB="0"/>
                </a:tc>
                <a:tc>
                  <a:txBody>
                    <a:bodyPr/>
                    <a:lstStyle/>
                    <a:p>
                      <a:pPr marL="0" marR="0">
                        <a:spcBef>
                          <a:spcPts val="0"/>
                        </a:spcBef>
                        <a:spcAft>
                          <a:spcPts val="0"/>
                        </a:spcAft>
                      </a:pPr>
                      <a:r>
                        <a:rPr lang="en-US" sz="1800">
                          <a:effectLst/>
                        </a:rPr>
                        <a:t>MQTT/WS + AMQP/WS</a:t>
                      </a:r>
                      <a:endParaRPr lang="en-US" sz="2400">
                        <a:effectLst/>
                        <a:latin typeface="Calibri" panose="020F0502020204030204" pitchFamily="34" charset="0"/>
                        <a:ea typeface="Calibri" panose="020F0502020204030204" pitchFamily="34" charset="0"/>
                      </a:endParaRPr>
                    </a:p>
                  </a:txBody>
                  <a:tcPr marL="69945" marR="69945" marT="0" marB="0"/>
                </a:tc>
                <a:tc>
                  <a:txBody>
                    <a:bodyPr/>
                    <a:lstStyle/>
                    <a:p>
                      <a:pPr marL="0" marR="0">
                        <a:spcBef>
                          <a:spcPts val="0"/>
                        </a:spcBef>
                        <a:spcAft>
                          <a:spcPts val="0"/>
                        </a:spcAft>
                      </a:pPr>
                      <a:r>
                        <a:rPr lang="en-US" sz="1800">
                          <a:effectLst/>
                        </a:rPr>
                        <a:t>HTTP</a:t>
                      </a:r>
                      <a:endParaRPr lang="en-US" sz="2400">
                        <a:effectLst/>
                        <a:latin typeface="Calibri" panose="020F0502020204030204" pitchFamily="34" charset="0"/>
                        <a:ea typeface="Calibri" panose="020F0502020204030204" pitchFamily="34" charset="0"/>
                      </a:endParaRPr>
                    </a:p>
                  </a:txBody>
                  <a:tcPr marL="69945" marR="69945" marT="0" marB="0"/>
                </a:tc>
                <a:extLst>
                  <a:ext uri="{0D108BD9-81ED-4DB2-BD59-A6C34878D82A}">
                    <a16:rowId xmlns:a16="http://schemas.microsoft.com/office/drawing/2014/main" val="834162026"/>
                  </a:ext>
                </a:extLst>
              </a:tr>
              <a:tr h="478749">
                <a:tc>
                  <a:txBody>
                    <a:bodyPr/>
                    <a:lstStyle/>
                    <a:p>
                      <a:pPr marL="0" marR="0">
                        <a:spcBef>
                          <a:spcPts val="0"/>
                        </a:spcBef>
                        <a:spcAft>
                          <a:spcPts val="0"/>
                        </a:spcAft>
                      </a:pPr>
                      <a:r>
                        <a:rPr lang="en-US" sz="1800">
                          <a:effectLst/>
                        </a:rPr>
                        <a:t>Twin operations</a:t>
                      </a:r>
                      <a:endParaRPr lang="en-US" sz="2400">
                        <a:effectLst/>
                        <a:latin typeface="Calibri" panose="020F0502020204030204" pitchFamily="34" charset="0"/>
                        <a:ea typeface="Calibri" panose="020F0502020204030204" pitchFamily="34" charset="0"/>
                      </a:endParaRPr>
                    </a:p>
                  </a:txBody>
                  <a:tcPr marL="69945" marR="69945" marT="0" marB="0"/>
                </a:tc>
                <a:tc>
                  <a:txBody>
                    <a:bodyPr/>
                    <a:lstStyle/>
                    <a:p>
                      <a:pPr marL="0" marR="0">
                        <a:spcBef>
                          <a:spcPts val="0"/>
                        </a:spcBef>
                        <a:spcAft>
                          <a:spcPts val="0"/>
                        </a:spcAft>
                      </a:pPr>
                      <a:r>
                        <a:rPr lang="en-US" sz="1800">
                          <a:effectLst/>
                        </a:rPr>
                        <a:t>MQTT/WS + AMQP/WS</a:t>
                      </a:r>
                      <a:endParaRPr lang="en-US" sz="2400">
                        <a:effectLst/>
                        <a:latin typeface="Calibri" panose="020F0502020204030204" pitchFamily="34" charset="0"/>
                        <a:ea typeface="Calibri" panose="020F0502020204030204" pitchFamily="34" charset="0"/>
                      </a:endParaRPr>
                    </a:p>
                  </a:txBody>
                  <a:tcPr marL="69945" marR="69945" marT="0" marB="0"/>
                </a:tc>
                <a:tc>
                  <a:txBody>
                    <a:bodyPr/>
                    <a:lstStyle/>
                    <a:p>
                      <a:pPr marL="0" marR="0">
                        <a:spcBef>
                          <a:spcPts val="0"/>
                        </a:spcBef>
                        <a:spcAft>
                          <a:spcPts val="0"/>
                        </a:spcAft>
                      </a:pPr>
                      <a:r>
                        <a:rPr lang="en-US" sz="1800">
                          <a:effectLst/>
                        </a:rPr>
                        <a:t>HTTP</a:t>
                      </a:r>
                      <a:endParaRPr lang="en-US" sz="2400">
                        <a:effectLst/>
                        <a:latin typeface="Calibri" panose="020F0502020204030204" pitchFamily="34" charset="0"/>
                        <a:ea typeface="Calibri" panose="020F0502020204030204" pitchFamily="34" charset="0"/>
                      </a:endParaRPr>
                    </a:p>
                  </a:txBody>
                  <a:tcPr marL="69945" marR="69945" marT="0" marB="0"/>
                </a:tc>
                <a:extLst>
                  <a:ext uri="{0D108BD9-81ED-4DB2-BD59-A6C34878D82A}">
                    <a16:rowId xmlns:a16="http://schemas.microsoft.com/office/drawing/2014/main" val="3669243945"/>
                  </a:ext>
                </a:extLst>
              </a:tr>
              <a:tr h="540137">
                <a:tc>
                  <a:txBody>
                    <a:bodyPr/>
                    <a:lstStyle/>
                    <a:p>
                      <a:pPr marL="0" marR="0">
                        <a:spcBef>
                          <a:spcPts val="0"/>
                        </a:spcBef>
                        <a:spcAft>
                          <a:spcPts val="0"/>
                        </a:spcAft>
                      </a:pPr>
                      <a:r>
                        <a:rPr lang="en-US" sz="1800">
                          <a:effectLst/>
                        </a:rPr>
                        <a:t>Device streams</a:t>
                      </a:r>
                      <a:endParaRPr lang="en-US" sz="2400">
                        <a:effectLst/>
                        <a:latin typeface="Calibri" panose="020F0502020204030204" pitchFamily="34" charset="0"/>
                        <a:ea typeface="Calibri" panose="020F0502020204030204" pitchFamily="34" charset="0"/>
                      </a:endParaRPr>
                    </a:p>
                  </a:txBody>
                  <a:tcPr marL="69945" marR="69945" marT="0" marB="0"/>
                </a:tc>
                <a:tc>
                  <a:txBody>
                    <a:bodyPr/>
                    <a:lstStyle/>
                    <a:p>
                      <a:pPr marL="0" marR="0">
                        <a:spcBef>
                          <a:spcPts val="0"/>
                        </a:spcBef>
                        <a:spcAft>
                          <a:spcPts val="0"/>
                        </a:spcAft>
                      </a:pPr>
                      <a:r>
                        <a:rPr lang="en-US" sz="1800">
                          <a:effectLst/>
                        </a:rPr>
                        <a:t>MQTT/WS + AMQP/WS (C/C# only)</a:t>
                      </a:r>
                      <a:endParaRPr lang="en-US" sz="2400">
                        <a:effectLst/>
                        <a:latin typeface="Calibri" panose="020F0502020204030204" pitchFamily="34" charset="0"/>
                        <a:ea typeface="Calibri" panose="020F0502020204030204" pitchFamily="34" charset="0"/>
                      </a:endParaRPr>
                    </a:p>
                  </a:txBody>
                  <a:tcPr marL="69945" marR="69945" marT="0" marB="0"/>
                </a:tc>
                <a:tc>
                  <a:txBody>
                    <a:bodyPr/>
                    <a:lstStyle/>
                    <a:p>
                      <a:pPr marL="0" marR="0">
                        <a:spcBef>
                          <a:spcPts val="0"/>
                        </a:spcBef>
                        <a:spcAft>
                          <a:spcPts val="0"/>
                        </a:spcAft>
                      </a:pPr>
                      <a:r>
                        <a:rPr lang="en-US" sz="1800" dirty="0">
                          <a:effectLst/>
                        </a:rPr>
                        <a:t>AMQP/WS (NodeJS/C# only)</a:t>
                      </a:r>
                      <a:endParaRPr lang="en-US" sz="2400" dirty="0">
                        <a:effectLst/>
                        <a:latin typeface="Calibri" panose="020F0502020204030204" pitchFamily="34" charset="0"/>
                        <a:ea typeface="Calibri" panose="020F0502020204030204" pitchFamily="34" charset="0"/>
                      </a:endParaRPr>
                    </a:p>
                  </a:txBody>
                  <a:tcPr marL="69945" marR="69945" marT="0" marB="0"/>
                </a:tc>
                <a:extLst>
                  <a:ext uri="{0D108BD9-81ED-4DB2-BD59-A6C34878D82A}">
                    <a16:rowId xmlns:a16="http://schemas.microsoft.com/office/drawing/2014/main" val="35087928"/>
                  </a:ext>
                </a:extLst>
              </a:tr>
            </a:tbl>
          </a:graphicData>
        </a:graphic>
      </p:graphicFrame>
    </p:spTree>
    <p:extLst>
      <p:ext uri="{BB962C8B-B14F-4D97-AF65-F5344CB8AC3E}">
        <p14:creationId xmlns:p14="http://schemas.microsoft.com/office/powerpoint/2010/main" val="26832227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84CFAB-0D1F-4B4D-B9F2-5AF483AEA33E}"/>
              </a:ext>
            </a:extLst>
          </p:cNvPr>
          <p:cNvSpPr>
            <a:spLocks noGrp="1"/>
          </p:cNvSpPr>
          <p:nvPr>
            <p:ph type="title"/>
          </p:nvPr>
        </p:nvSpPr>
        <p:spPr/>
        <p:txBody>
          <a:bodyPr/>
          <a:lstStyle/>
          <a:p>
            <a:r>
              <a:rPr lang="en-US" dirty="0">
                <a:solidFill>
                  <a:schemeClr val="accent1"/>
                </a:solidFill>
              </a:rPr>
              <a:t>IoT Hub Connectivity Models</a:t>
            </a:r>
          </a:p>
        </p:txBody>
      </p:sp>
      <p:graphicFrame>
        <p:nvGraphicFramePr>
          <p:cNvPr id="4" name="Diagram 3">
            <a:extLst>
              <a:ext uri="{FF2B5EF4-FFF2-40B4-BE49-F238E27FC236}">
                <a16:creationId xmlns:a16="http://schemas.microsoft.com/office/drawing/2014/main" id="{AB401C60-694E-478D-9367-8FB64475E126}"/>
              </a:ext>
            </a:extLst>
          </p:cNvPr>
          <p:cNvGraphicFramePr/>
          <p:nvPr/>
        </p:nvGraphicFramePr>
        <p:xfrm>
          <a:off x="275481" y="1212851"/>
          <a:ext cx="11885513" cy="5047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98E29CEF-A27F-43AF-ABD5-8CE844B41AAF}"/>
              </a:ext>
            </a:extLst>
          </p:cNvPr>
          <p:cNvGrpSpPr/>
          <p:nvPr/>
        </p:nvGrpSpPr>
        <p:grpSpPr>
          <a:xfrm>
            <a:off x="5103764" y="1524179"/>
            <a:ext cx="2231233" cy="1684471"/>
            <a:chOff x="779721" y="1552353"/>
            <a:chExt cx="2863702" cy="2161954"/>
          </a:xfrm>
        </p:grpSpPr>
        <p:sp>
          <p:nvSpPr>
            <p:cNvPr id="6" name="Rectangle: Rounded Corners 5">
              <a:extLst>
                <a:ext uri="{FF2B5EF4-FFF2-40B4-BE49-F238E27FC236}">
                  <a16:creationId xmlns:a16="http://schemas.microsoft.com/office/drawing/2014/main" id="{2F3102B4-BC2A-4647-B542-3E60A815A492}"/>
                </a:ext>
              </a:extLst>
            </p:cNvPr>
            <p:cNvSpPr/>
            <p:nvPr/>
          </p:nvSpPr>
          <p:spPr bwMode="auto">
            <a:xfrm>
              <a:off x="1046313" y="2288963"/>
              <a:ext cx="1431852" cy="1290084"/>
            </a:xfrm>
            <a:prstGeom prst="roundRect">
              <a:avLst/>
            </a:prstGeom>
            <a:solidFill>
              <a:schemeClr val="bg1">
                <a:lumMod val="20000"/>
                <a:lumOff val="80000"/>
              </a:schemeClr>
            </a:solidFill>
            <a:ln>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solidFill>
                    <a:srgbClr val="505050">
                      <a:lumMod val="50000"/>
                    </a:srgbClr>
                  </a:solidFill>
                  <a:latin typeface="Segoe UI"/>
                </a:rPr>
                <a:t>Factory</a:t>
              </a:r>
            </a:p>
            <a:p>
              <a:pPr algn="ctr" defTabSz="951028" fontAlgn="base">
                <a:spcBef>
                  <a:spcPct val="0"/>
                </a:spcBef>
                <a:spcAft>
                  <a:spcPct val="0"/>
                </a:spcAft>
              </a:pPr>
              <a:endParaRPr lang="en-US" sz="1632">
                <a:solidFill>
                  <a:srgbClr val="505050">
                    <a:lumMod val="50000"/>
                  </a:srgbClr>
                </a:solidFill>
                <a:latin typeface="Segoe UI"/>
              </a:endParaRPr>
            </a:p>
            <a:p>
              <a:pPr algn="ctr" defTabSz="951028" fontAlgn="base">
                <a:spcBef>
                  <a:spcPct val="0"/>
                </a:spcBef>
                <a:spcAft>
                  <a:spcPct val="0"/>
                </a:spcAft>
              </a:pPr>
              <a:endParaRPr lang="en-US" sz="1632">
                <a:solidFill>
                  <a:srgbClr val="505050">
                    <a:lumMod val="50000"/>
                  </a:srgbClr>
                </a:solidFill>
                <a:latin typeface="Segoe UI"/>
              </a:endParaRPr>
            </a:p>
            <a:p>
              <a:pPr algn="ctr" defTabSz="951028" fontAlgn="base">
                <a:spcBef>
                  <a:spcPct val="0"/>
                </a:spcBef>
                <a:spcAft>
                  <a:spcPct val="0"/>
                </a:spcAft>
              </a:pPr>
              <a:endParaRPr lang="en-US" sz="1632">
                <a:solidFill>
                  <a:srgbClr val="505050">
                    <a:lumMod val="50000"/>
                  </a:srgbClr>
                </a:solidFill>
                <a:latin typeface="Segoe UI"/>
              </a:endParaRPr>
            </a:p>
          </p:txBody>
        </p:sp>
        <p:sp>
          <p:nvSpPr>
            <p:cNvPr id="7" name="Rectangle 6">
              <a:extLst>
                <a:ext uri="{FF2B5EF4-FFF2-40B4-BE49-F238E27FC236}">
                  <a16:creationId xmlns:a16="http://schemas.microsoft.com/office/drawing/2014/main" id="{7E73DA47-96ED-452D-9547-19C651868CBB}"/>
                </a:ext>
              </a:extLst>
            </p:cNvPr>
            <p:cNvSpPr/>
            <p:nvPr/>
          </p:nvSpPr>
          <p:spPr bwMode="auto">
            <a:xfrm>
              <a:off x="779721" y="1552353"/>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0">
                      <a:srgbClr val="FFFFFF"/>
                    </a:gs>
                    <a:gs pos="100000">
                      <a:srgbClr val="FFFFFF"/>
                    </a:gs>
                  </a:gsLst>
                  <a:lin ang="5400000" scaled="0"/>
                </a:gradFill>
                <a:latin typeface="Segoe UI"/>
              </a:endParaRPr>
            </a:p>
          </p:txBody>
        </p:sp>
        <p:pic>
          <p:nvPicPr>
            <p:cNvPr id="8" name="Graphic 7">
              <a:extLst>
                <a:ext uri="{FF2B5EF4-FFF2-40B4-BE49-F238E27FC236}">
                  <a16:creationId xmlns:a16="http://schemas.microsoft.com/office/drawing/2014/main" id="{B8735D50-8D13-4973-8470-63A2718AE06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8195" y="2839699"/>
              <a:ext cx="693564" cy="693564"/>
            </a:xfrm>
            <a:prstGeom prst="rect">
              <a:avLst/>
            </a:prstGeom>
          </p:spPr>
        </p:pic>
        <p:pic>
          <p:nvPicPr>
            <p:cNvPr id="9" name="Graphic 8">
              <a:extLst>
                <a:ext uri="{FF2B5EF4-FFF2-40B4-BE49-F238E27FC236}">
                  <a16:creationId xmlns:a16="http://schemas.microsoft.com/office/drawing/2014/main" id="{B942C7EF-ADDA-48AB-9E72-F8E6E9AF4E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15611" y="2839699"/>
              <a:ext cx="693564" cy="693564"/>
            </a:xfrm>
            <a:prstGeom prst="rect">
              <a:avLst/>
            </a:prstGeom>
          </p:spPr>
        </p:pic>
        <p:sp>
          <p:nvSpPr>
            <p:cNvPr id="10" name="Rectangle 9">
              <a:extLst>
                <a:ext uri="{FF2B5EF4-FFF2-40B4-BE49-F238E27FC236}">
                  <a16:creationId xmlns:a16="http://schemas.microsoft.com/office/drawing/2014/main" id="{EBDD00B0-664D-4A49-AD2A-19A0FBF3EA37}"/>
                </a:ext>
              </a:extLst>
            </p:cNvPr>
            <p:cNvSpPr/>
            <p:nvPr/>
          </p:nvSpPr>
          <p:spPr bwMode="auto">
            <a:xfrm>
              <a:off x="2211572" y="2527010"/>
              <a:ext cx="467833"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latin typeface="Segoe UI"/>
                </a:rPr>
                <a:t>GW</a:t>
              </a:r>
            </a:p>
          </p:txBody>
        </p:sp>
        <p:sp>
          <p:nvSpPr>
            <p:cNvPr id="11" name="Cloud 10">
              <a:extLst>
                <a:ext uri="{FF2B5EF4-FFF2-40B4-BE49-F238E27FC236}">
                  <a16:creationId xmlns:a16="http://schemas.microsoft.com/office/drawing/2014/main" id="{A752495F-476C-44E5-A0BA-81E133099E81}"/>
                </a:ext>
              </a:extLst>
            </p:cNvPr>
            <p:cNvSpPr/>
            <p:nvPr/>
          </p:nvSpPr>
          <p:spPr bwMode="auto">
            <a:xfrm>
              <a:off x="2502195" y="1618169"/>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latin typeface="Segoe UI"/>
                </a:rPr>
                <a:t>IoT Hub</a:t>
              </a:r>
            </a:p>
          </p:txBody>
        </p:sp>
        <p:cxnSp>
          <p:nvCxnSpPr>
            <p:cNvPr id="12" name="Connector: Elbow 11">
              <a:extLst>
                <a:ext uri="{FF2B5EF4-FFF2-40B4-BE49-F238E27FC236}">
                  <a16:creationId xmlns:a16="http://schemas.microsoft.com/office/drawing/2014/main" id="{B22C9005-2B2D-479F-A16D-89F4A6A2CCC9}"/>
                </a:ext>
              </a:extLst>
            </p:cNvPr>
            <p:cNvCxnSpPr>
              <a:cxnSpLocks/>
              <a:stCxn id="10" idx="3"/>
              <a:endCxn id="11" idx="1"/>
            </p:cNvCxnSpPr>
            <p:nvPr/>
          </p:nvCxnSpPr>
          <p:spPr>
            <a:xfrm flipV="1">
              <a:off x="2679405" y="2531595"/>
              <a:ext cx="279990"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1C449A0-5CB8-49F6-85B0-A9EA73193B83}"/>
                </a:ext>
              </a:extLst>
            </p:cNvPr>
            <p:cNvCxnSpPr>
              <a:cxnSpLocks/>
              <a:stCxn id="9" idx="0"/>
              <a:endCxn id="10" idx="1"/>
            </p:cNvCxnSpPr>
            <p:nvPr/>
          </p:nvCxnSpPr>
          <p:spPr>
            <a:xfrm rot="5400000" flipH="1" flipV="1">
              <a:off x="1934305" y="2562433"/>
              <a:ext cx="105354" cy="449179"/>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9B70359-7979-4680-9E87-2C8448D27623}"/>
                </a:ext>
              </a:extLst>
            </p:cNvPr>
            <p:cNvCxnSpPr>
              <a:cxnSpLocks/>
              <a:stCxn id="8" idx="0"/>
              <a:endCxn id="10" idx="1"/>
            </p:cNvCxnSpPr>
            <p:nvPr/>
          </p:nvCxnSpPr>
          <p:spPr>
            <a:xfrm rot="5400000" flipH="1" flipV="1">
              <a:off x="1715597" y="2343725"/>
              <a:ext cx="105354" cy="886595"/>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7CC930A-F1A5-4A57-A4C4-3CA246998D49}"/>
              </a:ext>
            </a:extLst>
          </p:cNvPr>
          <p:cNvGrpSpPr/>
          <p:nvPr/>
        </p:nvGrpSpPr>
        <p:grpSpPr>
          <a:xfrm>
            <a:off x="7468162" y="1575205"/>
            <a:ext cx="2236137" cy="1684471"/>
            <a:chOff x="4714561" y="1552353"/>
            <a:chExt cx="2869996" cy="2161954"/>
          </a:xfrm>
        </p:grpSpPr>
        <p:sp>
          <p:nvSpPr>
            <p:cNvPr id="16" name="Rectangle 15">
              <a:extLst>
                <a:ext uri="{FF2B5EF4-FFF2-40B4-BE49-F238E27FC236}">
                  <a16:creationId xmlns:a16="http://schemas.microsoft.com/office/drawing/2014/main" id="{1AADBE84-6381-40B7-9478-A2C48DAB196D}"/>
                </a:ext>
              </a:extLst>
            </p:cNvPr>
            <p:cNvSpPr/>
            <p:nvPr/>
          </p:nvSpPr>
          <p:spPr bwMode="auto">
            <a:xfrm>
              <a:off x="4720855" y="1552353"/>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0">
                      <a:srgbClr val="FFFFFF"/>
                    </a:gs>
                    <a:gs pos="100000">
                      <a:srgbClr val="FFFFFF"/>
                    </a:gs>
                  </a:gsLst>
                  <a:lin ang="5400000" scaled="0"/>
                </a:gradFill>
                <a:latin typeface="Segoe UI"/>
              </a:endParaRPr>
            </a:p>
          </p:txBody>
        </p:sp>
        <p:sp>
          <p:nvSpPr>
            <p:cNvPr id="17" name="Rectangle 16">
              <a:extLst>
                <a:ext uri="{FF2B5EF4-FFF2-40B4-BE49-F238E27FC236}">
                  <a16:creationId xmlns:a16="http://schemas.microsoft.com/office/drawing/2014/main" id="{3E2B4E34-4DF8-4F7C-83A1-A40FBE7C3AD6}"/>
                </a:ext>
              </a:extLst>
            </p:cNvPr>
            <p:cNvSpPr/>
            <p:nvPr/>
          </p:nvSpPr>
          <p:spPr bwMode="auto">
            <a:xfrm>
              <a:off x="6152706" y="2527010"/>
              <a:ext cx="467833"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latin typeface="Segoe UI"/>
                </a:rPr>
                <a:t>PG</a:t>
              </a:r>
            </a:p>
          </p:txBody>
        </p:sp>
        <p:sp>
          <p:nvSpPr>
            <p:cNvPr id="18" name="Cloud 17">
              <a:extLst>
                <a:ext uri="{FF2B5EF4-FFF2-40B4-BE49-F238E27FC236}">
                  <a16:creationId xmlns:a16="http://schemas.microsoft.com/office/drawing/2014/main" id="{D3EADE2B-55AB-442E-8CDC-EC4D3ED6A46A}"/>
                </a:ext>
              </a:extLst>
            </p:cNvPr>
            <p:cNvSpPr/>
            <p:nvPr/>
          </p:nvSpPr>
          <p:spPr bwMode="auto">
            <a:xfrm>
              <a:off x="6443329" y="1618169"/>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latin typeface="Segoe UI"/>
                </a:rPr>
                <a:t>IoT Hub</a:t>
              </a:r>
            </a:p>
          </p:txBody>
        </p:sp>
        <p:cxnSp>
          <p:nvCxnSpPr>
            <p:cNvPr id="19" name="Connector: Elbow 18">
              <a:extLst>
                <a:ext uri="{FF2B5EF4-FFF2-40B4-BE49-F238E27FC236}">
                  <a16:creationId xmlns:a16="http://schemas.microsoft.com/office/drawing/2014/main" id="{410359C0-9EE7-4B96-95EC-D28A7FCBE9C6}"/>
                </a:ext>
              </a:extLst>
            </p:cNvPr>
            <p:cNvCxnSpPr>
              <a:cxnSpLocks/>
              <a:stCxn id="17" idx="3"/>
              <a:endCxn id="18" idx="1"/>
            </p:cNvCxnSpPr>
            <p:nvPr/>
          </p:nvCxnSpPr>
          <p:spPr>
            <a:xfrm flipV="1">
              <a:off x="6620539" y="2531595"/>
              <a:ext cx="279990"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3A374039-D57C-4478-942A-0BA7ABF7B9C4}"/>
                </a:ext>
              </a:extLst>
            </p:cNvPr>
            <p:cNvCxnSpPr>
              <a:cxnSpLocks/>
              <a:stCxn id="22" idx="0"/>
              <a:endCxn id="17" idx="1"/>
            </p:cNvCxnSpPr>
            <p:nvPr/>
          </p:nvCxnSpPr>
          <p:spPr>
            <a:xfrm rot="5400000" flipH="1" flipV="1">
              <a:off x="5867451" y="2704637"/>
              <a:ext cx="255547" cy="314964"/>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2386026-A37A-4DE8-914C-9B6A05DC2837}"/>
                </a:ext>
              </a:extLst>
            </p:cNvPr>
            <p:cNvCxnSpPr>
              <a:cxnSpLocks/>
              <a:stCxn id="23" idx="0"/>
              <a:endCxn id="17" idx="1"/>
            </p:cNvCxnSpPr>
            <p:nvPr/>
          </p:nvCxnSpPr>
          <p:spPr>
            <a:xfrm rot="5400000" flipH="1" flipV="1">
              <a:off x="5633589" y="2294994"/>
              <a:ext cx="79765" cy="958469"/>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Car">
              <a:extLst>
                <a:ext uri="{FF2B5EF4-FFF2-40B4-BE49-F238E27FC236}">
                  <a16:creationId xmlns:a16="http://schemas.microsoft.com/office/drawing/2014/main" id="{3B71BA1B-D2EC-4F93-8027-AB7DCB8E4E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22778" y="2989892"/>
              <a:ext cx="629928" cy="629928"/>
            </a:xfrm>
            <a:prstGeom prst="rect">
              <a:avLst/>
            </a:prstGeom>
          </p:spPr>
        </p:pic>
        <p:pic>
          <p:nvPicPr>
            <p:cNvPr id="23" name="Graphic 22" descr="Car">
              <a:extLst>
                <a:ext uri="{FF2B5EF4-FFF2-40B4-BE49-F238E27FC236}">
                  <a16:creationId xmlns:a16="http://schemas.microsoft.com/office/drawing/2014/main" id="{130D380A-B0BE-4CC9-99AA-D376EE7967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79273" y="2814110"/>
              <a:ext cx="629928" cy="629928"/>
            </a:xfrm>
            <a:prstGeom prst="rect">
              <a:avLst/>
            </a:prstGeom>
          </p:spPr>
        </p:pic>
        <p:pic>
          <p:nvPicPr>
            <p:cNvPr id="24" name="Graphic 23" descr="Car">
              <a:extLst>
                <a:ext uri="{FF2B5EF4-FFF2-40B4-BE49-F238E27FC236}">
                  <a16:creationId xmlns:a16="http://schemas.microsoft.com/office/drawing/2014/main" id="{DA037881-2C72-4D74-84DC-02B37FA5A8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14561" y="2039504"/>
              <a:ext cx="629928" cy="629928"/>
            </a:xfrm>
            <a:prstGeom prst="rect">
              <a:avLst/>
            </a:prstGeom>
          </p:spPr>
        </p:pic>
        <p:pic>
          <p:nvPicPr>
            <p:cNvPr id="25" name="Graphic 24" descr="Car">
              <a:extLst>
                <a:ext uri="{FF2B5EF4-FFF2-40B4-BE49-F238E27FC236}">
                  <a16:creationId xmlns:a16="http://schemas.microsoft.com/office/drawing/2014/main" id="{126E12DC-093C-4FE6-A6C8-D97A0DD108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98263" y="1874153"/>
              <a:ext cx="629928" cy="629928"/>
            </a:xfrm>
            <a:prstGeom prst="rect">
              <a:avLst/>
            </a:prstGeom>
          </p:spPr>
        </p:pic>
        <p:cxnSp>
          <p:nvCxnSpPr>
            <p:cNvPr id="26" name="Connector: Elbow 25">
              <a:extLst>
                <a:ext uri="{FF2B5EF4-FFF2-40B4-BE49-F238E27FC236}">
                  <a16:creationId xmlns:a16="http://schemas.microsoft.com/office/drawing/2014/main" id="{93A5D461-9BBD-4520-B711-3B2C795142EC}"/>
                </a:ext>
              </a:extLst>
            </p:cNvPr>
            <p:cNvCxnSpPr>
              <a:cxnSpLocks/>
              <a:stCxn id="25" idx="2"/>
              <a:endCxn id="17" idx="1"/>
            </p:cNvCxnSpPr>
            <p:nvPr/>
          </p:nvCxnSpPr>
          <p:spPr>
            <a:xfrm rot="16200000" flipH="1">
              <a:off x="5817834" y="2399473"/>
              <a:ext cx="230264" cy="439479"/>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871C256-B38F-4E3B-8B73-E26CDFA4B3B7}"/>
                </a:ext>
              </a:extLst>
            </p:cNvPr>
            <p:cNvCxnSpPr>
              <a:cxnSpLocks/>
              <a:stCxn id="24" idx="2"/>
              <a:endCxn id="17" idx="1"/>
            </p:cNvCxnSpPr>
            <p:nvPr/>
          </p:nvCxnSpPr>
          <p:spPr>
            <a:xfrm rot="16200000" flipH="1">
              <a:off x="5558659" y="2140297"/>
              <a:ext cx="64913" cy="1123181"/>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686533F-085D-4D67-8902-C75BF607ED8C}"/>
              </a:ext>
            </a:extLst>
          </p:cNvPr>
          <p:cNvGrpSpPr/>
          <p:nvPr/>
        </p:nvGrpSpPr>
        <p:grpSpPr>
          <a:xfrm>
            <a:off x="9657190" y="1470958"/>
            <a:ext cx="2231233" cy="1710013"/>
            <a:chOff x="8931349" y="1457866"/>
            <a:chExt cx="2863702" cy="2194735"/>
          </a:xfrm>
        </p:grpSpPr>
        <p:sp>
          <p:nvSpPr>
            <p:cNvPr id="29" name="Rectangle: Rounded Corners 28">
              <a:extLst>
                <a:ext uri="{FF2B5EF4-FFF2-40B4-BE49-F238E27FC236}">
                  <a16:creationId xmlns:a16="http://schemas.microsoft.com/office/drawing/2014/main" id="{6FC67862-F1CC-418C-B790-39452B91C232}"/>
                </a:ext>
              </a:extLst>
            </p:cNvPr>
            <p:cNvSpPr/>
            <p:nvPr/>
          </p:nvSpPr>
          <p:spPr bwMode="auto">
            <a:xfrm>
              <a:off x="9066028" y="1844062"/>
              <a:ext cx="1431852" cy="1775758"/>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t" anchorCtr="0" compatLnSpc="1">
              <a:prstTxWarp prst="textNoShape">
                <a:avLst/>
              </a:prstTxWarp>
            </a:bodyPr>
            <a:lstStyle/>
            <a:p>
              <a:pPr algn="ctr" defTabSz="951028" fontAlgn="base">
                <a:spcBef>
                  <a:spcPct val="0"/>
                </a:spcBef>
                <a:spcAft>
                  <a:spcPct val="0"/>
                </a:spcAft>
              </a:pPr>
              <a:r>
                <a:rPr lang="en-US" sz="1428">
                  <a:solidFill>
                    <a:srgbClr val="505050">
                      <a:lumMod val="50000"/>
                    </a:srgbClr>
                  </a:solidFill>
                  <a:latin typeface="Segoe UI"/>
                </a:rPr>
                <a:t>Edge device</a:t>
              </a:r>
            </a:p>
            <a:p>
              <a:pPr algn="ctr" defTabSz="951028" fontAlgn="base">
                <a:spcBef>
                  <a:spcPct val="0"/>
                </a:spcBef>
                <a:spcAft>
                  <a:spcPct val="0"/>
                </a:spcAft>
              </a:pPr>
              <a:endParaRPr lang="en-US" sz="1428">
                <a:solidFill>
                  <a:srgbClr val="505050">
                    <a:lumMod val="50000"/>
                  </a:srgbClr>
                </a:solidFill>
                <a:latin typeface="Segoe UI"/>
              </a:endParaRPr>
            </a:p>
            <a:p>
              <a:pPr algn="ctr" defTabSz="951028" fontAlgn="base">
                <a:spcBef>
                  <a:spcPct val="0"/>
                </a:spcBef>
                <a:spcAft>
                  <a:spcPct val="0"/>
                </a:spcAft>
              </a:pPr>
              <a:endParaRPr lang="en-US" sz="1428">
                <a:solidFill>
                  <a:srgbClr val="505050">
                    <a:lumMod val="50000"/>
                  </a:srgbClr>
                </a:solidFill>
                <a:latin typeface="Segoe UI"/>
              </a:endParaRPr>
            </a:p>
            <a:p>
              <a:pPr algn="ctr" defTabSz="951028" fontAlgn="base">
                <a:spcBef>
                  <a:spcPct val="0"/>
                </a:spcBef>
                <a:spcAft>
                  <a:spcPct val="0"/>
                </a:spcAft>
              </a:pPr>
              <a:endParaRPr lang="en-US" sz="1428">
                <a:solidFill>
                  <a:srgbClr val="505050">
                    <a:lumMod val="50000"/>
                  </a:srgbClr>
                </a:solidFill>
                <a:latin typeface="Segoe UI"/>
              </a:endParaRPr>
            </a:p>
          </p:txBody>
        </p:sp>
        <p:sp>
          <p:nvSpPr>
            <p:cNvPr id="30" name="Rectangle 29">
              <a:extLst>
                <a:ext uri="{FF2B5EF4-FFF2-40B4-BE49-F238E27FC236}">
                  <a16:creationId xmlns:a16="http://schemas.microsoft.com/office/drawing/2014/main" id="{E014AEED-69A4-4B58-AD5E-70FA814CA7D1}"/>
                </a:ext>
              </a:extLst>
            </p:cNvPr>
            <p:cNvSpPr/>
            <p:nvPr/>
          </p:nvSpPr>
          <p:spPr bwMode="auto">
            <a:xfrm>
              <a:off x="8931349" y="1457866"/>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0">
                      <a:srgbClr val="FFFFFF"/>
                    </a:gs>
                    <a:gs pos="100000">
                      <a:srgbClr val="FFFFFF"/>
                    </a:gs>
                  </a:gsLst>
                  <a:lin ang="5400000" scaled="0"/>
                </a:gradFill>
                <a:latin typeface="Segoe UI"/>
              </a:endParaRPr>
            </a:p>
          </p:txBody>
        </p:sp>
        <p:sp>
          <p:nvSpPr>
            <p:cNvPr id="31" name="Rectangle 30">
              <a:extLst>
                <a:ext uri="{FF2B5EF4-FFF2-40B4-BE49-F238E27FC236}">
                  <a16:creationId xmlns:a16="http://schemas.microsoft.com/office/drawing/2014/main" id="{912CA2F9-21A0-463F-B5A2-79A78017308A}"/>
                </a:ext>
              </a:extLst>
            </p:cNvPr>
            <p:cNvSpPr/>
            <p:nvPr/>
          </p:nvSpPr>
          <p:spPr bwMode="auto">
            <a:xfrm>
              <a:off x="10285777" y="2432523"/>
              <a:ext cx="622680"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latin typeface="Segoe UI"/>
                </a:rPr>
                <a:t>Edge</a:t>
              </a:r>
            </a:p>
          </p:txBody>
        </p:sp>
        <p:sp>
          <p:nvSpPr>
            <p:cNvPr id="32" name="Cloud 31">
              <a:extLst>
                <a:ext uri="{FF2B5EF4-FFF2-40B4-BE49-F238E27FC236}">
                  <a16:creationId xmlns:a16="http://schemas.microsoft.com/office/drawing/2014/main" id="{085AE0E1-54C7-474B-9B22-1F582F467BBF}"/>
                </a:ext>
              </a:extLst>
            </p:cNvPr>
            <p:cNvSpPr/>
            <p:nvPr/>
          </p:nvSpPr>
          <p:spPr bwMode="auto">
            <a:xfrm>
              <a:off x="10653823" y="1523682"/>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latin typeface="Segoe UI"/>
                </a:rPr>
                <a:t>IoT Hub</a:t>
              </a:r>
            </a:p>
          </p:txBody>
        </p:sp>
        <p:cxnSp>
          <p:nvCxnSpPr>
            <p:cNvPr id="33" name="Connector: Elbow 32">
              <a:extLst>
                <a:ext uri="{FF2B5EF4-FFF2-40B4-BE49-F238E27FC236}">
                  <a16:creationId xmlns:a16="http://schemas.microsoft.com/office/drawing/2014/main" id="{58BF5CEC-B0C6-438E-BD6B-582BEA3459EC}"/>
                </a:ext>
              </a:extLst>
            </p:cNvPr>
            <p:cNvCxnSpPr>
              <a:cxnSpLocks/>
              <a:stCxn id="31" idx="3"/>
              <a:endCxn id="32" idx="1"/>
            </p:cNvCxnSpPr>
            <p:nvPr/>
          </p:nvCxnSpPr>
          <p:spPr>
            <a:xfrm flipV="1">
              <a:off x="10908457" y="2437108"/>
              <a:ext cx="202566"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3D92143-1AE2-45E4-BA6B-CA9A2F6BD9A8}"/>
                </a:ext>
              </a:extLst>
            </p:cNvPr>
            <p:cNvCxnSpPr>
              <a:cxnSpLocks/>
              <a:stCxn id="37" idx="0"/>
              <a:endCxn id="31" idx="1"/>
            </p:cNvCxnSpPr>
            <p:nvPr/>
          </p:nvCxnSpPr>
          <p:spPr>
            <a:xfrm rot="5400000" flipH="1" flipV="1">
              <a:off x="10027427" y="2603769"/>
              <a:ext cx="222261" cy="29444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2182422-6408-4BB3-B532-6B6EDA8A253C}"/>
                </a:ext>
              </a:extLst>
            </p:cNvPr>
            <p:cNvCxnSpPr>
              <a:cxnSpLocks/>
            </p:cNvCxnSpPr>
            <p:nvPr/>
          </p:nvCxnSpPr>
          <p:spPr>
            <a:xfrm rot="5400000" flipH="1" flipV="1">
              <a:off x="9748247" y="2309325"/>
              <a:ext cx="222261" cy="883326"/>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3A308BB-AFC8-4808-AAB0-FEDB8AF04B85}"/>
                </a:ext>
              </a:extLst>
            </p:cNvPr>
            <p:cNvSpPr/>
            <p:nvPr/>
          </p:nvSpPr>
          <p:spPr bwMode="auto">
            <a:xfrm>
              <a:off x="9200158" y="2862119"/>
              <a:ext cx="404585" cy="39853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latin typeface="Segoe UI"/>
                </a:rPr>
                <a:t>AI</a:t>
              </a:r>
            </a:p>
          </p:txBody>
        </p:sp>
        <p:sp>
          <p:nvSpPr>
            <p:cNvPr id="37" name="Rectangle: Rounded Corners 36">
              <a:extLst>
                <a:ext uri="{FF2B5EF4-FFF2-40B4-BE49-F238E27FC236}">
                  <a16:creationId xmlns:a16="http://schemas.microsoft.com/office/drawing/2014/main" id="{8E7FF92E-2D84-430E-AFFB-63148E509E45}"/>
                </a:ext>
              </a:extLst>
            </p:cNvPr>
            <p:cNvSpPr/>
            <p:nvPr/>
          </p:nvSpPr>
          <p:spPr bwMode="auto">
            <a:xfrm>
              <a:off x="9789044" y="2862119"/>
              <a:ext cx="404585" cy="39853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latin typeface="Segoe UI"/>
                </a:rPr>
                <a:t>AI</a:t>
              </a:r>
            </a:p>
          </p:txBody>
        </p:sp>
        <p:pic>
          <p:nvPicPr>
            <p:cNvPr id="38" name="Graphic 37" descr="Web cam">
              <a:extLst>
                <a:ext uri="{FF2B5EF4-FFF2-40B4-BE49-F238E27FC236}">
                  <a16:creationId xmlns:a16="http://schemas.microsoft.com/office/drawing/2014/main" id="{D2A206E1-134E-4A37-A686-6C554FAB3C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75087" y="2738201"/>
              <a:ext cx="914400" cy="914400"/>
            </a:xfrm>
            <a:prstGeom prst="rect">
              <a:avLst/>
            </a:prstGeom>
          </p:spPr>
        </p:pic>
        <p:cxnSp>
          <p:nvCxnSpPr>
            <p:cNvPr id="39" name="Connector: Elbow 38">
              <a:extLst>
                <a:ext uri="{FF2B5EF4-FFF2-40B4-BE49-F238E27FC236}">
                  <a16:creationId xmlns:a16="http://schemas.microsoft.com/office/drawing/2014/main" id="{A8D65582-EE80-4ED4-B18C-5DBAD0682E60}"/>
                </a:ext>
              </a:extLst>
            </p:cNvPr>
            <p:cNvCxnSpPr>
              <a:cxnSpLocks/>
              <a:stCxn id="38" idx="1"/>
              <a:endCxn id="37" idx="2"/>
            </p:cNvCxnSpPr>
            <p:nvPr/>
          </p:nvCxnSpPr>
          <p:spPr>
            <a:xfrm rot="10800000" flipV="1">
              <a:off x="9991337" y="3195401"/>
              <a:ext cx="683750" cy="65250"/>
            </a:xfrm>
            <a:prstGeom prst="bentConnector4">
              <a:avLst>
                <a:gd name="adj1" fmla="val 35207"/>
                <a:gd name="adj2" fmla="val 41009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EFDE773-EE57-45A8-9C95-D040FFD03F03}"/>
                </a:ext>
              </a:extLst>
            </p:cNvPr>
            <p:cNvCxnSpPr>
              <a:cxnSpLocks/>
              <a:stCxn id="38" idx="1"/>
              <a:endCxn id="36" idx="2"/>
            </p:cNvCxnSpPr>
            <p:nvPr/>
          </p:nvCxnSpPr>
          <p:spPr>
            <a:xfrm rot="10800000" flipV="1">
              <a:off x="9402451" y="3195401"/>
              <a:ext cx="1272636" cy="65250"/>
            </a:xfrm>
            <a:prstGeom prst="bentConnector4">
              <a:avLst>
                <a:gd name="adj1" fmla="val 19216"/>
                <a:gd name="adj2" fmla="val 410093"/>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E8B677C-610C-4ECA-BC1E-CDAB91F7EE68}"/>
              </a:ext>
            </a:extLst>
          </p:cNvPr>
          <p:cNvGrpSpPr/>
          <p:nvPr/>
        </p:nvGrpSpPr>
        <p:grpSpPr>
          <a:xfrm>
            <a:off x="2847954" y="1524179"/>
            <a:ext cx="2231233" cy="1684471"/>
            <a:chOff x="4720855" y="4124144"/>
            <a:chExt cx="2863702" cy="2161954"/>
          </a:xfrm>
        </p:grpSpPr>
        <p:sp>
          <p:nvSpPr>
            <p:cNvPr id="51" name="Rectangle 50">
              <a:extLst>
                <a:ext uri="{FF2B5EF4-FFF2-40B4-BE49-F238E27FC236}">
                  <a16:creationId xmlns:a16="http://schemas.microsoft.com/office/drawing/2014/main" id="{9D68022F-343F-4919-A84F-A5EB4CE30C55}"/>
                </a:ext>
              </a:extLst>
            </p:cNvPr>
            <p:cNvSpPr/>
            <p:nvPr/>
          </p:nvSpPr>
          <p:spPr bwMode="auto">
            <a:xfrm>
              <a:off x="4720855" y="4124144"/>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0">
                      <a:srgbClr val="FFFFFF"/>
                    </a:gs>
                    <a:gs pos="100000">
                      <a:srgbClr val="FFFFFF"/>
                    </a:gs>
                  </a:gsLst>
                  <a:lin ang="5400000" scaled="0"/>
                </a:gradFill>
                <a:latin typeface="Segoe UI"/>
              </a:endParaRPr>
            </a:p>
          </p:txBody>
        </p:sp>
        <p:sp>
          <p:nvSpPr>
            <p:cNvPr id="52" name="Rectangle 51">
              <a:extLst>
                <a:ext uri="{FF2B5EF4-FFF2-40B4-BE49-F238E27FC236}">
                  <a16:creationId xmlns:a16="http://schemas.microsoft.com/office/drawing/2014/main" id="{B51D7930-1B82-41F4-B233-909ADEC4E75F}"/>
                </a:ext>
              </a:extLst>
            </p:cNvPr>
            <p:cNvSpPr/>
            <p:nvPr/>
          </p:nvSpPr>
          <p:spPr bwMode="auto">
            <a:xfrm>
              <a:off x="6152706" y="5098801"/>
              <a:ext cx="467833" cy="4146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latin typeface="Segoe UI"/>
                </a:rPr>
                <a:t>FG</a:t>
              </a:r>
            </a:p>
          </p:txBody>
        </p:sp>
        <p:sp>
          <p:nvSpPr>
            <p:cNvPr id="53" name="Cloud 52">
              <a:extLst>
                <a:ext uri="{FF2B5EF4-FFF2-40B4-BE49-F238E27FC236}">
                  <a16:creationId xmlns:a16="http://schemas.microsoft.com/office/drawing/2014/main" id="{BDEF7196-DFBE-425C-8961-3E0C7E06F771}"/>
                </a:ext>
              </a:extLst>
            </p:cNvPr>
            <p:cNvSpPr/>
            <p:nvPr/>
          </p:nvSpPr>
          <p:spPr bwMode="auto">
            <a:xfrm>
              <a:off x="6443329" y="4189960"/>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latin typeface="Segoe UI"/>
                </a:rPr>
                <a:t>IoT Hub</a:t>
              </a:r>
            </a:p>
          </p:txBody>
        </p:sp>
        <p:cxnSp>
          <p:nvCxnSpPr>
            <p:cNvPr id="54" name="Connector: Elbow 53">
              <a:extLst>
                <a:ext uri="{FF2B5EF4-FFF2-40B4-BE49-F238E27FC236}">
                  <a16:creationId xmlns:a16="http://schemas.microsoft.com/office/drawing/2014/main" id="{60BE4C26-4B01-41F3-9267-CC433080286C}"/>
                </a:ext>
              </a:extLst>
            </p:cNvPr>
            <p:cNvCxnSpPr>
              <a:cxnSpLocks/>
              <a:stCxn id="52" idx="3"/>
              <a:endCxn id="53" idx="1"/>
            </p:cNvCxnSpPr>
            <p:nvPr/>
          </p:nvCxnSpPr>
          <p:spPr>
            <a:xfrm flipV="1">
              <a:off x="6620539" y="5103386"/>
              <a:ext cx="279990" cy="202750"/>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FA91F90-0973-4316-A988-E9AF64F8464F}"/>
                </a:ext>
              </a:extLst>
            </p:cNvPr>
            <p:cNvCxnSpPr>
              <a:cxnSpLocks/>
              <a:stCxn id="59" idx="0"/>
              <a:endCxn id="52" idx="1"/>
            </p:cNvCxnSpPr>
            <p:nvPr/>
          </p:nvCxnSpPr>
          <p:spPr>
            <a:xfrm rot="5400000" flipH="1" flipV="1">
              <a:off x="5605009" y="5215150"/>
              <a:ext cx="456711" cy="638684"/>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EF0B076B-65DD-480F-9195-B8D2CAD81D3A}"/>
                </a:ext>
              </a:extLst>
            </p:cNvPr>
            <p:cNvCxnSpPr>
              <a:cxnSpLocks/>
              <a:stCxn id="58" idx="0"/>
              <a:endCxn id="52" idx="1"/>
            </p:cNvCxnSpPr>
            <p:nvPr/>
          </p:nvCxnSpPr>
          <p:spPr>
            <a:xfrm rot="5400000" flipH="1" flipV="1">
              <a:off x="5490597" y="4851363"/>
              <a:ext cx="207335" cy="1116883"/>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7" name="Graphic 56">
              <a:extLst>
                <a:ext uri="{FF2B5EF4-FFF2-40B4-BE49-F238E27FC236}">
                  <a16:creationId xmlns:a16="http://schemas.microsoft.com/office/drawing/2014/main" id="{BFF88C93-DE18-4DD1-80D8-243CE219E833}"/>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52328" y="4717576"/>
              <a:ext cx="361270" cy="361270"/>
            </a:xfrm>
            <a:prstGeom prst="rect">
              <a:avLst/>
            </a:prstGeom>
          </p:spPr>
        </p:pic>
        <p:pic>
          <p:nvPicPr>
            <p:cNvPr id="58" name="Graphic 57">
              <a:extLst>
                <a:ext uri="{FF2B5EF4-FFF2-40B4-BE49-F238E27FC236}">
                  <a16:creationId xmlns:a16="http://schemas.microsoft.com/office/drawing/2014/main" id="{10F9BA19-0CDB-4964-8A05-F6B546B58A3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55188" y="5513471"/>
              <a:ext cx="361270" cy="361270"/>
            </a:xfrm>
            <a:prstGeom prst="rect">
              <a:avLst/>
            </a:prstGeom>
          </p:spPr>
        </p:pic>
        <p:pic>
          <p:nvPicPr>
            <p:cNvPr id="59" name="Graphic 58">
              <a:extLst>
                <a:ext uri="{FF2B5EF4-FFF2-40B4-BE49-F238E27FC236}">
                  <a16:creationId xmlns:a16="http://schemas.microsoft.com/office/drawing/2014/main" id="{A7A0F9E2-E886-4060-81AD-1A5FADA1775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33387" y="5762847"/>
              <a:ext cx="361270" cy="361270"/>
            </a:xfrm>
            <a:prstGeom prst="rect">
              <a:avLst/>
            </a:prstGeom>
          </p:spPr>
        </p:pic>
        <p:cxnSp>
          <p:nvCxnSpPr>
            <p:cNvPr id="60" name="Connector: Elbow 59">
              <a:extLst>
                <a:ext uri="{FF2B5EF4-FFF2-40B4-BE49-F238E27FC236}">
                  <a16:creationId xmlns:a16="http://schemas.microsoft.com/office/drawing/2014/main" id="{FB2AD2EB-9751-4898-86C7-A730C80EDA8E}"/>
                </a:ext>
              </a:extLst>
            </p:cNvPr>
            <p:cNvCxnSpPr>
              <a:cxnSpLocks/>
              <a:stCxn id="57" idx="2"/>
              <a:endCxn id="52" idx="1"/>
            </p:cNvCxnSpPr>
            <p:nvPr/>
          </p:nvCxnSpPr>
          <p:spPr>
            <a:xfrm rot="16200000" flipH="1">
              <a:off x="5479189" y="4632619"/>
              <a:ext cx="227290" cy="1119743"/>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91D620D4-41E0-4F4F-9520-0F4C49F72C18}"/>
              </a:ext>
            </a:extLst>
          </p:cNvPr>
          <p:cNvGrpSpPr/>
          <p:nvPr/>
        </p:nvGrpSpPr>
        <p:grpSpPr>
          <a:xfrm>
            <a:off x="484638" y="1492366"/>
            <a:ext cx="2231233" cy="1684471"/>
            <a:chOff x="931447" y="3973619"/>
            <a:chExt cx="2863702" cy="2161954"/>
          </a:xfrm>
        </p:grpSpPr>
        <p:pic>
          <p:nvPicPr>
            <p:cNvPr id="62" name="Graphic 61" descr="Streetlight">
              <a:extLst>
                <a:ext uri="{FF2B5EF4-FFF2-40B4-BE49-F238E27FC236}">
                  <a16:creationId xmlns:a16="http://schemas.microsoft.com/office/drawing/2014/main" id="{AD95DA7B-F02E-431C-A018-F1F83C1B05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8522" y="4848448"/>
              <a:ext cx="914400" cy="914400"/>
            </a:xfrm>
            <a:prstGeom prst="rect">
              <a:avLst/>
            </a:prstGeom>
          </p:spPr>
        </p:pic>
        <p:sp>
          <p:nvSpPr>
            <p:cNvPr id="63" name="Rectangle 62">
              <a:extLst>
                <a:ext uri="{FF2B5EF4-FFF2-40B4-BE49-F238E27FC236}">
                  <a16:creationId xmlns:a16="http://schemas.microsoft.com/office/drawing/2014/main" id="{D81C5B48-8314-407C-9191-EB0B7F606FF2}"/>
                </a:ext>
              </a:extLst>
            </p:cNvPr>
            <p:cNvSpPr/>
            <p:nvPr/>
          </p:nvSpPr>
          <p:spPr bwMode="auto">
            <a:xfrm>
              <a:off x="931447" y="3973619"/>
              <a:ext cx="2863702" cy="21619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0">
                      <a:srgbClr val="FFFFFF"/>
                    </a:gs>
                    <a:gs pos="100000">
                      <a:srgbClr val="FFFFFF"/>
                    </a:gs>
                  </a:gsLst>
                  <a:lin ang="5400000" scaled="0"/>
                </a:gradFill>
                <a:latin typeface="Segoe UI"/>
              </a:endParaRPr>
            </a:p>
          </p:txBody>
        </p:sp>
        <p:sp>
          <p:nvSpPr>
            <p:cNvPr id="64" name="Cloud 63">
              <a:extLst>
                <a:ext uri="{FF2B5EF4-FFF2-40B4-BE49-F238E27FC236}">
                  <a16:creationId xmlns:a16="http://schemas.microsoft.com/office/drawing/2014/main" id="{71A91454-6E8D-4A50-85C1-34A78BC7B5E4}"/>
                </a:ext>
              </a:extLst>
            </p:cNvPr>
            <p:cNvSpPr/>
            <p:nvPr/>
          </p:nvSpPr>
          <p:spPr bwMode="auto">
            <a:xfrm>
              <a:off x="2526333" y="3996907"/>
              <a:ext cx="914400" cy="914400"/>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a:gradFill>
                    <a:gsLst>
                      <a:gs pos="0">
                        <a:srgbClr val="FFFFFF"/>
                      </a:gs>
                      <a:gs pos="100000">
                        <a:srgbClr val="FFFFFF"/>
                      </a:gs>
                    </a:gsLst>
                    <a:lin ang="5400000" scaled="0"/>
                  </a:gradFill>
                  <a:latin typeface="Segoe UI"/>
                </a:rPr>
                <a:t>IoT Hub</a:t>
              </a:r>
            </a:p>
          </p:txBody>
        </p:sp>
        <p:cxnSp>
          <p:nvCxnSpPr>
            <p:cNvPr id="65" name="Connector: Elbow 64">
              <a:extLst>
                <a:ext uri="{FF2B5EF4-FFF2-40B4-BE49-F238E27FC236}">
                  <a16:creationId xmlns:a16="http://schemas.microsoft.com/office/drawing/2014/main" id="{5885EE4B-904B-403B-8590-45C08D19867F}"/>
                </a:ext>
              </a:extLst>
            </p:cNvPr>
            <p:cNvCxnSpPr>
              <a:cxnSpLocks/>
              <a:stCxn id="66" idx="0"/>
              <a:endCxn id="64" idx="2"/>
            </p:cNvCxnSpPr>
            <p:nvPr/>
          </p:nvCxnSpPr>
          <p:spPr>
            <a:xfrm rot="5400000" flipH="1" flipV="1">
              <a:off x="1919631" y="4603609"/>
              <a:ext cx="759040" cy="460036"/>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6" name="Graphic 65" descr="Streetlight">
              <a:extLst>
                <a:ext uri="{FF2B5EF4-FFF2-40B4-BE49-F238E27FC236}">
                  <a16:creationId xmlns:a16="http://schemas.microsoft.com/office/drawing/2014/main" id="{C081D625-72E4-4053-817D-29535A14F48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11933" y="5213147"/>
              <a:ext cx="914400" cy="914400"/>
            </a:xfrm>
            <a:prstGeom prst="rect">
              <a:avLst/>
            </a:prstGeom>
          </p:spPr>
        </p:pic>
        <p:pic>
          <p:nvPicPr>
            <p:cNvPr id="67" name="Graphic 66" descr="Streetlight">
              <a:extLst>
                <a:ext uri="{FF2B5EF4-FFF2-40B4-BE49-F238E27FC236}">
                  <a16:creationId xmlns:a16="http://schemas.microsoft.com/office/drawing/2014/main" id="{65703FAC-5934-4527-942F-A2957C9AB9A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26333" y="5205121"/>
              <a:ext cx="914400" cy="914400"/>
            </a:xfrm>
            <a:prstGeom prst="rect">
              <a:avLst/>
            </a:prstGeom>
          </p:spPr>
        </p:pic>
        <p:cxnSp>
          <p:nvCxnSpPr>
            <p:cNvPr id="68" name="Connector: Elbow 67">
              <a:extLst>
                <a:ext uri="{FF2B5EF4-FFF2-40B4-BE49-F238E27FC236}">
                  <a16:creationId xmlns:a16="http://schemas.microsoft.com/office/drawing/2014/main" id="{15AF51AA-5937-4D79-8937-F8A8F3A09196}"/>
                </a:ext>
              </a:extLst>
            </p:cNvPr>
            <p:cNvCxnSpPr>
              <a:cxnSpLocks/>
              <a:stCxn id="62" idx="0"/>
              <a:endCxn id="64" idx="2"/>
            </p:cNvCxnSpPr>
            <p:nvPr/>
          </p:nvCxnSpPr>
          <p:spPr>
            <a:xfrm rot="5400000" flipH="1" flipV="1">
              <a:off x="1820275" y="4139555"/>
              <a:ext cx="394340" cy="1023447"/>
            </a:xfrm>
            <a:prstGeom prst="bentConnector2">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829152B-47FF-4F77-93E7-A91D5949A0AD}"/>
                </a:ext>
              </a:extLst>
            </p:cNvPr>
            <p:cNvCxnSpPr>
              <a:cxnSpLocks/>
              <a:stCxn id="67" idx="0"/>
              <a:endCxn id="64" idx="0"/>
            </p:cNvCxnSpPr>
            <p:nvPr/>
          </p:nvCxnSpPr>
          <p:spPr>
            <a:xfrm rot="5400000" flipH="1" flipV="1">
              <a:off x="2836245" y="4601395"/>
              <a:ext cx="751014" cy="456438"/>
            </a:xfrm>
            <a:prstGeom prst="bentConnector4">
              <a:avLst>
                <a:gd name="adj1" fmla="val 19561"/>
                <a:gd name="adj2" fmla="val 150083"/>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C3EF7F9D-82AD-4F9A-A5A6-53A1815357AA}"/>
              </a:ext>
            </a:extLst>
          </p:cNvPr>
          <p:cNvSpPr txBox="1"/>
          <p:nvPr/>
        </p:nvSpPr>
        <p:spPr>
          <a:xfrm>
            <a:off x="1199447" y="2727449"/>
            <a:ext cx="737217" cy="470856"/>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1224">
                <a:solidFill>
                  <a:srgbClr val="505050">
                    <a:lumMod val="50000"/>
                  </a:srgbClr>
                </a:solidFill>
                <a:latin typeface="Segoe UI"/>
              </a:rPr>
              <a:t>WAN</a:t>
            </a:r>
          </a:p>
        </p:txBody>
      </p:sp>
      <p:sp>
        <p:nvSpPr>
          <p:cNvPr id="74" name="TextBox 73">
            <a:extLst>
              <a:ext uri="{FF2B5EF4-FFF2-40B4-BE49-F238E27FC236}">
                <a16:creationId xmlns:a16="http://schemas.microsoft.com/office/drawing/2014/main" id="{EE3B24EC-7D7A-44F0-BBE1-76107E328878}"/>
              </a:ext>
            </a:extLst>
          </p:cNvPr>
          <p:cNvSpPr txBox="1"/>
          <p:nvPr/>
        </p:nvSpPr>
        <p:spPr>
          <a:xfrm>
            <a:off x="5859099" y="2491461"/>
            <a:ext cx="1020384" cy="725641"/>
          </a:xfrm>
          <a:prstGeom prst="rect">
            <a:avLst/>
          </a:prstGeom>
          <a:noFill/>
        </p:spPr>
        <p:txBody>
          <a:bodyPr wrap="none" lIns="186521" tIns="149217" rIns="186521" bIns="149217" rtlCol="0">
            <a:spAutoFit/>
          </a:bodyPr>
          <a:lstStyle/>
          <a:p>
            <a:pPr defTabSz="932597">
              <a:lnSpc>
                <a:spcPct val="90000"/>
              </a:lnSpc>
              <a:spcAft>
                <a:spcPts val="612"/>
              </a:spcAft>
            </a:pPr>
            <a:r>
              <a:rPr lang="en-US" sz="1224">
                <a:solidFill>
                  <a:srgbClr val="505050">
                    <a:lumMod val="50000"/>
                  </a:srgbClr>
                </a:solidFill>
                <a:latin typeface="Segoe UI"/>
              </a:rPr>
              <a:t>On-prem</a:t>
            </a:r>
          </a:p>
          <a:p>
            <a:pPr defTabSz="932597">
              <a:lnSpc>
                <a:spcPct val="90000"/>
              </a:lnSpc>
              <a:spcAft>
                <a:spcPts val="612"/>
              </a:spcAft>
            </a:pPr>
            <a:r>
              <a:rPr lang="en-US" sz="1224">
                <a:solidFill>
                  <a:srgbClr val="505050">
                    <a:lumMod val="50000"/>
                  </a:srgbClr>
                </a:solidFill>
                <a:latin typeface="Segoe UI"/>
              </a:rPr>
              <a:t>network</a:t>
            </a:r>
          </a:p>
        </p:txBody>
      </p:sp>
      <p:sp>
        <p:nvSpPr>
          <p:cNvPr id="75" name="TextBox 74">
            <a:extLst>
              <a:ext uri="{FF2B5EF4-FFF2-40B4-BE49-F238E27FC236}">
                <a16:creationId xmlns:a16="http://schemas.microsoft.com/office/drawing/2014/main" id="{CF35D078-EA0D-40C3-8660-1454D1F0755A}"/>
              </a:ext>
            </a:extLst>
          </p:cNvPr>
          <p:cNvSpPr txBox="1"/>
          <p:nvPr/>
        </p:nvSpPr>
        <p:spPr>
          <a:xfrm>
            <a:off x="3563715" y="2486163"/>
            <a:ext cx="1550488" cy="725641"/>
          </a:xfrm>
          <a:prstGeom prst="rect">
            <a:avLst/>
          </a:prstGeom>
          <a:noFill/>
        </p:spPr>
        <p:txBody>
          <a:bodyPr wrap="none" lIns="186521" tIns="149217" rIns="186521" bIns="149217" rtlCol="0">
            <a:spAutoFit/>
          </a:bodyPr>
          <a:lstStyle/>
          <a:p>
            <a:pPr defTabSz="932597">
              <a:lnSpc>
                <a:spcPct val="90000"/>
              </a:lnSpc>
              <a:spcAft>
                <a:spcPts val="612"/>
              </a:spcAft>
            </a:pPr>
            <a:r>
              <a:rPr lang="en-US" sz="1224">
                <a:solidFill>
                  <a:srgbClr val="505050">
                    <a:lumMod val="50000"/>
                  </a:srgbClr>
                </a:solidFill>
                <a:latin typeface="Segoe UI"/>
              </a:rPr>
              <a:t>Batching &amp;</a:t>
            </a:r>
          </a:p>
          <a:p>
            <a:pPr defTabSz="932597">
              <a:lnSpc>
                <a:spcPct val="90000"/>
              </a:lnSpc>
              <a:spcAft>
                <a:spcPts val="612"/>
              </a:spcAft>
            </a:pPr>
            <a:r>
              <a:rPr lang="en-US" sz="1224">
                <a:solidFill>
                  <a:srgbClr val="505050">
                    <a:lumMod val="50000"/>
                  </a:srgbClr>
                </a:solidFill>
                <a:latin typeface="Segoe UI"/>
              </a:rPr>
              <a:t>Proto translation</a:t>
            </a:r>
          </a:p>
        </p:txBody>
      </p:sp>
      <p:sp>
        <p:nvSpPr>
          <p:cNvPr id="76" name="TextBox 75">
            <a:extLst>
              <a:ext uri="{FF2B5EF4-FFF2-40B4-BE49-F238E27FC236}">
                <a16:creationId xmlns:a16="http://schemas.microsoft.com/office/drawing/2014/main" id="{CC155465-D563-4CC8-B9AE-3A888F2B8CF9}"/>
              </a:ext>
            </a:extLst>
          </p:cNvPr>
          <p:cNvSpPr txBox="1"/>
          <p:nvPr/>
        </p:nvSpPr>
        <p:spPr>
          <a:xfrm>
            <a:off x="2797999" y="1674125"/>
            <a:ext cx="984873" cy="474256"/>
          </a:xfrm>
          <a:prstGeom prst="rect">
            <a:avLst/>
          </a:prstGeom>
          <a:noFill/>
        </p:spPr>
        <p:txBody>
          <a:bodyPr wrap="none" lIns="186521" tIns="149217" rIns="186521" bIns="149217" rtlCol="0">
            <a:spAutoFit/>
          </a:bodyPr>
          <a:lstStyle/>
          <a:p>
            <a:pPr defTabSz="932597">
              <a:lnSpc>
                <a:spcPct val="90000"/>
              </a:lnSpc>
              <a:spcAft>
                <a:spcPts val="612"/>
              </a:spcAft>
            </a:pPr>
            <a:r>
              <a:rPr lang="en-US" sz="1224">
                <a:solidFill>
                  <a:srgbClr val="505050">
                    <a:lumMod val="50000"/>
                  </a:srgbClr>
                </a:solidFill>
                <a:latin typeface="Segoe UI"/>
              </a:rPr>
              <a:t>BLE/NFC</a:t>
            </a:r>
          </a:p>
        </p:txBody>
      </p:sp>
      <p:sp>
        <p:nvSpPr>
          <p:cNvPr id="77" name="TextBox 76">
            <a:extLst>
              <a:ext uri="{FF2B5EF4-FFF2-40B4-BE49-F238E27FC236}">
                <a16:creationId xmlns:a16="http://schemas.microsoft.com/office/drawing/2014/main" id="{63D99ECD-67BF-43DC-A30C-BFC825CD405A}"/>
              </a:ext>
            </a:extLst>
          </p:cNvPr>
          <p:cNvSpPr txBox="1"/>
          <p:nvPr/>
        </p:nvSpPr>
        <p:spPr>
          <a:xfrm>
            <a:off x="8458785" y="2526442"/>
            <a:ext cx="1123841" cy="725641"/>
          </a:xfrm>
          <a:prstGeom prst="rect">
            <a:avLst/>
          </a:prstGeom>
          <a:noFill/>
        </p:spPr>
        <p:txBody>
          <a:bodyPr wrap="none" lIns="186521" tIns="149217" rIns="186521" bIns="149217" rtlCol="0">
            <a:spAutoFit/>
          </a:bodyPr>
          <a:lstStyle/>
          <a:p>
            <a:pPr defTabSz="932597">
              <a:lnSpc>
                <a:spcPct val="90000"/>
              </a:lnSpc>
              <a:spcAft>
                <a:spcPts val="612"/>
              </a:spcAft>
            </a:pPr>
            <a:r>
              <a:rPr lang="en-US" sz="1224">
                <a:solidFill>
                  <a:srgbClr val="505050">
                    <a:lumMod val="50000"/>
                  </a:srgbClr>
                </a:solidFill>
                <a:latin typeface="Segoe UI"/>
              </a:rPr>
              <a:t>Protocol</a:t>
            </a:r>
          </a:p>
          <a:p>
            <a:pPr defTabSz="932597">
              <a:lnSpc>
                <a:spcPct val="90000"/>
              </a:lnSpc>
              <a:spcAft>
                <a:spcPts val="612"/>
              </a:spcAft>
            </a:pPr>
            <a:r>
              <a:rPr lang="en-US" sz="1224">
                <a:solidFill>
                  <a:srgbClr val="505050">
                    <a:lumMod val="50000"/>
                  </a:srgbClr>
                </a:solidFill>
                <a:latin typeface="Segoe UI"/>
              </a:rPr>
              <a:t>translation</a:t>
            </a:r>
          </a:p>
        </p:txBody>
      </p:sp>
      <p:sp>
        <p:nvSpPr>
          <p:cNvPr id="2" name="Rectangle 1">
            <a:extLst>
              <a:ext uri="{FF2B5EF4-FFF2-40B4-BE49-F238E27FC236}">
                <a16:creationId xmlns:a16="http://schemas.microsoft.com/office/drawing/2014/main" id="{BF8FE106-C59C-4B40-B903-0B9A4D87A2DB}"/>
              </a:ext>
            </a:extLst>
          </p:cNvPr>
          <p:cNvSpPr/>
          <p:nvPr/>
        </p:nvSpPr>
        <p:spPr bwMode="auto">
          <a:xfrm>
            <a:off x="9636723" y="1212851"/>
            <a:ext cx="2631301" cy="540615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sp>
        <p:nvSpPr>
          <p:cNvPr id="70" name="Rectangle 69">
            <a:extLst>
              <a:ext uri="{FF2B5EF4-FFF2-40B4-BE49-F238E27FC236}">
                <a16:creationId xmlns:a16="http://schemas.microsoft.com/office/drawing/2014/main" id="{AA4536CD-0151-492A-8AFE-E209B8B5F73E}"/>
              </a:ext>
            </a:extLst>
          </p:cNvPr>
          <p:cNvSpPr/>
          <p:nvPr/>
        </p:nvSpPr>
        <p:spPr bwMode="auto">
          <a:xfrm>
            <a:off x="7334693" y="1212850"/>
            <a:ext cx="2631301" cy="540615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sp>
        <p:nvSpPr>
          <p:cNvPr id="71" name="Rectangle 70">
            <a:extLst>
              <a:ext uri="{FF2B5EF4-FFF2-40B4-BE49-F238E27FC236}">
                <a16:creationId xmlns:a16="http://schemas.microsoft.com/office/drawing/2014/main" id="{423A0878-52E2-4769-B736-4AA153F80697}"/>
              </a:ext>
            </a:extLst>
          </p:cNvPr>
          <p:cNvSpPr/>
          <p:nvPr/>
        </p:nvSpPr>
        <p:spPr bwMode="auto">
          <a:xfrm>
            <a:off x="5082010" y="1212850"/>
            <a:ext cx="2631301" cy="540615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sp>
        <p:nvSpPr>
          <p:cNvPr id="72" name="Rectangle 71">
            <a:extLst>
              <a:ext uri="{FF2B5EF4-FFF2-40B4-BE49-F238E27FC236}">
                <a16:creationId xmlns:a16="http://schemas.microsoft.com/office/drawing/2014/main" id="{9B3DE676-A406-4E65-BBA5-390BE6337F76}"/>
              </a:ext>
            </a:extLst>
          </p:cNvPr>
          <p:cNvSpPr/>
          <p:nvPr/>
        </p:nvSpPr>
        <p:spPr bwMode="auto">
          <a:xfrm>
            <a:off x="2812311" y="1212849"/>
            <a:ext cx="2631301" cy="540615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sp>
        <p:nvSpPr>
          <p:cNvPr id="78" name="Ribbon: Tilted Up 77">
            <a:extLst>
              <a:ext uri="{FF2B5EF4-FFF2-40B4-BE49-F238E27FC236}">
                <a16:creationId xmlns:a16="http://schemas.microsoft.com/office/drawing/2014/main" id="{2547D031-08CD-4B18-8413-EDCDFF6DEB8A}"/>
              </a:ext>
            </a:extLst>
          </p:cNvPr>
          <p:cNvSpPr/>
          <p:nvPr/>
        </p:nvSpPr>
        <p:spPr bwMode="auto">
          <a:xfrm>
            <a:off x="8770937" y="118077"/>
            <a:ext cx="2842219" cy="1321477"/>
          </a:xfrm>
          <a:prstGeom prst="ribbon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836">
                <a:solidFill>
                  <a:srgbClr val="505050">
                    <a:lumMod val="50000"/>
                  </a:srgbClr>
                </a:solidFill>
                <a:latin typeface="Segoe UI"/>
              </a:rPr>
              <a:t>All setups use IoT Hub’s core features</a:t>
            </a:r>
          </a:p>
        </p:txBody>
      </p:sp>
    </p:spTree>
    <p:extLst>
      <p:ext uri="{BB962C8B-B14F-4D97-AF65-F5344CB8AC3E}">
        <p14:creationId xmlns:p14="http://schemas.microsoft.com/office/powerpoint/2010/main" val="3755220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1"/>
                                        </p:tgtEl>
                                      </p:cBhvr>
                                    </p:animEffect>
                                    <p:set>
                                      <p:cBhvr>
                                        <p:cTn id="12" dur="1" fill="hold">
                                          <p:stCondLst>
                                            <p:cond delay="499"/>
                                          </p:stCondLst>
                                        </p:cTn>
                                        <p:tgtEl>
                                          <p:spTgt spid="7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0"/>
                                        </p:tgtEl>
                                      </p:cBhvr>
                                    </p:animEffect>
                                    <p:set>
                                      <p:cBhvr>
                                        <p:cTn id="17" dur="1" fill="hold">
                                          <p:stCondLst>
                                            <p:cond delay="499"/>
                                          </p:stCondLst>
                                        </p:cTn>
                                        <p:tgtEl>
                                          <p:spTgt spid="7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0" grpId="0" animBg="1"/>
      <p:bldP spid="71" grpId="0" animBg="1"/>
      <p:bldP spid="72" grpId="0" animBg="1"/>
      <p:bldP spid="7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C19BB-71D1-4444-8A63-AF9E5A8B531B}"/>
              </a:ext>
            </a:extLst>
          </p:cNvPr>
          <p:cNvSpPr>
            <a:spLocks noGrp="1"/>
          </p:cNvSpPr>
          <p:nvPr>
            <p:ph type="title"/>
          </p:nvPr>
        </p:nvSpPr>
        <p:spPr>
          <a:xfrm>
            <a:off x="290814" y="157302"/>
            <a:ext cx="12434711" cy="840721"/>
          </a:xfrm>
        </p:spPr>
        <p:txBody>
          <a:bodyPr/>
          <a:lstStyle/>
          <a:p>
            <a:r>
              <a:rPr lang="en-US" dirty="0"/>
              <a:t>IoT Hub Message Enrichments</a:t>
            </a:r>
          </a:p>
        </p:txBody>
      </p:sp>
      <p:pic>
        <p:nvPicPr>
          <p:cNvPr id="3" name="Picture 2">
            <a:extLst>
              <a:ext uri="{FF2B5EF4-FFF2-40B4-BE49-F238E27FC236}">
                <a16:creationId xmlns:a16="http://schemas.microsoft.com/office/drawing/2014/main" id="{C712BB64-A76D-411D-93F2-4120270980FA}"/>
              </a:ext>
            </a:extLst>
          </p:cNvPr>
          <p:cNvPicPr>
            <a:picLocks noChangeAspect="1"/>
          </p:cNvPicPr>
          <p:nvPr/>
        </p:nvPicPr>
        <p:blipFill>
          <a:blip r:embed="rId3"/>
          <a:stretch>
            <a:fillRect/>
          </a:stretch>
        </p:blipFill>
        <p:spPr>
          <a:xfrm>
            <a:off x="180977" y="1105154"/>
            <a:ext cx="9021418" cy="4931376"/>
          </a:xfrm>
          <a:prstGeom prst="rect">
            <a:avLst/>
          </a:prstGeom>
        </p:spPr>
      </p:pic>
      <p:sp>
        <p:nvSpPr>
          <p:cNvPr id="4" name="TextBox 3">
            <a:extLst>
              <a:ext uri="{FF2B5EF4-FFF2-40B4-BE49-F238E27FC236}">
                <a16:creationId xmlns:a16="http://schemas.microsoft.com/office/drawing/2014/main" id="{941484F4-6C50-4BF8-AB8C-0F64C21E609A}"/>
              </a:ext>
            </a:extLst>
          </p:cNvPr>
          <p:cNvSpPr txBox="1"/>
          <p:nvPr/>
        </p:nvSpPr>
        <p:spPr>
          <a:xfrm>
            <a:off x="7735179" y="102733"/>
            <a:ext cx="4701296" cy="555610"/>
          </a:xfrm>
          <a:prstGeom prst="rect">
            <a:avLst/>
          </a:prstGeom>
          <a:noFill/>
        </p:spPr>
        <p:txBody>
          <a:bodyPr wrap="square" lIns="186521" tIns="149217" rIns="186521" bIns="149217" rtlCol="0">
            <a:spAutoFit/>
          </a:bodyPr>
          <a:lstStyle/>
          <a:p>
            <a:pPr>
              <a:lnSpc>
                <a:spcPct val="90000"/>
              </a:lnSpc>
              <a:spcAft>
                <a:spcPts val="612"/>
              </a:spcAft>
            </a:pPr>
            <a:r>
              <a:rPr lang="en-US" sz="1836" dirty="0">
                <a:gradFill>
                  <a:gsLst>
                    <a:gs pos="2917">
                      <a:schemeClr val="tx1"/>
                    </a:gs>
                    <a:gs pos="30000">
                      <a:schemeClr val="tx1"/>
                    </a:gs>
                  </a:gsLst>
                  <a:lin ang="5400000" scaled="0"/>
                </a:gradFill>
                <a:hlinkClick r:id="rId4"/>
              </a:rPr>
              <a:t>Learn more about Message Enrichments</a:t>
            </a:r>
            <a:endParaRPr lang="en-US" sz="1836"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1828ABF0-E1C4-4C1B-9DF3-4F378A45F82B}"/>
              </a:ext>
            </a:extLst>
          </p:cNvPr>
          <p:cNvSpPr txBox="1"/>
          <p:nvPr/>
        </p:nvSpPr>
        <p:spPr>
          <a:xfrm>
            <a:off x="9384652" y="1780234"/>
            <a:ext cx="2687873" cy="2265599"/>
          </a:xfrm>
          <a:prstGeom prst="rect">
            <a:avLst/>
          </a:prstGeom>
          <a:noFill/>
        </p:spPr>
        <p:txBody>
          <a:bodyPr wrap="square" lIns="186521" tIns="149217" rIns="186521" bIns="149217" rtlCol="0">
            <a:spAutoFit/>
          </a:bodyPr>
          <a:lstStyle/>
          <a:p>
            <a:pPr>
              <a:lnSpc>
                <a:spcPct val="90000"/>
              </a:lnSpc>
              <a:spcAft>
                <a:spcPts val="612"/>
              </a:spcAft>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Enrichment Values supported</a:t>
            </a:r>
          </a:p>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Device Twin tags, properties</a:t>
            </a:r>
          </a:p>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IoT Hub name</a:t>
            </a:r>
          </a:p>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Static string</a:t>
            </a:r>
            <a:endParaRPr lang="en-US" sz="204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196387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0FB9E-173D-42F3-BF84-EE132C2D97CA}"/>
              </a:ext>
            </a:extLst>
          </p:cNvPr>
          <p:cNvSpPr>
            <a:spLocks noGrp="1"/>
          </p:cNvSpPr>
          <p:nvPr>
            <p:ph type="title"/>
          </p:nvPr>
        </p:nvSpPr>
        <p:spPr/>
        <p:txBody>
          <a:bodyPr/>
          <a:lstStyle/>
          <a:p>
            <a:r>
              <a:rPr lang="en-US"/>
              <a:t>Serverless Integration</a:t>
            </a:r>
          </a:p>
        </p:txBody>
      </p:sp>
      <p:pic>
        <p:nvPicPr>
          <p:cNvPr id="3" name="Picture 2">
            <a:extLst>
              <a:ext uri="{FF2B5EF4-FFF2-40B4-BE49-F238E27FC236}">
                <a16:creationId xmlns:a16="http://schemas.microsoft.com/office/drawing/2014/main" id="{01ED40C4-C00D-4D4A-96CF-2504A5BBF0A9}"/>
              </a:ext>
            </a:extLst>
          </p:cNvPr>
          <p:cNvPicPr>
            <a:picLocks noChangeAspect="1"/>
          </p:cNvPicPr>
          <p:nvPr/>
        </p:nvPicPr>
        <p:blipFill>
          <a:blip r:embed="rId3"/>
          <a:stretch>
            <a:fillRect/>
          </a:stretch>
        </p:blipFill>
        <p:spPr>
          <a:xfrm>
            <a:off x="465122" y="1488971"/>
            <a:ext cx="7090315" cy="4691090"/>
          </a:xfrm>
          <a:prstGeom prst="rect">
            <a:avLst/>
          </a:prstGeom>
        </p:spPr>
      </p:pic>
      <p:sp>
        <p:nvSpPr>
          <p:cNvPr id="4" name="Rectangle 3">
            <a:extLst>
              <a:ext uri="{FF2B5EF4-FFF2-40B4-BE49-F238E27FC236}">
                <a16:creationId xmlns:a16="http://schemas.microsoft.com/office/drawing/2014/main" id="{79D301BC-9C95-4429-963C-908D62341090}"/>
              </a:ext>
            </a:extLst>
          </p:cNvPr>
          <p:cNvSpPr/>
          <p:nvPr/>
        </p:nvSpPr>
        <p:spPr>
          <a:xfrm>
            <a:off x="535419" y="6397357"/>
            <a:ext cx="3230788" cy="353469"/>
          </a:xfrm>
          <a:prstGeom prst="rect">
            <a:avLst/>
          </a:prstGeom>
        </p:spPr>
        <p:txBody>
          <a:bodyPr wrap="none">
            <a:spAutoFit/>
          </a:bodyPr>
          <a:lstStyle/>
          <a:p>
            <a:pPr>
              <a:lnSpc>
                <a:spcPct val="90000"/>
              </a:lnSpc>
              <a:spcAft>
                <a:spcPts val="612"/>
              </a:spcAft>
            </a:pPr>
            <a:r>
              <a:rPr lang="en-US" sz="1836">
                <a:gradFill>
                  <a:gsLst>
                    <a:gs pos="2917">
                      <a:schemeClr val="tx1"/>
                    </a:gs>
                    <a:gs pos="30000">
                      <a:schemeClr val="tx1"/>
                    </a:gs>
                  </a:gsLst>
                  <a:lin ang="5400000" scaled="0"/>
                </a:gradFill>
                <a:hlinkClick r:id="rId4"/>
              </a:rPr>
              <a:t>Learn more about Event Grid</a:t>
            </a:r>
            <a:endParaRPr lang="en-US" sz="1836">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9680D9DA-871E-4404-A36F-544B0D4FF2DB}"/>
              </a:ext>
            </a:extLst>
          </p:cNvPr>
          <p:cNvSpPr txBox="1"/>
          <p:nvPr/>
        </p:nvSpPr>
        <p:spPr>
          <a:xfrm>
            <a:off x="7710091" y="2016164"/>
            <a:ext cx="4541169" cy="1977462"/>
          </a:xfrm>
          <a:prstGeom prst="rect">
            <a:avLst/>
          </a:prstGeom>
          <a:noFill/>
        </p:spPr>
        <p:txBody>
          <a:bodyPr wrap="square" lIns="186521" tIns="149217" rIns="186521" bIns="149217" rtlCol="0">
            <a:spAutoFit/>
          </a:bodyPr>
          <a:lstStyle/>
          <a:p>
            <a:pPr>
              <a:lnSpc>
                <a:spcPct val="90000"/>
              </a:lnSpc>
              <a:spcAft>
                <a:spcPts val="612"/>
              </a:spcAft>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Events supported:</a:t>
            </a:r>
          </a:p>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Device Telemetry </a:t>
            </a:r>
          </a:p>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Device Created/Deleted Events</a:t>
            </a:r>
          </a:p>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Device Connected/Disconnected Events</a:t>
            </a:r>
            <a:endParaRPr lang="en-US" sz="204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29369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214C-5F0E-4D13-AD16-73079773BDEF}"/>
              </a:ext>
            </a:extLst>
          </p:cNvPr>
          <p:cNvSpPr>
            <a:spLocks noGrp="1"/>
          </p:cNvSpPr>
          <p:nvPr>
            <p:ph type="title"/>
          </p:nvPr>
        </p:nvSpPr>
        <p:spPr/>
        <p:txBody>
          <a:bodyPr/>
          <a:lstStyle/>
          <a:p>
            <a:r>
              <a:rPr lang="en-US" dirty="0">
                <a:solidFill>
                  <a:schemeClr val="accent1"/>
                </a:solidFill>
              </a:rPr>
              <a:t>Device Twin</a:t>
            </a:r>
          </a:p>
        </p:txBody>
      </p:sp>
      <p:sp>
        <p:nvSpPr>
          <p:cNvPr id="5" name="Text Placeholder 4">
            <a:extLst>
              <a:ext uri="{FF2B5EF4-FFF2-40B4-BE49-F238E27FC236}">
                <a16:creationId xmlns:a16="http://schemas.microsoft.com/office/drawing/2014/main" id="{829D9567-1515-4CC3-8A53-008B864304B9}"/>
              </a:ext>
            </a:extLst>
          </p:cNvPr>
          <p:cNvSpPr txBox="1">
            <a:spLocks/>
          </p:cNvSpPr>
          <p:nvPr/>
        </p:nvSpPr>
        <p:spPr>
          <a:xfrm>
            <a:off x="275481" y="986502"/>
            <a:ext cx="9485202" cy="4484636"/>
          </a:xfrm>
          <a:prstGeom prst="rect">
            <a:avLst/>
          </a:prstGeom>
        </p:spPr>
        <p:txBody>
          <a:bodyPr vert="horz" wrap="square" lIns="149217" tIns="93260" rIns="149217" bIns="93260" rtlCol="0">
            <a:spAutoFit/>
          </a:bodyPr>
          <a:lstStyle>
            <a:lvl1pPr marL="0"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3676" kern="1200" spc="0" baseline="0">
                <a:gradFill>
                  <a:gsLst>
                    <a:gs pos="1250">
                      <a:schemeClr val="tx2"/>
                    </a:gs>
                    <a:gs pos="99000">
                      <a:schemeClr val="tx2"/>
                    </a:gs>
                  </a:gsLst>
                  <a:lin ang="5400000" scaled="0"/>
                </a:gradFill>
                <a:latin typeface="+mj-lt"/>
                <a:ea typeface="+mn-ea"/>
                <a:cs typeface="+mn-cs"/>
              </a:defRPr>
            </a:lvl1pPr>
            <a:lvl2pPr marL="0" marR="0" indent="0" algn="l" defTabSz="857219" rtl="0" eaLnBrk="1" fontAlgn="auto" latinLnBrk="0" hangingPunct="1">
              <a:lnSpc>
                <a:spcPct val="90000"/>
              </a:lnSpc>
              <a:spcBef>
                <a:spcPct val="20000"/>
              </a:spcBef>
              <a:spcAft>
                <a:spcPts val="0"/>
              </a:spcAft>
              <a:buClrTx/>
              <a:buSzPct val="90000"/>
              <a:buFontTx/>
              <a:buNone/>
              <a:tabLst/>
              <a:defRPr sz="1838" kern="1200" spc="0" baseline="0">
                <a:gradFill>
                  <a:gsLst>
                    <a:gs pos="1250">
                      <a:schemeClr val="tx1"/>
                    </a:gs>
                    <a:gs pos="100000">
                      <a:schemeClr val="tx1"/>
                    </a:gs>
                  </a:gsLst>
                  <a:lin ang="5400000" scaled="0"/>
                </a:gradFill>
                <a:latin typeface="+mn-lt"/>
                <a:ea typeface="+mn-ea"/>
                <a:cs typeface="+mn-cs"/>
              </a:defRPr>
            </a:lvl2pPr>
            <a:lvl3pPr marL="210091"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838" kern="1200" spc="0" baseline="0">
                <a:gradFill>
                  <a:gsLst>
                    <a:gs pos="1250">
                      <a:schemeClr val="tx1"/>
                    </a:gs>
                    <a:gs pos="100000">
                      <a:schemeClr val="tx1"/>
                    </a:gs>
                  </a:gsLst>
                  <a:lin ang="5400000" scaled="0"/>
                </a:gradFill>
                <a:latin typeface="+mn-lt"/>
                <a:ea typeface="+mn-ea"/>
                <a:cs typeface="+mn-cs"/>
              </a:defRPr>
            </a:lvl3pPr>
            <a:lvl4pPr marL="420181"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655" kern="1200" spc="0" baseline="0">
                <a:gradFill>
                  <a:gsLst>
                    <a:gs pos="1250">
                      <a:schemeClr val="tx1"/>
                    </a:gs>
                    <a:gs pos="100000">
                      <a:schemeClr val="tx1"/>
                    </a:gs>
                  </a:gsLst>
                  <a:lin ang="5400000" scaled="0"/>
                </a:gradFill>
                <a:latin typeface="+mn-lt"/>
                <a:ea typeface="+mn-ea"/>
                <a:cs typeface="+mn-cs"/>
              </a:defRPr>
            </a:lvl4pPr>
            <a:lvl5pPr marL="630272" marR="0" indent="0" algn="l" defTabSz="857219" rtl="0" eaLnBrk="1" fontAlgn="auto" latinLnBrk="0" hangingPunct="1">
              <a:lnSpc>
                <a:spcPct val="90000"/>
              </a:lnSpc>
              <a:spcBef>
                <a:spcPct val="20000"/>
              </a:spcBef>
              <a:spcAft>
                <a:spcPts val="0"/>
              </a:spcAft>
              <a:buClrTx/>
              <a:buSzPct val="90000"/>
              <a:buFont typeface="Arial" pitchFamily="34" charset="0"/>
              <a:buNone/>
              <a:tabLst/>
              <a:defRPr sz="1655" kern="1200" spc="0" baseline="0">
                <a:gradFill>
                  <a:gsLst>
                    <a:gs pos="1250">
                      <a:schemeClr val="tx1"/>
                    </a:gs>
                    <a:gs pos="100000">
                      <a:schemeClr val="tx1"/>
                    </a:gs>
                  </a:gsLst>
                  <a:lin ang="5400000" scaled="0"/>
                </a:gradFill>
                <a:latin typeface="+mn-lt"/>
                <a:ea typeface="+mn-ea"/>
                <a:cs typeface="+mn-cs"/>
              </a:defRPr>
            </a:lvl5pPr>
            <a:lvl6pPr marL="235735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96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57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318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9pPr>
          </a:lstStyle>
          <a:p>
            <a:pPr defTabSz="874278"/>
            <a:r>
              <a:rPr lang="en-US" sz="3749" dirty="0">
                <a:gradFill>
                  <a:gsLst>
                    <a:gs pos="1250">
                      <a:srgbClr val="6DC2E9"/>
                    </a:gs>
                    <a:gs pos="99000">
                      <a:srgbClr val="6DC2E9"/>
                    </a:gs>
                  </a:gsLst>
                  <a:lin ang="5400000" scaled="0"/>
                </a:gradFill>
                <a:latin typeface="Segoe UI Light"/>
              </a:rPr>
              <a:t>Twin</a:t>
            </a:r>
          </a:p>
          <a:p>
            <a:pPr marL="466298" lvl="1" indent="-466298" defTabSz="874278">
              <a:buFont typeface="Arial" panose="020B0604020202020204" pitchFamily="34" charset="0"/>
              <a:buChar char="•"/>
            </a:pPr>
            <a:r>
              <a:rPr lang="en-US" sz="1875" dirty="0">
                <a:solidFill>
                  <a:schemeClr val="accent1"/>
                </a:solidFill>
                <a:latin typeface="Segoe UI"/>
              </a:rPr>
              <a:t>Bi-directional device&lt;-&gt;hub communication channel</a:t>
            </a:r>
          </a:p>
          <a:p>
            <a:pPr marL="466298" lvl="1" indent="-466298" defTabSz="874278">
              <a:buFont typeface="Arial" panose="020B0604020202020204" pitchFamily="34" charset="0"/>
              <a:buChar char="•"/>
            </a:pPr>
            <a:r>
              <a:rPr lang="en-US" sz="1875" dirty="0">
                <a:solidFill>
                  <a:schemeClr val="accent1"/>
                </a:solidFill>
                <a:latin typeface="Segoe UI"/>
              </a:rPr>
              <a:t>Based on per-device (per module) json documents</a:t>
            </a:r>
          </a:p>
          <a:p>
            <a:pPr marL="466298" lvl="1" indent="-466298" defTabSz="874278">
              <a:buFont typeface="Arial" panose="020B0604020202020204" pitchFamily="34" charset="0"/>
              <a:buChar char="•"/>
            </a:pPr>
            <a:r>
              <a:rPr lang="en-US" sz="1875" dirty="0">
                <a:solidFill>
                  <a:schemeClr val="accent1"/>
                </a:solidFill>
                <a:latin typeface="Segoe UI"/>
              </a:rPr>
              <a:t>Used to store configuration and control-plane state</a:t>
            </a:r>
          </a:p>
          <a:p>
            <a:pPr marL="466298" lvl="1" indent="-466298" defTabSz="874278">
              <a:buFont typeface="Arial" panose="020B0604020202020204" pitchFamily="34" charset="0"/>
              <a:buChar char="•"/>
            </a:pPr>
            <a:r>
              <a:rPr lang="en-US" sz="1875" dirty="0">
                <a:solidFill>
                  <a:schemeClr val="accent1"/>
                </a:solidFill>
                <a:latin typeface="Segoe UI"/>
              </a:rPr>
              <a:t>Supports queries</a:t>
            </a:r>
          </a:p>
          <a:p>
            <a:pPr marL="466298" lvl="1" indent="-466298" defTabSz="874278">
              <a:buFont typeface="Arial" panose="020B0604020202020204" pitchFamily="34" charset="0"/>
              <a:buChar char="•"/>
            </a:pPr>
            <a:endParaRPr lang="en-US" sz="1875" dirty="0">
              <a:gradFill>
                <a:gsLst>
                  <a:gs pos="1250">
                    <a:srgbClr val="FFFFFF"/>
                  </a:gs>
                  <a:gs pos="100000">
                    <a:srgbClr val="FFFFFF"/>
                  </a:gs>
                </a:gsLst>
                <a:lin ang="5400000" scaled="0"/>
              </a:gradFill>
              <a:latin typeface="Segoe UI"/>
            </a:endParaRPr>
          </a:p>
          <a:p>
            <a:pPr defTabSz="874278"/>
            <a:r>
              <a:rPr lang="en-US" sz="3749" dirty="0">
                <a:gradFill>
                  <a:gsLst>
                    <a:gs pos="1250">
                      <a:srgbClr val="6DC2E9"/>
                    </a:gs>
                    <a:gs pos="99000">
                      <a:srgbClr val="6DC2E9"/>
                    </a:gs>
                  </a:gsLst>
                  <a:lin ang="5400000" scaled="0"/>
                </a:gradFill>
                <a:latin typeface="Segoe UI Light"/>
              </a:rPr>
              <a:t>Twin sections</a:t>
            </a:r>
            <a:endParaRPr lang="en-US" sz="3749" dirty="0">
              <a:solidFill>
                <a:schemeClr val="accent1"/>
              </a:solidFill>
              <a:latin typeface="Segoe UI Light"/>
            </a:endParaRPr>
          </a:p>
          <a:p>
            <a:pPr marL="466298" lvl="1" indent="-466298" defTabSz="874278">
              <a:buFont typeface="Arial" panose="020B0604020202020204" pitchFamily="34" charset="0"/>
              <a:buChar char="•"/>
            </a:pPr>
            <a:r>
              <a:rPr lang="en-US" sz="1875" b="1" dirty="0">
                <a:solidFill>
                  <a:schemeClr val="accent1"/>
                </a:solidFill>
                <a:latin typeface="Segoe UI"/>
              </a:rPr>
              <a:t>Tags: </a:t>
            </a:r>
            <a:r>
              <a:rPr lang="en-US" sz="1875" dirty="0">
                <a:solidFill>
                  <a:schemeClr val="accent1"/>
                </a:solidFill>
                <a:latin typeface="Segoe UI"/>
              </a:rPr>
              <a:t>set by service and not viewable by device</a:t>
            </a:r>
          </a:p>
          <a:p>
            <a:pPr marL="466298" lvl="1" indent="-466298" defTabSz="874278">
              <a:buFont typeface="Arial" panose="020B0604020202020204" pitchFamily="34" charset="0"/>
              <a:buChar char="•"/>
            </a:pPr>
            <a:r>
              <a:rPr lang="en-US" sz="1875" b="1" dirty="0">
                <a:solidFill>
                  <a:schemeClr val="accent1"/>
                </a:solidFill>
                <a:latin typeface="Segoe UI"/>
              </a:rPr>
              <a:t>Desired properties:</a:t>
            </a:r>
            <a:r>
              <a:rPr lang="en-US" sz="1875" dirty="0">
                <a:solidFill>
                  <a:schemeClr val="accent1"/>
                </a:solidFill>
                <a:latin typeface="Segoe UI"/>
              </a:rPr>
              <a:t> set by service and delivered</a:t>
            </a:r>
            <a:br>
              <a:rPr lang="en-US" sz="1875" dirty="0">
                <a:solidFill>
                  <a:schemeClr val="accent1"/>
                </a:solidFill>
                <a:latin typeface="Segoe UI"/>
              </a:rPr>
            </a:br>
            <a:r>
              <a:rPr lang="en-US" sz="1875" dirty="0">
                <a:solidFill>
                  <a:schemeClr val="accent1"/>
                </a:solidFill>
                <a:latin typeface="Segoe UI"/>
              </a:rPr>
              <a:t>to device</a:t>
            </a:r>
          </a:p>
          <a:p>
            <a:pPr marL="466298" lvl="1" indent="-466298" defTabSz="874278">
              <a:buFont typeface="Arial" panose="020B0604020202020204" pitchFamily="34" charset="0"/>
              <a:buChar char="•"/>
            </a:pPr>
            <a:r>
              <a:rPr lang="en-US" sz="1875" b="1" dirty="0">
                <a:solidFill>
                  <a:schemeClr val="accent1"/>
                </a:solidFill>
                <a:latin typeface="Segoe UI"/>
              </a:rPr>
              <a:t>Reported properties:</a:t>
            </a:r>
            <a:r>
              <a:rPr lang="en-US" sz="1875" dirty="0">
                <a:solidFill>
                  <a:schemeClr val="accent1"/>
                </a:solidFill>
                <a:latin typeface="Segoe UI"/>
              </a:rPr>
              <a:t> set by devices and delivered</a:t>
            </a:r>
            <a:br>
              <a:rPr lang="en-US" sz="1875" dirty="0">
                <a:solidFill>
                  <a:schemeClr val="accent1"/>
                </a:solidFill>
                <a:latin typeface="Segoe UI"/>
              </a:rPr>
            </a:br>
            <a:r>
              <a:rPr lang="en-US" sz="1875" dirty="0">
                <a:solidFill>
                  <a:schemeClr val="accent1"/>
                </a:solidFill>
                <a:latin typeface="Segoe UI"/>
              </a:rPr>
              <a:t>to service</a:t>
            </a:r>
          </a:p>
        </p:txBody>
      </p:sp>
      <p:sp>
        <p:nvSpPr>
          <p:cNvPr id="6" name="Rectangle 5">
            <a:extLst>
              <a:ext uri="{FF2B5EF4-FFF2-40B4-BE49-F238E27FC236}">
                <a16:creationId xmlns:a16="http://schemas.microsoft.com/office/drawing/2014/main" id="{D5D93384-90E7-46C4-B845-48DD3FEDC261}"/>
              </a:ext>
            </a:extLst>
          </p:cNvPr>
          <p:cNvSpPr/>
          <p:nvPr/>
        </p:nvSpPr>
        <p:spPr bwMode="auto">
          <a:xfrm>
            <a:off x="6496572" y="1939749"/>
            <a:ext cx="932603" cy="93260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a:gradFill>
                  <a:gsLst>
                    <a:gs pos="0">
                      <a:srgbClr val="FFFFFF"/>
                    </a:gs>
                    <a:gs pos="100000">
                      <a:srgbClr val="FFFFFF"/>
                    </a:gs>
                  </a:gsLst>
                  <a:lin ang="5400000" scaled="0"/>
                </a:gradFill>
                <a:latin typeface="Segoe UI"/>
              </a:rPr>
              <a:t>Device</a:t>
            </a:r>
          </a:p>
        </p:txBody>
      </p:sp>
      <p:sp>
        <p:nvSpPr>
          <p:cNvPr id="7" name="Rectangle 6">
            <a:extLst>
              <a:ext uri="{FF2B5EF4-FFF2-40B4-BE49-F238E27FC236}">
                <a16:creationId xmlns:a16="http://schemas.microsoft.com/office/drawing/2014/main" id="{DC883199-A271-4C01-A030-CFC3C36324AE}"/>
              </a:ext>
            </a:extLst>
          </p:cNvPr>
          <p:cNvSpPr/>
          <p:nvPr/>
        </p:nvSpPr>
        <p:spPr bwMode="auto">
          <a:xfrm>
            <a:off x="8824459" y="1961711"/>
            <a:ext cx="932603" cy="93260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a:gradFill>
                  <a:gsLst>
                    <a:gs pos="0">
                      <a:srgbClr val="FFFFFF"/>
                    </a:gs>
                    <a:gs pos="100000">
                      <a:srgbClr val="FFFFFF"/>
                    </a:gs>
                  </a:gsLst>
                  <a:lin ang="5400000" scaled="0"/>
                </a:gradFill>
                <a:latin typeface="Segoe UI"/>
              </a:rPr>
              <a:t>IoT</a:t>
            </a:r>
            <a:br>
              <a:rPr lang="en-US" sz="2040">
                <a:gradFill>
                  <a:gsLst>
                    <a:gs pos="0">
                      <a:srgbClr val="FFFFFF"/>
                    </a:gs>
                    <a:gs pos="100000">
                      <a:srgbClr val="FFFFFF"/>
                    </a:gs>
                  </a:gsLst>
                  <a:lin ang="5400000" scaled="0"/>
                </a:gradFill>
                <a:latin typeface="Segoe UI"/>
              </a:rPr>
            </a:br>
            <a:r>
              <a:rPr lang="en-US" sz="2040">
                <a:gradFill>
                  <a:gsLst>
                    <a:gs pos="0">
                      <a:srgbClr val="FFFFFF"/>
                    </a:gs>
                    <a:gs pos="100000">
                      <a:srgbClr val="FFFFFF"/>
                    </a:gs>
                  </a:gsLst>
                  <a:lin ang="5400000" scaled="0"/>
                </a:gradFill>
                <a:latin typeface="Segoe UI"/>
              </a:rPr>
              <a:t>Hub</a:t>
            </a:r>
          </a:p>
        </p:txBody>
      </p:sp>
      <p:sp>
        <p:nvSpPr>
          <p:cNvPr id="8" name="Arrow: Right 7">
            <a:extLst>
              <a:ext uri="{FF2B5EF4-FFF2-40B4-BE49-F238E27FC236}">
                <a16:creationId xmlns:a16="http://schemas.microsoft.com/office/drawing/2014/main" id="{A6AEE69A-80F5-4484-9F46-CC1116F74E59}"/>
              </a:ext>
            </a:extLst>
          </p:cNvPr>
          <p:cNvSpPr/>
          <p:nvPr/>
        </p:nvSpPr>
        <p:spPr bwMode="auto">
          <a:xfrm>
            <a:off x="9923339" y="1848287"/>
            <a:ext cx="1428008" cy="117117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0">
                      <a:srgbClr val="FFFFFF"/>
                    </a:gs>
                    <a:gs pos="100000">
                      <a:srgbClr val="FFFFFF"/>
                    </a:gs>
                  </a:gsLst>
                  <a:lin ang="5400000" scaled="0"/>
                </a:gradFill>
                <a:latin typeface="Segoe UI"/>
              </a:rPr>
              <a:t>Query data</a:t>
            </a:r>
          </a:p>
        </p:txBody>
      </p:sp>
      <p:sp>
        <p:nvSpPr>
          <p:cNvPr id="9" name="Arrow: Right 8">
            <a:extLst>
              <a:ext uri="{FF2B5EF4-FFF2-40B4-BE49-F238E27FC236}">
                <a16:creationId xmlns:a16="http://schemas.microsoft.com/office/drawing/2014/main" id="{3B396EF1-799E-4A55-B73D-00F34071320C}"/>
              </a:ext>
            </a:extLst>
          </p:cNvPr>
          <p:cNvSpPr/>
          <p:nvPr/>
        </p:nvSpPr>
        <p:spPr bwMode="auto">
          <a:xfrm>
            <a:off x="7552072" y="1790830"/>
            <a:ext cx="1149490" cy="1171177"/>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gradFill>
                  <a:gsLst>
                    <a:gs pos="0">
                      <a:srgbClr val="FFFFFF"/>
                    </a:gs>
                    <a:gs pos="100000">
                      <a:srgbClr val="FFFFFF"/>
                    </a:gs>
                  </a:gsLst>
                  <a:lin ang="5400000" scaled="0"/>
                </a:gradFill>
                <a:latin typeface="Segoe UI"/>
              </a:rPr>
              <a:t>Report data</a:t>
            </a:r>
          </a:p>
        </p:txBody>
      </p:sp>
      <p:sp>
        <p:nvSpPr>
          <p:cNvPr id="10" name="Rectangle 9">
            <a:extLst>
              <a:ext uri="{FF2B5EF4-FFF2-40B4-BE49-F238E27FC236}">
                <a16:creationId xmlns:a16="http://schemas.microsoft.com/office/drawing/2014/main" id="{4C1D7A9B-F0BE-4138-9638-5FC3463089D8}"/>
              </a:ext>
            </a:extLst>
          </p:cNvPr>
          <p:cNvSpPr/>
          <p:nvPr/>
        </p:nvSpPr>
        <p:spPr bwMode="auto">
          <a:xfrm>
            <a:off x="11448271" y="1961711"/>
            <a:ext cx="932603" cy="93260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a:gradFill>
                  <a:gsLst>
                    <a:gs pos="0">
                      <a:srgbClr val="FFFFFF"/>
                    </a:gs>
                    <a:gs pos="100000">
                      <a:srgbClr val="FFFFFF"/>
                    </a:gs>
                  </a:gsLst>
                  <a:lin ang="5400000" scaled="0"/>
                </a:gradFill>
                <a:latin typeface="Segoe UI"/>
              </a:rPr>
              <a:t>IoT App (service)</a:t>
            </a:r>
          </a:p>
        </p:txBody>
      </p:sp>
      <p:grpSp>
        <p:nvGrpSpPr>
          <p:cNvPr id="12" name="Group 11">
            <a:extLst>
              <a:ext uri="{FF2B5EF4-FFF2-40B4-BE49-F238E27FC236}">
                <a16:creationId xmlns:a16="http://schemas.microsoft.com/office/drawing/2014/main" id="{C0CB1BD9-8E44-4716-8CD6-C6B2B8E81A87}"/>
              </a:ext>
            </a:extLst>
          </p:cNvPr>
          <p:cNvGrpSpPr/>
          <p:nvPr/>
        </p:nvGrpSpPr>
        <p:grpSpPr>
          <a:xfrm>
            <a:off x="6306283" y="2962006"/>
            <a:ext cx="6067255" cy="4128067"/>
            <a:chOff x="4523855" y="1431757"/>
            <a:chExt cx="8108295" cy="5516762"/>
          </a:xfrm>
        </p:grpSpPr>
        <p:cxnSp>
          <p:nvCxnSpPr>
            <p:cNvPr id="13" name="Straight Connector 12">
              <a:extLst>
                <a:ext uri="{FF2B5EF4-FFF2-40B4-BE49-F238E27FC236}">
                  <a16:creationId xmlns:a16="http://schemas.microsoft.com/office/drawing/2014/main" id="{C1378EB0-1E49-4B5D-9239-BFF0CE0BEAC3}"/>
                </a:ext>
              </a:extLst>
            </p:cNvPr>
            <p:cNvCxnSpPr>
              <a:stCxn id="16" idx="2"/>
            </p:cNvCxnSpPr>
            <p:nvPr/>
          </p:nvCxnSpPr>
          <p:spPr>
            <a:xfrm>
              <a:off x="6894095" y="2346157"/>
              <a:ext cx="0" cy="362150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8242D95-F59F-47C3-9EB9-E15DED1AC9EA}"/>
                </a:ext>
              </a:extLst>
            </p:cNvPr>
            <p:cNvCxnSpPr>
              <a:cxnSpLocks/>
            </p:cNvCxnSpPr>
            <p:nvPr/>
          </p:nvCxnSpPr>
          <p:spPr>
            <a:xfrm>
              <a:off x="10996863" y="2346157"/>
              <a:ext cx="0" cy="36215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EFE2912-0773-40B6-830A-F696BCF5AC6A}"/>
                </a:ext>
              </a:extLst>
            </p:cNvPr>
            <p:cNvGrpSpPr/>
            <p:nvPr/>
          </p:nvGrpSpPr>
          <p:grpSpPr>
            <a:xfrm>
              <a:off x="4542050" y="2414229"/>
              <a:ext cx="6539080" cy="3553432"/>
              <a:chOff x="4746587" y="2462356"/>
              <a:chExt cx="6539080" cy="3553432"/>
            </a:xfrm>
          </p:grpSpPr>
          <p:sp>
            <p:nvSpPr>
              <p:cNvPr id="63" name="Rectangle 62">
                <a:extLst>
                  <a:ext uri="{FF2B5EF4-FFF2-40B4-BE49-F238E27FC236}">
                    <a16:creationId xmlns:a16="http://schemas.microsoft.com/office/drawing/2014/main" id="{549CD57F-DD1C-405A-9C7F-48789D4E93A3}"/>
                  </a:ext>
                </a:extLst>
              </p:cNvPr>
              <p:cNvSpPr/>
              <p:nvPr/>
            </p:nvSpPr>
            <p:spPr bwMode="auto">
              <a:xfrm>
                <a:off x="11142355" y="2565817"/>
                <a:ext cx="143312" cy="3449971"/>
              </a:xfrm>
              <a:prstGeom prst="rect">
                <a:avLst/>
              </a:prstGeom>
              <a:solidFill>
                <a:srgbClr val="00B0F0"/>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505050">
                      <a:lumMod val="50000"/>
                    </a:srgbClr>
                  </a:solidFill>
                  <a:latin typeface="Segoe UI"/>
                </a:endParaRPr>
              </a:p>
            </p:txBody>
          </p:sp>
          <p:sp>
            <p:nvSpPr>
              <p:cNvPr id="64" name="Rectangle 63">
                <a:extLst>
                  <a:ext uri="{FF2B5EF4-FFF2-40B4-BE49-F238E27FC236}">
                    <a16:creationId xmlns:a16="http://schemas.microsoft.com/office/drawing/2014/main" id="{2E0B7358-44F6-48E5-9C8E-E33BE2E565DA}"/>
                  </a:ext>
                </a:extLst>
              </p:cNvPr>
              <p:cNvSpPr/>
              <p:nvPr/>
            </p:nvSpPr>
            <p:spPr bwMode="auto">
              <a:xfrm>
                <a:off x="7043701" y="2883649"/>
                <a:ext cx="132346" cy="2937655"/>
              </a:xfrm>
              <a:prstGeom prst="rect">
                <a:avLst/>
              </a:prstGeom>
              <a:solidFill>
                <a:srgbClr val="00B0F0"/>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505050">
                      <a:lumMod val="50000"/>
                    </a:srgbClr>
                  </a:solidFill>
                  <a:latin typeface="Segoe UI"/>
                </a:endParaRPr>
              </a:p>
            </p:txBody>
          </p:sp>
          <p:sp>
            <p:nvSpPr>
              <p:cNvPr id="65" name="TextBox 64">
                <a:extLst>
                  <a:ext uri="{FF2B5EF4-FFF2-40B4-BE49-F238E27FC236}">
                    <a16:creationId xmlns:a16="http://schemas.microsoft.com/office/drawing/2014/main" id="{1CF5C127-6379-4EA7-8BCF-F745BE590009}"/>
                  </a:ext>
                </a:extLst>
              </p:cNvPr>
              <p:cNvSpPr txBox="1"/>
              <p:nvPr/>
            </p:nvSpPr>
            <p:spPr>
              <a:xfrm>
                <a:off x="4746587" y="2462356"/>
                <a:ext cx="2369224" cy="1046657"/>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1428">
                    <a:solidFill>
                      <a:srgbClr val="505050">
                        <a:lumMod val="50000"/>
                      </a:srgbClr>
                    </a:solidFill>
                    <a:latin typeface="Segoe UI"/>
                  </a:rPr>
                  <a:t>2. Read/listen for</a:t>
                </a:r>
              </a:p>
              <a:p>
                <a:pPr algn="ctr" defTabSz="932597">
                  <a:lnSpc>
                    <a:spcPct val="90000"/>
                  </a:lnSpc>
                  <a:spcAft>
                    <a:spcPts val="612"/>
                  </a:spcAft>
                  <a:defRPr/>
                </a:pPr>
                <a:r>
                  <a:rPr lang="en-US" sz="1428">
                    <a:solidFill>
                      <a:srgbClr val="505050">
                        <a:lumMod val="50000"/>
                      </a:srgbClr>
                    </a:solidFill>
                    <a:latin typeface="Segoe UI"/>
                  </a:rPr>
                  <a:t>twin changes</a:t>
                </a:r>
              </a:p>
            </p:txBody>
          </p:sp>
          <p:cxnSp>
            <p:nvCxnSpPr>
              <p:cNvPr id="66" name="Straight Connector 65">
                <a:extLst>
                  <a:ext uri="{FF2B5EF4-FFF2-40B4-BE49-F238E27FC236}">
                    <a16:creationId xmlns:a16="http://schemas.microsoft.com/office/drawing/2014/main" id="{04E1B687-68A3-4E7F-BB27-0891EDA76798}"/>
                  </a:ext>
                </a:extLst>
              </p:cNvPr>
              <p:cNvCxnSpPr>
                <a:cxnSpLocks/>
              </p:cNvCxnSpPr>
              <p:nvPr/>
            </p:nvCxnSpPr>
            <p:spPr>
              <a:xfrm>
                <a:off x="6508928" y="2862414"/>
                <a:ext cx="531967" cy="228258"/>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B194DD85-DEC6-48B3-821B-5315560518E2}"/>
                </a:ext>
              </a:extLst>
            </p:cNvPr>
            <p:cNvSpPr/>
            <p:nvPr/>
          </p:nvSpPr>
          <p:spPr bwMode="auto">
            <a:xfrm>
              <a:off x="6436895" y="1431757"/>
              <a:ext cx="9144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0">
                        <a:srgbClr val="FFFFFF"/>
                      </a:gs>
                      <a:gs pos="100000">
                        <a:srgbClr val="FFFFFF"/>
                      </a:gs>
                    </a:gsLst>
                    <a:lin ang="5400000" scaled="0"/>
                  </a:gradFill>
                  <a:latin typeface="Segoe UI"/>
                </a:rPr>
                <a:t>Device</a:t>
              </a:r>
            </a:p>
          </p:txBody>
        </p:sp>
        <p:sp>
          <p:nvSpPr>
            <p:cNvPr id="17" name="Rectangle 16">
              <a:extLst>
                <a:ext uri="{FF2B5EF4-FFF2-40B4-BE49-F238E27FC236}">
                  <a16:creationId xmlns:a16="http://schemas.microsoft.com/office/drawing/2014/main" id="{1BD451AD-4E21-4AA2-A16F-E4964F0D09A3}"/>
                </a:ext>
              </a:extLst>
            </p:cNvPr>
            <p:cNvSpPr/>
            <p:nvPr/>
          </p:nvSpPr>
          <p:spPr bwMode="auto">
            <a:xfrm>
              <a:off x="10527631" y="1431757"/>
              <a:ext cx="9144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0">
                        <a:srgbClr val="FFFFFF"/>
                      </a:gs>
                      <a:gs pos="100000">
                        <a:srgbClr val="FFFFFF"/>
                      </a:gs>
                    </a:gsLst>
                    <a:lin ang="5400000" scaled="0"/>
                  </a:gradFill>
                  <a:latin typeface="Segoe UI"/>
                </a:rPr>
                <a:t>Service</a:t>
              </a:r>
            </a:p>
          </p:txBody>
        </p:sp>
        <p:grpSp>
          <p:nvGrpSpPr>
            <p:cNvPr id="18" name="Group 17">
              <a:extLst>
                <a:ext uri="{FF2B5EF4-FFF2-40B4-BE49-F238E27FC236}">
                  <a16:creationId xmlns:a16="http://schemas.microsoft.com/office/drawing/2014/main" id="{174CCE92-6A29-4CE9-A1DD-227102EAE7DC}"/>
                </a:ext>
              </a:extLst>
            </p:cNvPr>
            <p:cNvGrpSpPr/>
            <p:nvPr/>
          </p:nvGrpSpPr>
          <p:grpSpPr>
            <a:xfrm>
              <a:off x="9078617" y="2346157"/>
              <a:ext cx="1996451" cy="1046658"/>
              <a:chOff x="9283154" y="2394284"/>
              <a:chExt cx="1996451" cy="1046658"/>
            </a:xfrm>
          </p:grpSpPr>
          <p:grpSp>
            <p:nvGrpSpPr>
              <p:cNvPr id="59" name="Group 58">
                <a:extLst>
                  <a:ext uri="{FF2B5EF4-FFF2-40B4-BE49-F238E27FC236}">
                    <a16:creationId xmlns:a16="http://schemas.microsoft.com/office/drawing/2014/main" id="{2CD31BEB-128B-463D-8FAE-CD65301A0D31}"/>
                  </a:ext>
                </a:extLst>
              </p:cNvPr>
              <p:cNvGrpSpPr/>
              <p:nvPr/>
            </p:nvGrpSpPr>
            <p:grpSpPr>
              <a:xfrm>
                <a:off x="9283154" y="2394284"/>
                <a:ext cx="1996451" cy="1046658"/>
                <a:chOff x="9283154" y="2394284"/>
                <a:chExt cx="1996451" cy="1046658"/>
              </a:xfrm>
            </p:grpSpPr>
            <p:sp>
              <p:nvSpPr>
                <p:cNvPr id="61" name="Rectangle 60">
                  <a:extLst>
                    <a:ext uri="{FF2B5EF4-FFF2-40B4-BE49-F238E27FC236}">
                      <a16:creationId xmlns:a16="http://schemas.microsoft.com/office/drawing/2014/main" id="{9C9C9D00-7E9C-43F3-83B9-24739573DEC5}"/>
                    </a:ext>
                  </a:extLst>
                </p:cNvPr>
                <p:cNvSpPr/>
                <p:nvPr/>
              </p:nvSpPr>
              <p:spPr bwMode="auto">
                <a:xfrm>
                  <a:off x="11147259" y="2885629"/>
                  <a:ext cx="132346" cy="228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505050">
                        <a:lumMod val="50000"/>
                      </a:srgbClr>
                    </a:solidFill>
                    <a:latin typeface="Segoe UI"/>
                  </a:endParaRPr>
                </a:p>
              </p:txBody>
            </p:sp>
            <p:sp>
              <p:nvSpPr>
                <p:cNvPr id="62" name="TextBox 61">
                  <a:extLst>
                    <a:ext uri="{FF2B5EF4-FFF2-40B4-BE49-F238E27FC236}">
                      <a16:creationId xmlns:a16="http://schemas.microsoft.com/office/drawing/2014/main" id="{FA8356D9-9A74-4CE6-87E4-0951B43C8F1B}"/>
                    </a:ext>
                  </a:extLst>
                </p:cNvPr>
                <p:cNvSpPr txBox="1"/>
                <p:nvPr/>
              </p:nvSpPr>
              <p:spPr>
                <a:xfrm>
                  <a:off x="9283154" y="2394284"/>
                  <a:ext cx="1983632" cy="1046658"/>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1428">
                      <a:solidFill>
                        <a:srgbClr val="505050">
                          <a:lumMod val="50000"/>
                        </a:srgbClr>
                      </a:solidFill>
                      <a:latin typeface="Segoe UI"/>
                    </a:rPr>
                    <a:t>3. Set desired</a:t>
                  </a:r>
                </a:p>
                <a:p>
                  <a:pPr algn="ctr" defTabSz="932597">
                    <a:lnSpc>
                      <a:spcPct val="90000"/>
                    </a:lnSpc>
                    <a:spcAft>
                      <a:spcPts val="612"/>
                    </a:spcAft>
                    <a:defRPr/>
                  </a:pPr>
                  <a:r>
                    <a:rPr lang="en-US" sz="1428">
                      <a:solidFill>
                        <a:srgbClr val="505050">
                          <a:lumMod val="50000"/>
                        </a:srgbClr>
                      </a:solidFill>
                      <a:latin typeface="Segoe UI"/>
                    </a:rPr>
                    <a:t>properties</a:t>
                  </a:r>
                </a:p>
              </p:txBody>
            </p:sp>
          </p:grpSp>
          <p:cxnSp>
            <p:nvCxnSpPr>
              <p:cNvPr id="60" name="Straight Connector 59">
                <a:extLst>
                  <a:ext uri="{FF2B5EF4-FFF2-40B4-BE49-F238E27FC236}">
                    <a16:creationId xmlns:a16="http://schemas.microsoft.com/office/drawing/2014/main" id="{71D583B9-1843-4946-A896-75EB76259F5A}"/>
                  </a:ext>
                </a:extLst>
              </p:cNvPr>
              <p:cNvCxnSpPr>
                <a:cxnSpLocks/>
                <a:endCxn id="61" idx="1"/>
              </p:cNvCxnSpPr>
              <p:nvPr/>
            </p:nvCxnSpPr>
            <p:spPr>
              <a:xfrm>
                <a:off x="10666786" y="2842460"/>
                <a:ext cx="480473" cy="157469"/>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050DCDC-1762-4183-92D0-BAF3F8177A2E}"/>
                </a:ext>
              </a:extLst>
            </p:cNvPr>
            <p:cNvGrpSpPr/>
            <p:nvPr/>
          </p:nvGrpSpPr>
          <p:grpSpPr>
            <a:xfrm>
              <a:off x="4731760" y="3349256"/>
              <a:ext cx="2251102" cy="941781"/>
              <a:chOff x="9016471" y="2362667"/>
              <a:chExt cx="2251102" cy="941781"/>
            </a:xfrm>
          </p:grpSpPr>
          <p:grpSp>
            <p:nvGrpSpPr>
              <p:cNvPr id="55" name="Group 54">
                <a:extLst>
                  <a:ext uri="{FF2B5EF4-FFF2-40B4-BE49-F238E27FC236}">
                    <a16:creationId xmlns:a16="http://schemas.microsoft.com/office/drawing/2014/main" id="{EA1407AB-71A5-4E06-BE69-A0AF8E95DF93}"/>
                  </a:ext>
                </a:extLst>
              </p:cNvPr>
              <p:cNvGrpSpPr/>
              <p:nvPr/>
            </p:nvGrpSpPr>
            <p:grpSpPr>
              <a:xfrm>
                <a:off x="9016471" y="2362667"/>
                <a:ext cx="2251102" cy="941781"/>
                <a:chOff x="9016471" y="2362667"/>
                <a:chExt cx="2251102" cy="941781"/>
              </a:xfrm>
            </p:grpSpPr>
            <p:sp>
              <p:nvSpPr>
                <p:cNvPr id="57" name="Rectangle 56">
                  <a:extLst>
                    <a:ext uri="{FF2B5EF4-FFF2-40B4-BE49-F238E27FC236}">
                      <a16:creationId xmlns:a16="http://schemas.microsoft.com/office/drawing/2014/main" id="{63C40FE9-6B92-4A9B-9FB1-BD7894C1FA18}"/>
                    </a:ext>
                  </a:extLst>
                </p:cNvPr>
                <p:cNvSpPr/>
                <p:nvPr/>
              </p:nvSpPr>
              <p:spPr bwMode="auto">
                <a:xfrm>
                  <a:off x="11135227" y="2885629"/>
                  <a:ext cx="132346" cy="228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505050">
                        <a:lumMod val="50000"/>
                      </a:srgbClr>
                    </a:solidFill>
                    <a:latin typeface="Segoe UI"/>
                  </a:endParaRPr>
                </a:p>
              </p:txBody>
            </p:sp>
            <p:sp>
              <p:nvSpPr>
                <p:cNvPr id="58" name="TextBox 57">
                  <a:extLst>
                    <a:ext uri="{FF2B5EF4-FFF2-40B4-BE49-F238E27FC236}">
                      <a16:creationId xmlns:a16="http://schemas.microsoft.com/office/drawing/2014/main" id="{D2886C0D-AC73-4EA9-BB36-832D05BF94D3}"/>
                    </a:ext>
                  </a:extLst>
                </p:cNvPr>
                <p:cNvSpPr txBox="1"/>
                <p:nvPr/>
              </p:nvSpPr>
              <p:spPr>
                <a:xfrm>
                  <a:off x="9016471" y="2362667"/>
                  <a:ext cx="2179924" cy="941781"/>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1428">
                      <a:solidFill>
                        <a:srgbClr val="505050">
                          <a:lumMod val="50000"/>
                        </a:srgbClr>
                      </a:solidFill>
                      <a:latin typeface="Segoe UI"/>
                    </a:rPr>
                    <a:t>5. Read desired</a:t>
                  </a:r>
                  <a:br>
                    <a:rPr lang="en-US" sz="1428">
                      <a:solidFill>
                        <a:srgbClr val="505050">
                          <a:lumMod val="50000"/>
                        </a:srgbClr>
                      </a:solidFill>
                      <a:latin typeface="Segoe UI"/>
                    </a:rPr>
                  </a:br>
                  <a:r>
                    <a:rPr lang="en-US" sz="1428">
                      <a:solidFill>
                        <a:srgbClr val="505050">
                          <a:lumMod val="50000"/>
                        </a:srgbClr>
                      </a:solidFill>
                      <a:latin typeface="Segoe UI"/>
                    </a:rPr>
                    <a:t>prop changes</a:t>
                  </a:r>
                </a:p>
              </p:txBody>
            </p:sp>
          </p:grpSp>
          <p:cxnSp>
            <p:nvCxnSpPr>
              <p:cNvPr id="56" name="Straight Connector 55">
                <a:extLst>
                  <a:ext uri="{FF2B5EF4-FFF2-40B4-BE49-F238E27FC236}">
                    <a16:creationId xmlns:a16="http://schemas.microsoft.com/office/drawing/2014/main" id="{8C9ACE61-30DC-4CC3-9829-7BBD85B996A2}"/>
                  </a:ext>
                </a:extLst>
              </p:cNvPr>
              <p:cNvCxnSpPr>
                <a:cxnSpLocks/>
                <a:endCxn id="57" idx="1"/>
              </p:cNvCxnSpPr>
              <p:nvPr/>
            </p:nvCxnSpPr>
            <p:spPr>
              <a:xfrm>
                <a:off x="10654754" y="2842460"/>
                <a:ext cx="480473" cy="157469"/>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CEAB2BD-9B1D-40F5-9CAD-635A731044FF}"/>
                </a:ext>
              </a:extLst>
            </p:cNvPr>
            <p:cNvGrpSpPr/>
            <p:nvPr/>
          </p:nvGrpSpPr>
          <p:grpSpPr>
            <a:xfrm>
              <a:off x="4523855" y="4302057"/>
              <a:ext cx="2596541" cy="941781"/>
              <a:chOff x="8808163" y="2362667"/>
              <a:chExt cx="2596541" cy="941781"/>
            </a:xfrm>
          </p:grpSpPr>
          <p:grpSp>
            <p:nvGrpSpPr>
              <p:cNvPr id="51" name="Group 50">
                <a:extLst>
                  <a:ext uri="{FF2B5EF4-FFF2-40B4-BE49-F238E27FC236}">
                    <a16:creationId xmlns:a16="http://schemas.microsoft.com/office/drawing/2014/main" id="{F3B02543-1B94-40F4-9A41-E3EBD243B871}"/>
                  </a:ext>
                </a:extLst>
              </p:cNvPr>
              <p:cNvGrpSpPr/>
              <p:nvPr/>
            </p:nvGrpSpPr>
            <p:grpSpPr>
              <a:xfrm>
                <a:off x="8808163" y="2362667"/>
                <a:ext cx="2596541" cy="941781"/>
                <a:chOff x="8808163" y="2362667"/>
                <a:chExt cx="2596541" cy="941781"/>
              </a:xfrm>
            </p:grpSpPr>
            <p:sp>
              <p:nvSpPr>
                <p:cNvPr id="53" name="Rectangle 52">
                  <a:extLst>
                    <a:ext uri="{FF2B5EF4-FFF2-40B4-BE49-F238E27FC236}">
                      <a16:creationId xmlns:a16="http://schemas.microsoft.com/office/drawing/2014/main" id="{6222C8D2-CE1C-4BF6-AD22-4C49B474136E}"/>
                    </a:ext>
                  </a:extLst>
                </p:cNvPr>
                <p:cNvSpPr/>
                <p:nvPr/>
              </p:nvSpPr>
              <p:spPr bwMode="auto">
                <a:xfrm>
                  <a:off x="11135227" y="2885629"/>
                  <a:ext cx="132346" cy="228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505050">
                        <a:lumMod val="50000"/>
                      </a:srgbClr>
                    </a:solidFill>
                    <a:latin typeface="Segoe UI"/>
                  </a:endParaRPr>
                </a:p>
              </p:txBody>
            </p:sp>
            <p:sp>
              <p:nvSpPr>
                <p:cNvPr id="54" name="TextBox 53">
                  <a:extLst>
                    <a:ext uri="{FF2B5EF4-FFF2-40B4-BE49-F238E27FC236}">
                      <a16:creationId xmlns:a16="http://schemas.microsoft.com/office/drawing/2014/main" id="{9BD7BADA-0D79-4A6A-A4E9-F13C6F2E3C34}"/>
                    </a:ext>
                  </a:extLst>
                </p:cNvPr>
                <p:cNvSpPr txBox="1"/>
                <p:nvPr/>
              </p:nvSpPr>
              <p:spPr>
                <a:xfrm>
                  <a:off x="8808163" y="2362667"/>
                  <a:ext cx="2596541" cy="941781"/>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1428">
                      <a:solidFill>
                        <a:srgbClr val="505050">
                          <a:lumMod val="50000"/>
                        </a:srgbClr>
                      </a:solidFill>
                      <a:latin typeface="Segoe UI"/>
                    </a:rPr>
                    <a:t>6. Update reported</a:t>
                  </a:r>
                  <a:br>
                    <a:rPr lang="en-US" sz="1428">
                      <a:solidFill>
                        <a:srgbClr val="505050">
                          <a:lumMod val="50000"/>
                        </a:srgbClr>
                      </a:solidFill>
                      <a:latin typeface="Segoe UI"/>
                    </a:rPr>
                  </a:br>
                  <a:r>
                    <a:rPr lang="en-US" sz="1428">
                      <a:solidFill>
                        <a:srgbClr val="505050">
                          <a:lumMod val="50000"/>
                        </a:srgbClr>
                      </a:solidFill>
                      <a:latin typeface="Segoe UI"/>
                    </a:rPr>
                    <a:t>properties</a:t>
                  </a:r>
                </a:p>
              </p:txBody>
            </p:sp>
          </p:grpSp>
          <p:cxnSp>
            <p:nvCxnSpPr>
              <p:cNvPr id="52" name="Straight Connector 51">
                <a:extLst>
                  <a:ext uri="{FF2B5EF4-FFF2-40B4-BE49-F238E27FC236}">
                    <a16:creationId xmlns:a16="http://schemas.microsoft.com/office/drawing/2014/main" id="{1C46448C-AAA5-49FA-A33D-26EFE0D217AD}"/>
                  </a:ext>
                </a:extLst>
              </p:cNvPr>
              <p:cNvCxnSpPr>
                <a:cxnSpLocks/>
                <a:endCxn id="53" idx="1"/>
              </p:cNvCxnSpPr>
              <p:nvPr/>
            </p:nvCxnSpPr>
            <p:spPr>
              <a:xfrm>
                <a:off x="10654754" y="2842460"/>
                <a:ext cx="480473" cy="157469"/>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F3497FB2-1483-4F15-B5DD-4B5C14AE61EF}"/>
                </a:ext>
              </a:extLst>
            </p:cNvPr>
            <p:cNvSpPr/>
            <p:nvPr/>
          </p:nvSpPr>
          <p:spPr bwMode="auto">
            <a:xfrm>
              <a:off x="8530412" y="1431757"/>
              <a:ext cx="914400" cy="914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a:gradFill>
                    <a:gsLst>
                      <a:gs pos="0">
                        <a:srgbClr val="FFFFFF"/>
                      </a:gs>
                      <a:gs pos="100000">
                        <a:srgbClr val="FFFFFF"/>
                      </a:gs>
                    </a:gsLst>
                    <a:lin ang="5400000" scaled="0"/>
                  </a:gradFill>
                  <a:latin typeface="Segoe UI"/>
                </a:rPr>
                <a:t>IoT</a:t>
              </a:r>
              <a:br>
                <a:rPr lang="en-US" sz="1428">
                  <a:gradFill>
                    <a:gsLst>
                      <a:gs pos="0">
                        <a:srgbClr val="FFFFFF"/>
                      </a:gs>
                      <a:gs pos="100000">
                        <a:srgbClr val="FFFFFF"/>
                      </a:gs>
                    </a:gsLst>
                    <a:lin ang="5400000" scaled="0"/>
                  </a:gradFill>
                  <a:latin typeface="Segoe UI"/>
                </a:rPr>
              </a:br>
              <a:r>
                <a:rPr lang="en-US" sz="1428">
                  <a:gradFill>
                    <a:gsLst>
                      <a:gs pos="0">
                        <a:srgbClr val="FFFFFF"/>
                      </a:gs>
                      <a:gs pos="100000">
                        <a:srgbClr val="FFFFFF"/>
                      </a:gs>
                    </a:gsLst>
                    <a:lin ang="5400000" scaled="0"/>
                  </a:gradFill>
                  <a:latin typeface="Segoe UI"/>
                </a:rPr>
                <a:t>Hub</a:t>
              </a:r>
            </a:p>
          </p:txBody>
        </p:sp>
        <p:cxnSp>
          <p:nvCxnSpPr>
            <p:cNvPr id="22" name="Straight Connector 21">
              <a:extLst>
                <a:ext uri="{FF2B5EF4-FFF2-40B4-BE49-F238E27FC236}">
                  <a16:creationId xmlns:a16="http://schemas.microsoft.com/office/drawing/2014/main" id="{1EE9C660-2868-4DD0-A270-6527265776E0}"/>
                </a:ext>
              </a:extLst>
            </p:cNvPr>
            <p:cNvCxnSpPr>
              <a:cxnSpLocks/>
              <a:stCxn id="21" idx="2"/>
            </p:cNvCxnSpPr>
            <p:nvPr/>
          </p:nvCxnSpPr>
          <p:spPr>
            <a:xfrm>
              <a:off x="8987612" y="2346157"/>
              <a:ext cx="0" cy="36215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08A8F65B-8B16-455B-87F3-D4DA1F442075}"/>
                </a:ext>
              </a:extLst>
            </p:cNvPr>
            <p:cNvGrpSpPr/>
            <p:nvPr/>
          </p:nvGrpSpPr>
          <p:grpSpPr>
            <a:xfrm>
              <a:off x="7512215" y="5477819"/>
              <a:ext cx="1565528" cy="1227745"/>
              <a:chOff x="9713971" y="2885629"/>
              <a:chExt cx="1565528" cy="1227745"/>
            </a:xfrm>
          </p:grpSpPr>
          <p:grpSp>
            <p:nvGrpSpPr>
              <p:cNvPr id="47" name="Group 46">
                <a:extLst>
                  <a:ext uri="{FF2B5EF4-FFF2-40B4-BE49-F238E27FC236}">
                    <a16:creationId xmlns:a16="http://schemas.microsoft.com/office/drawing/2014/main" id="{42A2D261-BA5F-4535-A12A-522AE1AD1B17}"/>
                  </a:ext>
                </a:extLst>
              </p:cNvPr>
              <p:cNvGrpSpPr/>
              <p:nvPr/>
            </p:nvGrpSpPr>
            <p:grpSpPr>
              <a:xfrm>
                <a:off x="9713971" y="2885629"/>
                <a:ext cx="1565528" cy="1227745"/>
                <a:chOff x="9713971" y="2885629"/>
                <a:chExt cx="1565528" cy="1227745"/>
              </a:xfrm>
            </p:grpSpPr>
            <p:sp>
              <p:nvSpPr>
                <p:cNvPr id="49" name="Rectangle 48">
                  <a:extLst>
                    <a:ext uri="{FF2B5EF4-FFF2-40B4-BE49-F238E27FC236}">
                      <a16:creationId xmlns:a16="http://schemas.microsoft.com/office/drawing/2014/main" id="{157385D3-A11B-490D-81A0-BE0E9E26CCA5}"/>
                    </a:ext>
                  </a:extLst>
                </p:cNvPr>
                <p:cNvSpPr/>
                <p:nvPr/>
              </p:nvSpPr>
              <p:spPr bwMode="auto">
                <a:xfrm>
                  <a:off x="11135227" y="2885629"/>
                  <a:ext cx="132346" cy="228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505050">
                        <a:lumMod val="50000"/>
                      </a:srgbClr>
                    </a:solidFill>
                    <a:latin typeface="Segoe UI"/>
                  </a:endParaRPr>
                </a:p>
              </p:txBody>
            </p:sp>
            <p:sp>
              <p:nvSpPr>
                <p:cNvPr id="50" name="TextBox 49">
                  <a:extLst>
                    <a:ext uri="{FF2B5EF4-FFF2-40B4-BE49-F238E27FC236}">
                      <a16:creationId xmlns:a16="http://schemas.microsoft.com/office/drawing/2014/main" id="{217BD268-C66C-4C5B-8E4F-F937808E2AEF}"/>
                    </a:ext>
                  </a:extLst>
                </p:cNvPr>
                <p:cNvSpPr txBox="1"/>
                <p:nvPr/>
              </p:nvSpPr>
              <p:spPr>
                <a:xfrm>
                  <a:off x="9713971" y="3066717"/>
                  <a:ext cx="1565528" cy="1046657"/>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1428">
                      <a:solidFill>
                        <a:srgbClr val="505050">
                          <a:lumMod val="50000"/>
                        </a:srgbClr>
                      </a:solidFill>
                      <a:latin typeface="Segoe UI"/>
                    </a:rPr>
                    <a:t>7. Update</a:t>
                  </a:r>
                </a:p>
                <a:p>
                  <a:pPr algn="ctr" defTabSz="932597">
                    <a:lnSpc>
                      <a:spcPct val="90000"/>
                    </a:lnSpc>
                    <a:spcAft>
                      <a:spcPts val="612"/>
                    </a:spcAft>
                    <a:defRPr/>
                  </a:pPr>
                  <a:r>
                    <a:rPr lang="en-US" sz="1428">
                      <a:solidFill>
                        <a:srgbClr val="505050">
                          <a:lumMod val="50000"/>
                        </a:srgbClr>
                      </a:solidFill>
                      <a:latin typeface="Segoe UI"/>
                    </a:rPr>
                    <a:t>twin</a:t>
                  </a:r>
                </a:p>
              </p:txBody>
            </p:sp>
          </p:grpSp>
          <p:cxnSp>
            <p:nvCxnSpPr>
              <p:cNvPr id="48" name="Straight Connector 47">
                <a:extLst>
                  <a:ext uri="{FF2B5EF4-FFF2-40B4-BE49-F238E27FC236}">
                    <a16:creationId xmlns:a16="http://schemas.microsoft.com/office/drawing/2014/main" id="{0A28830A-FCA4-44FE-8D6A-58E9289B8753}"/>
                  </a:ext>
                </a:extLst>
              </p:cNvPr>
              <p:cNvCxnSpPr>
                <a:cxnSpLocks/>
                <a:endCxn id="49" idx="1"/>
              </p:cNvCxnSpPr>
              <p:nvPr/>
            </p:nvCxnSpPr>
            <p:spPr>
              <a:xfrm flipV="1">
                <a:off x="10809583" y="2999929"/>
                <a:ext cx="325644" cy="181058"/>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04C6E1F1-3815-48D8-8FDD-410B3C691328}"/>
                </a:ext>
              </a:extLst>
            </p:cNvPr>
            <p:cNvGrpSpPr/>
            <p:nvPr/>
          </p:nvGrpSpPr>
          <p:grpSpPr>
            <a:xfrm>
              <a:off x="7435352" y="2900000"/>
              <a:ext cx="1630465" cy="1046657"/>
              <a:chOff x="9637108" y="2119847"/>
              <a:chExt cx="1630465" cy="1046657"/>
            </a:xfrm>
          </p:grpSpPr>
          <p:grpSp>
            <p:nvGrpSpPr>
              <p:cNvPr id="43" name="Group 42">
                <a:extLst>
                  <a:ext uri="{FF2B5EF4-FFF2-40B4-BE49-F238E27FC236}">
                    <a16:creationId xmlns:a16="http://schemas.microsoft.com/office/drawing/2014/main" id="{994AC04E-1B33-4BBD-9554-6F25BB1D70AA}"/>
                  </a:ext>
                </a:extLst>
              </p:cNvPr>
              <p:cNvGrpSpPr/>
              <p:nvPr/>
            </p:nvGrpSpPr>
            <p:grpSpPr>
              <a:xfrm>
                <a:off x="9637108" y="2119847"/>
                <a:ext cx="1630465" cy="1046657"/>
                <a:chOff x="9637108" y="2119847"/>
                <a:chExt cx="1630465" cy="1046657"/>
              </a:xfrm>
            </p:grpSpPr>
            <p:sp>
              <p:nvSpPr>
                <p:cNvPr id="45" name="Rectangle 44">
                  <a:extLst>
                    <a:ext uri="{FF2B5EF4-FFF2-40B4-BE49-F238E27FC236}">
                      <a16:creationId xmlns:a16="http://schemas.microsoft.com/office/drawing/2014/main" id="{C060D05A-0309-4B9D-BCBE-EFA41FA63D72}"/>
                    </a:ext>
                  </a:extLst>
                </p:cNvPr>
                <p:cNvSpPr/>
                <p:nvPr/>
              </p:nvSpPr>
              <p:spPr bwMode="auto">
                <a:xfrm>
                  <a:off x="11135227" y="2885629"/>
                  <a:ext cx="132346" cy="228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505050">
                        <a:lumMod val="50000"/>
                      </a:srgbClr>
                    </a:solidFill>
                    <a:latin typeface="Segoe UI"/>
                  </a:endParaRPr>
                </a:p>
              </p:txBody>
            </p:sp>
            <p:sp>
              <p:nvSpPr>
                <p:cNvPr id="46" name="TextBox 45">
                  <a:extLst>
                    <a:ext uri="{FF2B5EF4-FFF2-40B4-BE49-F238E27FC236}">
                      <a16:creationId xmlns:a16="http://schemas.microsoft.com/office/drawing/2014/main" id="{85E77295-6E2C-480B-B47F-A62CECB12B9F}"/>
                    </a:ext>
                  </a:extLst>
                </p:cNvPr>
                <p:cNvSpPr txBox="1"/>
                <p:nvPr/>
              </p:nvSpPr>
              <p:spPr>
                <a:xfrm>
                  <a:off x="9637108" y="2119847"/>
                  <a:ext cx="1565529" cy="1046657"/>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1428">
                      <a:solidFill>
                        <a:srgbClr val="505050">
                          <a:lumMod val="50000"/>
                        </a:srgbClr>
                      </a:solidFill>
                      <a:latin typeface="Segoe UI"/>
                    </a:rPr>
                    <a:t>4. Update</a:t>
                  </a:r>
                </a:p>
                <a:p>
                  <a:pPr algn="ctr" defTabSz="932597">
                    <a:lnSpc>
                      <a:spcPct val="90000"/>
                    </a:lnSpc>
                    <a:spcAft>
                      <a:spcPts val="612"/>
                    </a:spcAft>
                    <a:defRPr/>
                  </a:pPr>
                  <a:r>
                    <a:rPr lang="en-US" sz="1428">
                      <a:solidFill>
                        <a:srgbClr val="505050">
                          <a:lumMod val="50000"/>
                        </a:srgbClr>
                      </a:solidFill>
                      <a:latin typeface="Segoe UI"/>
                    </a:rPr>
                    <a:t>twin</a:t>
                  </a:r>
                </a:p>
              </p:txBody>
            </p:sp>
          </p:grpSp>
          <p:cxnSp>
            <p:nvCxnSpPr>
              <p:cNvPr id="44" name="Straight Connector 43">
                <a:extLst>
                  <a:ext uri="{FF2B5EF4-FFF2-40B4-BE49-F238E27FC236}">
                    <a16:creationId xmlns:a16="http://schemas.microsoft.com/office/drawing/2014/main" id="{8C3F4356-C72B-4EE1-BBB3-26271D1BB3CE}"/>
                  </a:ext>
                </a:extLst>
              </p:cNvPr>
              <p:cNvCxnSpPr>
                <a:cxnSpLocks/>
                <a:endCxn id="45" idx="1"/>
              </p:cNvCxnSpPr>
              <p:nvPr/>
            </p:nvCxnSpPr>
            <p:spPr>
              <a:xfrm>
                <a:off x="10679817" y="2579901"/>
                <a:ext cx="455410" cy="420028"/>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D82C58C6-49F9-46D7-B149-0871BAE582DC}"/>
                </a:ext>
              </a:extLst>
            </p:cNvPr>
            <p:cNvCxnSpPr>
              <a:cxnSpLocks/>
              <a:stCxn id="61" idx="1"/>
              <a:endCxn id="45" idx="3"/>
            </p:cNvCxnSpPr>
            <p:nvPr/>
          </p:nvCxnSpPr>
          <p:spPr>
            <a:xfrm flipH="1">
              <a:off x="9065817" y="2951802"/>
              <a:ext cx="1876905" cy="82828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2272E32-65C2-4FE4-90DF-17752773901C}"/>
                </a:ext>
              </a:extLst>
            </p:cNvPr>
            <p:cNvCxnSpPr>
              <a:cxnSpLocks/>
              <a:stCxn id="45" idx="1"/>
              <a:endCxn id="57" idx="3"/>
            </p:cNvCxnSpPr>
            <p:nvPr/>
          </p:nvCxnSpPr>
          <p:spPr>
            <a:xfrm flipH="1">
              <a:off x="6982862" y="3780082"/>
              <a:ext cx="1950609" cy="206436"/>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869A777-6BC1-4453-9FE8-B10946FBB3BC}"/>
                </a:ext>
              </a:extLst>
            </p:cNvPr>
            <p:cNvGrpSpPr/>
            <p:nvPr/>
          </p:nvGrpSpPr>
          <p:grpSpPr>
            <a:xfrm>
              <a:off x="6839164" y="4100818"/>
              <a:ext cx="141756" cy="723430"/>
              <a:chOff x="6839164" y="4100818"/>
              <a:chExt cx="141756" cy="723430"/>
            </a:xfrm>
          </p:grpSpPr>
          <p:cxnSp>
            <p:nvCxnSpPr>
              <p:cNvPr id="39" name="Straight Connector 38">
                <a:extLst>
                  <a:ext uri="{FF2B5EF4-FFF2-40B4-BE49-F238E27FC236}">
                    <a16:creationId xmlns:a16="http://schemas.microsoft.com/office/drawing/2014/main" id="{4A19028E-1C49-42F8-BB09-02F198ABFBC3}"/>
                  </a:ext>
                </a:extLst>
              </p:cNvPr>
              <p:cNvCxnSpPr>
                <a:endCxn id="64" idx="1"/>
              </p:cNvCxnSpPr>
              <p:nvPr/>
            </p:nvCxnSpPr>
            <p:spPr>
              <a:xfrm flipH="1">
                <a:off x="6839164" y="4100818"/>
                <a:ext cx="132346" cy="203532"/>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B49F6E-C59A-42B3-B1D0-7935E61A944F}"/>
                  </a:ext>
                </a:extLst>
              </p:cNvPr>
              <p:cNvCxnSpPr/>
              <p:nvPr/>
            </p:nvCxnSpPr>
            <p:spPr>
              <a:xfrm flipH="1">
                <a:off x="6848574" y="4488417"/>
                <a:ext cx="132346" cy="203532"/>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6EDCC1-05AE-4B51-8E53-0B58AB508AB5}"/>
                  </a:ext>
                </a:extLst>
              </p:cNvPr>
              <p:cNvCxnSpPr>
                <a:stCxn id="64" idx="1"/>
              </p:cNvCxnSpPr>
              <p:nvPr/>
            </p:nvCxnSpPr>
            <p:spPr>
              <a:xfrm>
                <a:off x="6839164" y="4304350"/>
                <a:ext cx="132346" cy="131052"/>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28349FA-1596-4056-8A06-7EB57CE53510}"/>
                  </a:ext>
                </a:extLst>
              </p:cNvPr>
              <p:cNvCxnSpPr/>
              <p:nvPr/>
            </p:nvCxnSpPr>
            <p:spPr>
              <a:xfrm>
                <a:off x="6848574" y="4693196"/>
                <a:ext cx="132346" cy="131052"/>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34941B11-F171-45D2-8C58-3F32D1A6D58D}"/>
                </a:ext>
              </a:extLst>
            </p:cNvPr>
            <p:cNvCxnSpPr>
              <a:cxnSpLocks/>
              <a:stCxn id="53" idx="3"/>
              <a:endCxn id="49" idx="1"/>
            </p:cNvCxnSpPr>
            <p:nvPr/>
          </p:nvCxnSpPr>
          <p:spPr>
            <a:xfrm>
              <a:off x="6983265" y="4939319"/>
              <a:ext cx="1950206" cy="65280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FA38CC-073A-49C0-8735-79868A4057F0}"/>
                </a:ext>
              </a:extLst>
            </p:cNvPr>
            <p:cNvSpPr txBox="1"/>
            <p:nvPr/>
          </p:nvSpPr>
          <p:spPr>
            <a:xfrm>
              <a:off x="10771922" y="2211726"/>
              <a:ext cx="1860228" cy="1795468"/>
            </a:xfrm>
            <a:prstGeom prst="rect">
              <a:avLst/>
            </a:prstGeom>
            <a:noFill/>
          </p:spPr>
          <p:txBody>
            <a:bodyPr wrap="none" lIns="186521" tIns="149217" rIns="186521" bIns="149217" rtlCol="0">
              <a:spAutoFit/>
            </a:bodyPr>
            <a:lstStyle/>
            <a:p>
              <a:pPr algn="ctr" defTabSz="932597">
                <a:lnSpc>
                  <a:spcPct val="90000"/>
                </a:lnSpc>
                <a:spcAft>
                  <a:spcPts val="612"/>
                </a:spcAft>
                <a:defRPr/>
              </a:pPr>
              <a:r>
                <a:rPr lang="en-US" sz="1428">
                  <a:solidFill>
                    <a:srgbClr val="505050">
                      <a:lumMod val="50000"/>
                    </a:srgbClr>
                  </a:solidFill>
                  <a:latin typeface="Segoe UI"/>
                </a:rPr>
                <a:t>1. Register</a:t>
              </a:r>
            </a:p>
            <a:p>
              <a:pPr algn="ctr" defTabSz="932597">
                <a:lnSpc>
                  <a:spcPct val="90000"/>
                </a:lnSpc>
                <a:spcAft>
                  <a:spcPts val="612"/>
                </a:spcAft>
                <a:defRPr/>
              </a:pPr>
              <a:r>
                <a:rPr lang="en-US" sz="1428">
                  <a:solidFill>
                    <a:srgbClr val="505050">
                      <a:lumMod val="50000"/>
                    </a:srgbClr>
                  </a:solidFill>
                  <a:latin typeface="Segoe UI"/>
                </a:rPr>
                <a:t>for twin</a:t>
              </a:r>
            </a:p>
            <a:p>
              <a:pPr algn="ctr" defTabSz="932597">
                <a:lnSpc>
                  <a:spcPct val="90000"/>
                </a:lnSpc>
                <a:spcAft>
                  <a:spcPts val="612"/>
                </a:spcAft>
                <a:defRPr/>
              </a:pPr>
              <a:r>
                <a:rPr lang="en-US" sz="1428">
                  <a:solidFill>
                    <a:srgbClr val="505050">
                      <a:lumMod val="50000"/>
                    </a:srgbClr>
                  </a:solidFill>
                  <a:latin typeface="Segoe UI"/>
                </a:rPr>
                <a:t>change</a:t>
              </a:r>
            </a:p>
            <a:p>
              <a:pPr algn="ctr" defTabSz="932597">
                <a:lnSpc>
                  <a:spcPct val="90000"/>
                </a:lnSpc>
                <a:spcAft>
                  <a:spcPts val="612"/>
                </a:spcAft>
                <a:defRPr/>
              </a:pPr>
              <a:r>
                <a:rPr lang="en-US" sz="1428">
                  <a:solidFill>
                    <a:srgbClr val="505050">
                      <a:lumMod val="50000"/>
                    </a:srgbClr>
                  </a:solidFill>
                  <a:latin typeface="Segoe UI"/>
                </a:rPr>
                <a:t>notifications</a:t>
              </a:r>
            </a:p>
          </p:txBody>
        </p:sp>
        <p:cxnSp>
          <p:nvCxnSpPr>
            <p:cNvPr id="30" name="Straight Connector 29">
              <a:extLst>
                <a:ext uri="{FF2B5EF4-FFF2-40B4-BE49-F238E27FC236}">
                  <a16:creationId xmlns:a16="http://schemas.microsoft.com/office/drawing/2014/main" id="{46FA306B-9C2F-43AC-A39E-2BF77B68F1F5}"/>
                </a:ext>
              </a:extLst>
            </p:cNvPr>
            <p:cNvCxnSpPr>
              <a:cxnSpLocks/>
            </p:cNvCxnSpPr>
            <p:nvPr/>
          </p:nvCxnSpPr>
          <p:spPr>
            <a:xfrm flipV="1">
              <a:off x="11057148" y="2636864"/>
              <a:ext cx="331468" cy="119923"/>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4D8D97E-2260-48A8-826A-14304661AB90}"/>
                </a:ext>
              </a:extLst>
            </p:cNvPr>
            <p:cNvGrpSpPr/>
            <p:nvPr/>
          </p:nvGrpSpPr>
          <p:grpSpPr>
            <a:xfrm>
              <a:off x="9632924" y="5720773"/>
              <a:ext cx="1906745" cy="1227746"/>
              <a:chOff x="9831167" y="2885629"/>
              <a:chExt cx="1906745" cy="1227746"/>
            </a:xfrm>
          </p:grpSpPr>
          <p:grpSp>
            <p:nvGrpSpPr>
              <p:cNvPr id="35" name="Group 34">
                <a:extLst>
                  <a:ext uri="{FF2B5EF4-FFF2-40B4-BE49-F238E27FC236}">
                    <a16:creationId xmlns:a16="http://schemas.microsoft.com/office/drawing/2014/main" id="{30E9C667-EE19-464E-B543-8B789E184147}"/>
                  </a:ext>
                </a:extLst>
              </p:cNvPr>
              <p:cNvGrpSpPr/>
              <p:nvPr/>
            </p:nvGrpSpPr>
            <p:grpSpPr>
              <a:xfrm>
                <a:off x="9831167" y="2885629"/>
                <a:ext cx="1906745" cy="1227746"/>
                <a:chOff x="9831167" y="2885629"/>
                <a:chExt cx="1906745" cy="1227746"/>
              </a:xfrm>
            </p:grpSpPr>
            <p:sp>
              <p:nvSpPr>
                <p:cNvPr id="37" name="Rectangle 36">
                  <a:extLst>
                    <a:ext uri="{FF2B5EF4-FFF2-40B4-BE49-F238E27FC236}">
                      <a16:creationId xmlns:a16="http://schemas.microsoft.com/office/drawing/2014/main" id="{BB240F98-72DE-4C80-BA5F-61D2AE68E2C5}"/>
                    </a:ext>
                  </a:extLst>
                </p:cNvPr>
                <p:cNvSpPr/>
                <p:nvPr/>
              </p:nvSpPr>
              <p:spPr bwMode="auto">
                <a:xfrm>
                  <a:off x="11135227" y="2885629"/>
                  <a:ext cx="132346" cy="228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rgbClr val="505050">
                        <a:lumMod val="50000"/>
                      </a:srgbClr>
                    </a:solidFill>
                    <a:latin typeface="Segoe UI"/>
                  </a:endParaRPr>
                </a:p>
              </p:txBody>
            </p:sp>
            <p:sp>
              <p:nvSpPr>
                <p:cNvPr id="38" name="TextBox 37">
                  <a:extLst>
                    <a:ext uri="{FF2B5EF4-FFF2-40B4-BE49-F238E27FC236}">
                      <a16:creationId xmlns:a16="http://schemas.microsoft.com/office/drawing/2014/main" id="{FE969D36-CDDB-443B-9C58-4BAE6E3AB733}"/>
                    </a:ext>
                  </a:extLst>
                </p:cNvPr>
                <p:cNvSpPr txBox="1"/>
                <p:nvPr/>
              </p:nvSpPr>
              <p:spPr>
                <a:xfrm>
                  <a:off x="9831167" y="3066717"/>
                  <a:ext cx="1906745" cy="1046658"/>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a:solidFill>
                        <a:srgbClr val="505050">
                          <a:lumMod val="50000"/>
                        </a:srgbClr>
                      </a:solidFill>
                      <a:latin typeface="Segoe UI"/>
                    </a:rPr>
                    <a:t>8. Receive</a:t>
                  </a:r>
                </a:p>
                <a:p>
                  <a:pPr algn="ctr" defTabSz="932597">
                    <a:lnSpc>
                      <a:spcPct val="90000"/>
                    </a:lnSpc>
                    <a:spcAft>
                      <a:spcPts val="612"/>
                    </a:spcAft>
                    <a:defRPr/>
                  </a:pPr>
                  <a:r>
                    <a:rPr lang="en-US" sz="1428">
                      <a:solidFill>
                        <a:srgbClr val="505050">
                          <a:lumMod val="50000"/>
                        </a:srgbClr>
                      </a:solidFill>
                      <a:latin typeface="Segoe UI"/>
                    </a:rPr>
                    <a:t>twin change</a:t>
                  </a:r>
                </a:p>
              </p:txBody>
            </p:sp>
          </p:grpSp>
          <p:cxnSp>
            <p:nvCxnSpPr>
              <p:cNvPr id="36" name="Straight Connector 35">
                <a:extLst>
                  <a:ext uri="{FF2B5EF4-FFF2-40B4-BE49-F238E27FC236}">
                    <a16:creationId xmlns:a16="http://schemas.microsoft.com/office/drawing/2014/main" id="{C44B09B0-FA73-4C7B-AE3C-D16C1BBE4BE8}"/>
                  </a:ext>
                </a:extLst>
              </p:cNvPr>
              <p:cNvCxnSpPr>
                <a:cxnSpLocks/>
                <a:endCxn id="37" idx="1"/>
              </p:cNvCxnSpPr>
              <p:nvPr/>
            </p:nvCxnSpPr>
            <p:spPr>
              <a:xfrm flipV="1">
                <a:off x="10809583" y="2999929"/>
                <a:ext cx="325644" cy="181058"/>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540856ED-A155-4000-A653-7FE534272850}"/>
                </a:ext>
              </a:extLst>
            </p:cNvPr>
            <p:cNvCxnSpPr>
              <a:cxnSpLocks/>
              <a:stCxn id="49" idx="3"/>
              <a:endCxn id="33" idx="2"/>
            </p:cNvCxnSpPr>
            <p:nvPr/>
          </p:nvCxnSpPr>
          <p:spPr>
            <a:xfrm>
              <a:off x="9065817" y="5592119"/>
              <a:ext cx="509545" cy="93186"/>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Cylinder 32">
              <a:extLst>
                <a:ext uri="{FF2B5EF4-FFF2-40B4-BE49-F238E27FC236}">
                  <a16:creationId xmlns:a16="http://schemas.microsoft.com/office/drawing/2014/main" id="{70636FDC-EBA7-4BAF-B0A9-F9C4681074D9}"/>
                </a:ext>
              </a:extLst>
            </p:cNvPr>
            <p:cNvSpPr/>
            <p:nvPr/>
          </p:nvSpPr>
          <p:spPr bwMode="auto">
            <a:xfrm>
              <a:off x="9575362" y="5402949"/>
              <a:ext cx="720341" cy="564712"/>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428" dirty="0">
                <a:solidFill>
                  <a:schemeClr val="accent1"/>
                </a:solidFill>
                <a:latin typeface="Segoe UI"/>
              </a:endParaRPr>
            </a:p>
          </p:txBody>
        </p:sp>
        <p:cxnSp>
          <p:nvCxnSpPr>
            <p:cNvPr id="34" name="Straight Arrow Connector 33">
              <a:extLst>
                <a:ext uri="{FF2B5EF4-FFF2-40B4-BE49-F238E27FC236}">
                  <a16:creationId xmlns:a16="http://schemas.microsoft.com/office/drawing/2014/main" id="{F1057B40-55A5-4F84-9F1B-CC78337D4B81}"/>
                </a:ext>
              </a:extLst>
            </p:cNvPr>
            <p:cNvCxnSpPr>
              <a:cxnSpLocks/>
              <a:stCxn id="33" idx="4"/>
              <a:endCxn id="37" idx="3"/>
            </p:cNvCxnSpPr>
            <p:nvPr/>
          </p:nvCxnSpPr>
          <p:spPr>
            <a:xfrm>
              <a:off x="10295703" y="5685305"/>
              <a:ext cx="773627" cy="149768"/>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E6DD3BB4-B11D-4FEE-80E1-F2743DEAB46C}"/>
              </a:ext>
            </a:extLst>
          </p:cNvPr>
          <p:cNvSpPr txBox="1"/>
          <p:nvPr/>
        </p:nvSpPr>
        <p:spPr>
          <a:xfrm>
            <a:off x="7298428" y="5388263"/>
            <a:ext cx="6219264" cy="369332"/>
          </a:xfrm>
          <a:prstGeom prst="rect">
            <a:avLst/>
          </a:prstGeom>
          <a:noFill/>
        </p:spPr>
        <p:txBody>
          <a:bodyPr wrap="square">
            <a:spAutoFit/>
          </a:bodyPr>
          <a:lstStyle/>
          <a:p>
            <a:pPr algn="ctr" defTabSz="951028" fontAlgn="base">
              <a:spcBef>
                <a:spcPct val="0"/>
              </a:spcBef>
              <a:spcAft>
                <a:spcPct val="0"/>
              </a:spcAft>
              <a:defRPr/>
            </a:pPr>
            <a:r>
              <a:rPr lang="en-US" sz="1800" dirty="0">
                <a:solidFill>
                  <a:schemeClr val="accent1"/>
                </a:solidFill>
                <a:latin typeface="Segoe UI"/>
              </a:rPr>
              <a:t>EH, SB, blobs</a:t>
            </a:r>
          </a:p>
        </p:txBody>
      </p:sp>
    </p:spTree>
    <p:extLst>
      <p:ext uri="{BB962C8B-B14F-4D97-AF65-F5344CB8AC3E}">
        <p14:creationId xmlns:p14="http://schemas.microsoft.com/office/powerpoint/2010/main" val="19399546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74D2"/>
                </a:solidFill>
              </a:rPr>
              <a:t>Build end-to-end IoT solutions – Workshop Series</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1398588" y="1548942"/>
            <a:ext cx="11456988" cy="5101846"/>
          </a:xfrm>
        </p:spPr>
        <p:txBody>
          <a:bodyPr/>
          <a:lstStyle/>
          <a:p>
            <a:pPr>
              <a:lnSpc>
                <a:spcPct val="150000"/>
              </a:lnSpc>
            </a:pPr>
            <a:r>
              <a:rPr lang="en-US" dirty="0"/>
              <a:t>Transform your business with IoT</a:t>
            </a:r>
          </a:p>
          <a:p>
            <a:pPr>
              <a:lnSpc>
                <a:spcPct val="150000"/>
              </a:lnSpc>
            </a:pPr>
            <a:endParaRPr lang="en-US" dirty="0"/>
          </a:p>
          <a:p>
            <a:pPr>
              <a:lnSpc>
                <a:spcPct val="150000"/>
              </a:lnSpc>
            </a:pPr>
            <a:r>
              <a:rPr lang="en-US" dirty="0"/>
              <a:t>Devices and device communication</a:t>
            </a:r>
          </a:p>
          <a:p>
            <a:pPr>
              <a:lnSpc>
                <a:spcPct val="150000"/>
              </a:lnSpc>
            </a:pPr>
            <a:endParaRPr lang="en-US" dirty="0"/>
          </a:p>
          <a:p>
            <a:pPr>
              <a:lnSpc>
                <a:spcPct val="150000"/>
              </a:lnSpc>
            </a:pPr>
            <a:r>
              <a:rPr lang="en-US" dirty="0"/>
              <a:t>Device provisioning at scale</a:t>
            </a:r>
          </a:p>
          <a:p>
            <a:pPr>
              <a:lnSpc>
                <a:spcPct val="150000"/>
              </a:lnSpc>
            </a:pPr>
            <a:endParaRPr lang="en-US" dirty="0"/>
          </a:p>
          <a:p>
            <a:pPr>
              <a:lnSpc>
                <a:spcPct val="150000"/>
              </a:lnSpc>
            </a:pPr>
            <a:r>
              <a:rPr lang="en-US" dirty="0"/>
              <a:t>Messaging processing, analytics, and business integration</a:t>
            </a:r>
          </a:p>
          <a:p>
            <a:pPr>
              <a:lnSpc>
                <a:spcPct val="150000"/>
              </a:lnSpc>
            </a:pPr>
            <a:endParaRPr lang="en-US" dirty="0"/>
          </a:p>
          <a:p>
            <a:pPr>
              <a:lnSpc>
                <a:spcPct val="150000"/>
              </a:lnSpc>
            </a:pPr>
            <a:r>
              <a:rPr lang="en-US" dirty="0"/>
              <a:t>Work with Azure IoT Edge</a:t>
            </a:r>
          </a:p>
        </p:txBody>
      </p:sp>
      <p:pic>
        <p:nvPicPr>
          <p:cNvPr id="7" name="Picture 6" descr="A picture containing clock, drawing&#10;&#10;Description automatically generated">
            <a:extLst>
              <a:ext uri="{FF2B5EF4-FFF2-40B4-BE49-F238E27FC236}">
                <a16:creationId xmlns:a16="http://schemas.microsoft.com/office/drawing/2014/main" id="{56E02BE8-D101-483F-BAEE-051C5AC87A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480" y="1548942"/>
            <a:ext cx="773115" cy="773115"/>
          </a:xfrm>
          <a:prstGeom prst="rect">
            <a:avLst/>
          </a:prstGeom>
        </p:spPr>
      </p:pic>
      <p:pic>
        <p:nvPicPr>
          <p:cNvPr id="9" name="Picture 8" descr="A close up of a logo&#10;&#10;Description automatically generated">
            <a:extLst>
              <a:ext uri="{FF2B5EF4-FFF2-40B4-BE49-F238E27FC236}">
                <a16:creationId xmlns:a16="http://schemas.microsoft.com/office/drawing/2014/main" id="{B63E3AD8-59BD-4154-933C-F21F6FBACB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242" y="2624333"/>
            <a:ext cx="774353" cy="773116"/>
          </a:xfrm>
          <a:prstGeom prst="rect">
            <a:avLst/>
          </a:prstGeom>
        </p:spPr>
      </p:pic>
      <p:pic>
        <p:nvPicPr>
          <p:cNvPr id="11" name="Picture 10" descr="A picture containing wheel&#10;&#10;Description automatically generated">
            <a:extLst>
              <a:ext uri="{FF2B5EF4-FFF2-40B4-BE49-F238E27FC236}">
                <a16:creationId xmlns:a16="http://schemas.microsoft.com/office/drawing/2014/main" id="{1DC67718-0786-46DB-A6FC-DD21BF1BE7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242" y="3720901"/>
            <a:ext cx="793689" cy="792421"/>
          </a:xfrm>
          <a:prstGeom prst="rect">
            <a:avLst/>
          </a:prstGeom>
        </p:spPr>
      </p:pic>
      <p:pic>
        <p:nvPicPr>
          <p:cNvPr id="13" name="Picture 12" descr="A close up of a sign&#10;&#10;Description automatically generated">
            <a:extLst>
              <a:ext uri="{FF2B5EF4-FFF2-40B4-BE49-F238E27FC236}">
                <a16:creationId xmlns:a16="http://schemas.microsoft.com/office/drawing/2014/main" id="{87995FD7-291D-4334-967B-CBDA76C830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138" y="4838621"/>
            <a:ext cx="729457" cy="729457"/>
          </a:xfrm>
          <a:prstGeom prst="rect">
            <a:avLst/>
          </a:prstGeom>
        </p:spPr>
      </p:pic>
      <p:pic>
        <p:nvPicPr>
          <p:cNvPr id="15" name="Picture 14" descr="A picture containing clock, light&#10;&#10;Description automatically generated">
            <a:extLst>
              <a:ext uri="{FF2B5EF4-FFF2-40B4-BE49-F238E27FC236}">
                <a16:creationId xmlns:a16="http://schemas.microsoft.com/office/drawing/2014/main" id="{DFEA9784-482B-443E-A9E0-5363AE66F0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499" y="5930855"/>
            <a:ext cx="730625" cy="729458"/>
          </a:xfrm>
          <a:prstGeom prst="rect">
            <a:avLst/>
          </a:prstGeom>
        </p:spPr>
      </p:pic>
      <p:sp>
        <p:nvSpPr>
          <p:cNvPr id="2" name="TextBox 1">
            <a:extLst>
              <a:ext uri="{FF2B5EF4-FFF2-40B4-BE49-F238E27FC236}">
                <a16:creationId xmlns:a16="http://schemas.microsoft.com/office/drawing/2014/main" id="{30FA15E4-2804-4A36-A243-5B3801EA746F}"/>
              </a:ext>
            </a:extLst>
          </p:cNvPr>
          <p:cNvSpPr txBox="1"/>
          <p:nvPr/>
        </p:nvSpPr>
        <p:spPr>
          <a:xfrm>
            <a:off x="396178" y="1028144"/>
            <a:ext cx="6851984" cy="369332"/>
          </a:xfrm>
          <a:prstGeom prst="rect">
            <a:avLst/>
          </a:prstGeom>
          <a:noFill/>
        </p:spPr>
        <p:txBody>
          <a:bodyPr wrap="square">
            <a:spAutoFit/>
          </a:bodyPr>
          <a:lstStyle/>
          <a:p>
            <a:pPr algn="l"/>
            <a:r>
              <a:rPr lang="en-US" b="0" i="0" u="sng" dirty="0">
                <a:solidFill>
                  <a:srgbClr val="6888C9"/>
                </a:solidFill>
                <a:effectLst/>
                <a:latin typeface="Segoe UI" panose="020B0502040204020203" pitchFamily="34" charset="0"/>
                <a:hlinkClick r:id="rId8" tooltip="https://aka.ms/iot-online-workshop"/>
              </a:rPr>
              <a:t>https://aka.ms/IoT-online-workshop</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30345346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Devices and Device Communication</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616648"/>
          </a:xfrm>
        </p:spPr>
        <p:txBody>
          <a:bodyPr/>
          <a:lstStyle/>
          <a:p>
            <a:pPr>
              <a:lnSpc>
                <a:spcPct val="150000"/>
              </a:lnSpc>
            </a:pPr>
            <a:r>
              <a:rPr lang="en-US" dirty="0"/>
              <a:t>Overview of IoT Hub Features</a:t>
            </a:r>
          </a:p>
          <a:p>
            <a:pPr>
              <a:lnSpc>
                <a:spcPct val="150000"/>
              </a:lnSpc>
            </a:pPr>
            <a:r>
              <a:rPr lang="en-US" dirty="0"/>
              <a:t>Developer Tools</a:t>
            </a:r>
          </a:p>
          <a:p>
            <a:pPr>
              <a:lnSpc>
                <a:spcPct val="150000"/>
              </a:lnSpc>
            </a:pPr>
            <a:r>
              <a:rPr lang="en-US" dirty="0"/>
              <a:t>Lab: Connecting Simulated Device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Install the VS Code extensions for developing Azure IoT solutions.</a:t>
            </a:r>
          </a:p>
          <a:p>
            <a:pPr lvl="1">
              <a:lnSpc>
                <a:spcPct val="150000"/>
              </a:lnSpc>
              <a:buFont typeface="Arial" panose="020B0604020202020204" pitchFamily="34" charset="0"/>
              <a:buChar char="•"/>
            </a:pPr>
            <a:r>
              <a:rPr lang="en-US" b="0" i="0" u="none" strike="noStrike" dirty="0">
                <a:solidFill>
                  <a:srgbClr val="5F5F5F"/>
                </a:solidFill>
                <a:effectLst/>
                <a:latin typeface="&amp;quot"/>
              </a:rPr>
              <a:t>Configure a simulated IoT device (pre-built and written in C#) to connect to Azure IoT Hub.</a:t>
            </a:r>
          </a:p>
          <a:p>
            <a:pPr lvl="1">
              <a:lnSpc>
                <a:spcPct val="150000"/>
              </a:lnSpc>
              <a:buFont typeface="Arial" panose="020B0604020202020204" pitchFamily="34" charset="0"/>
              <a:buChar char="•"/>
            </a:pPr>
            <a:r>
              <a:rPr lang="en-US" b="0" i="0" u="none" strike="noStrike" dirty="0">
                <a:solidFill>
                  <a:srgbClr val="5F5F5F"/>
                </a:solidFill>
                <a:effectLst/>
                <a:latin typeface="&amp;quot"/>
              </a:rPr>
              <a:t>Run the simulated device to send device-to-cloud telemetry messages to the Azure IoT Hub.</a:t>
            </a:r>
          </a:p>
          <a:p>
            <a:pPr lvl="1">
              <a:lnSpc>
                <a:spcPct val="150000"/>
              </a:lnSpc>
              <a:buFont typeface="Arial" panose="020B0604020202020204" pitchFamily="34" charset="0"/>
              <a:buChar char="•"/>
            </a:pPr>
            <a:r>
              <a:rPr lang="en-US" b="0" i="0" u="none" strike="noStrike" dirty="0">
                <a:solidFill>
                  <a:srgbClr val="5F5F5F"/>
                </a:solidFill>
                <a:effectLst/>
                <a:latin typeface="&amp;quot"/>
              </a:rPr>
              <a:t>Verify that device telemetry is being received by Azure IoT Hub by using Azure CLI..</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2573573"/>
            <a:ext cx="222230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4532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9BB0-3C66-4DF3-B37A-EFF1D1F052E1}"/>
              </a:ext>
            </a:extLst>
          </p:cNvPr>
          <p:cNvSpPr>
            <a:spLocks noGrp="1"/>
          </p:cNvSpPr>
          <p:nvPr>
            <p:ph type="title"/>
          </p:nvPr>
        </p:nvSpPr>
        <p:spPr>
          <a:xfrm>
            <a:off x="255294" y="93991"/>
            <a:ext cx="10724938" cy="1351952"/>
          </a:xfrm>
        </p:spPr>
        <p:txBody>
          <a:bodyPr>
            <a:normAutofit/>
          </a:bodyPr>
          <a:lstStyle/>
          <a:p>
            <a:pPr defTabSz="932742"/>
            <a:r>
              <a:rPr lang="en-US" sz="2800" spc="-50" dirty="0">
                <a:ln w="3175">
                  <a:noFill/>
                </a:ln>
                <a:solidFill>
                  <a:srgbClr val="000000"/>
                </a:solidFill>
                <a:ea typeface="+mn-ea"/>
                <a:cs typeface="Segoe UI" pitchFamily="34" charset="0"/>
              </a:rPr>
              <a:t>Azure IoT Tooling support</a:t>
            </a:r>
          </a:p>
        </p:txBody>
      </p:sp>
      <p:pic>
        <p:nvPicPr>
          <p:cNvPr id="1026" name="Picture 2" descr="Image result for visual studio logo">
            <a:extLst>
              <a:ext uri="{FF2B5EF4-FFF2-40B4-BE49-F238E27FC236}">
                <a16:creationId xmlns:a16="http://schemas.microsoft.com/office/drawing/2014/main" id="{20DC1BB1-FE93-4171-BCC5-B0E9BEA917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454" y="1724345"/>
            <a:ext cx="571879" cy="5718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C712FB-2473-4DDE-8AE1-B0CE6E039C41}"/>
              </a:ext>
            </a:extLst>
          </p:cNvPr>
          <p:cNvSpPr txBox="1"/>
          <p:nvPr/>
        </p:nvSpPr>
        <p:spPr>
          <a:xfrm>
            <a:off x="1223832" y="1795682"/>
            <a:ext cx="1589465" cy="414353"/>
          </a:xfrm>
          <a:prstGeom prst="rect">
            <a:avLst/>
          </a:prstGeom>
          <a:noFill/>
        </p:spPr>
        <p:txBody>
          <a:bodyPr wrap="none" rtlCol="0">
            <a:spAutoFit/>
          </a:bodyPr>
          <a:lstStyle/>
          <a:p>
            <a:pPr defTabSz="932597"/>
            <a:r>
              <a:rPr lang="en-US" sz="2040">
                <a:solidFill>
                  <a:srgbClr val="865FC5"/>
                </a:solidFill>
                <a:latin typeface="Calibri" panose="020F0502020204030204"/>
              </a:rPr>
              <a:t>Visual Studio</a:t>
            </a:r>
          </a:p>
        </p:txBody>
      </p:sp>
      <p:pic>
        <p:nvPicPr>
          <p:cNvPr id="12" name="Picture 11">
            <a:extLst>
              <a:ext uri="{FF2B5EF4-FFF2-40B4-BE49-F238E27FC236}">
                <a16:creationId xmlns:a16="http://schemas.microsoft.com/office/drawing/2014/main" id="{9A27845F-27F1-420D-83C5-2C99E436145F}"/>
              </a:ext>
            </a:extLst>
          </p:cNvPr>
          <p:cNvPicPr>
            <a:picLocks noChangeAspect="1"/>
          </p:cNvPicPr>
          <p:nvPr/>
        </p:nvPicPr>
        <p:blipFill>
          <a:blip r:embed="rId4"/>
          <a:stretch>
            <a:fillRect/>
          </a:stretch>
        </p:blipFill>
        <p:spPr>
          <a:xfrm>
            <a:off x="420390" y="3328538"/>
            <a:ext cx="3171823" cy="663981"/>
          </a:xfrm>
          <a:prstGeom prst="rect">
            <a:avLst/>
          </a:prstGeom>
        </p:spPr>
      </p:pic>
      <p:pic>
        <p:nvPicPr>
          <p:cNvPr id="1030" name="Picture 6" descr="https://ms-azuretools.gallerycdn.vsassets.io/extensions/ms-azuretools/cloudexplorerforvs/1.2.1812.142/1545072161854/Microsoft.VisualStudio.Services.Icons.Default">
            <a:extLst>
              <a:ext uri="{FF2B5EF4-FFF2-40B4-BE49-F238E27FC236}">
                <a16:creationId xmlns:a16="http://schemas.microsoft.com/office/drawing/2014/main" id="{78D93088-F324-46B0-82C9-45327DFCC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520" y="2507985"/>
            <a:ext cx="574813" cy="5748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EFBF10-6509-4972-9AED-744D3A5DE3A6}"/>
              </a:ext>
            </a:extLst>
          </p:cNvPr>
          <p:cNvSpPr txBox="1"/>
          <p:nvPr/>
        </p:nvSpPr>
        <p:spPr>
          <a:xfrm>
            <a:off x="1144315" y="2654133"/>
            <a:ext cx="2858746" cy="286306"/>
          </a:xfrm>
          <a:prstGeom prst="rect">
            <a:avLst/>
          </a:prstGeom>
          <a:noFill/>
        </p:spPr>
        <p:txBody>
          <a:bodyPr wrap="none" rtlCol="0">
            <a:spAutoFit/>
          </a:bodyPr>
          <a:lstStyle/>
          <a:p>
            <a:pPr defTabSz="932597"/>
            <a:r>
              <a:rPr lang="en-US" sz="1224" b="1">
                <a:solidFill>
                  <a:prstClr val="black"/>
                </a:solidFill>
                <a:latin typeface="Calibri" panose="020F0502020204030204"/>
              </a:rPr>
              <a:t>Azure IoT Hub support in Cloud Explorer</a:t>
            </a:r>
          </a:p>
        </p:txBody>
      </p:sp>
      <p:pic>
        <p:nvPicPr>
          <p:cNvPr id="14" name="Picture 13">
            <a:extLst>
              <a:ext uri="{FF2B5EF4-FFF2-40B4-BE49-F238E27FC236}">
                <a16:creationId xmlns:a16="http://schemas.microsoft.com/office/drawing/2014/main" id="{67992595-FB59-4EEB-AE1D-4258DF612337}"/>
              </a:ext>
            </a:extLst>
          </p:cNvPr>
          <p:cNvPicPr>
            <a:picLocks noChangeAspect="1"/>
          </p:cNvPicPr>
          <p:nvPr/>
        </p:nvPicPr>
        <p:blipFill>
          <a:blip r:embed="rId6"/>
          <a:stretch>
            <a:fillRect/>
          </a:stretch>
        </p:blipFill>
        <p:spPr>
          <a:xfrm>
            <a:off x="420390" y="5039158"/>
            <a:ext cx="3679440" cy="659522"/>
          </a:xfrm>
          <a:prstGeom prst="rect">
            <a:avLst/>
          </a:prstGeom>
        </p:spPr>
      </p:pic>
      <p:pic>
        <p:nvPicPr>
          <p:cNvPr id="1032" name="Picture 8" descr="Image result for azure sphere logo">
            <a:extLst>
              <a:ext uri="{FF2B5EF4-FFF2-40B4-BE49-F238E27FC236}">
                <a16:creationId xmlns:a16="http://schemas.microsoft.com/office/drawing/2014/main" id="{C5B6AD5B-803E-4F28-890B-ABBE6DAD2A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5294" y="4231168"/>
            <a:ext cx="1061496" cy="69897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9F11EA3-A869-44B5-BDF0-D594EBBD668C}"/>
              </a:ext>
            </a:extLst>
          </p:cNvPr>
          <p:cNvSpPr txBox="1"/>
          <p:nvPr/>
        </p:nvSpPr>
        <p:spPr>
          <a:xfrm>
            <a:off x="1224400" y="4442928"/>
            <a:ext cx="1879890" cy="286306"/>
          </a:xfrm>
          <a:prstGeom prst="rect">
            <a:avLst/>
          </a:prstGeom>
          <a:noFill/>
        </p:spPr>
        <p:txBody>
          <a:bodyPr wrap="none" rtlCol="0">
            <a:spAutoFit/>
          </a:bodyPr>
          <a:lstStyle/>
          <a:p>
            <a:pPr defTabSz="932597"/>
            <a:r>
              <a:rPr lang="en-US" sz="1224" b="1">
                <a:solidFill>
                  <a:prstClr val="black"/>
                </a:solidFill>
                <a:latin typeface="Calibri" panose="020F0502020204030204"/>
              </a:rPr>
              <a:t>Azure Sphere Tools for VS</a:t>
            </a:r>
          </a:p>
        </p:txBody>
      </p:sp>
      <p:pic>
        <p:nvPicPr>
          <p:cNvPr id="20" name="Picture 4" descr="ç¸å³å¾ç">
            <a:extLst>
              <a:ext uri="{FF2B5EF4-FFF2-40B4-BE49-F238E27FC236}">
                <a16:creationId xmlns:a16="http://schemas.microsoft.com/office/drawing/2014/main" id="{275B552B-18E6-4F9F-84D9-D82292D2E20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20724" y="1643274"/>
            <a:ext cx="769469" cy="76946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861D39D-AF42-4828-BB62-B213B3A04600}"/>
              </a:ext>
            </a:extLst>
          </p:cNvPr>
          <p:cNvSpPr txBox="1"/>
          <p:nvPr/>
        </p:nvSpPr>
        <p:spPr>
          <a:xfrm>
            <a:off x="4990193" y="1792286"/>
            <a:ext cx="2205827" cy="414353"/>
          </a:xfrm>
          <a:prstGeom prst="rect">
            <a:avLst/>
          </a:prstGeom>
          <a:noFill/>
        </p:spPr>
        <p:txBody>
          <a:bodyPr wrap="none" rtlCol="0">
            <a:spAutoFit/>
          </a:bodyPr>
          <a:lstStyle/>
          <a:p>
            <a:pPr defTabSz="932597"/>
            <a:r>
              <a:rPr lang="en-US" sz="2040">
                <a:solidFill>
                  <a:srgbClr val="007ACD"/>
                </a:solidFill>
                <a:latin typeface="Calibri" panose="020F0502020204030204"/>
              </a:rPr>
              <a:t>Visual Studio Code</a:t>
            </a:r>
          </a:p>
        </p:txBody>
      </p:sp>
      <p:pic>
        <p:nvPicPr>
          <p:cNvPr id="17" name="Picture 16">
            <a:extLst>
              <a:ext uri="{FF2B5EF4-FFF2-40B4-BE49-F238E27FC236}">
                <a16:creationId xmlns:a16="http://schemas.microsoft.com/office/drawing/2014/main" id="{48632111-1463-41EF-9417-EAE08DEE2EAA}"/>
              </a:ext>
            </a:extLst>
          </p:cNvPr>
          <p:cNvPicPr>
            <a:picLocks noChangeAspect="1"/>
          </p:cNvPicPr>
          <p:nvPr/>
        </p:nvPicPr>
        <p:blipFill>
          <a:blip r:embed="rId9"/>
          <a:stretch>
            <a:fillRect/>
          </a:stretch>
        </p:blipFill>
        <p:spPr>
          <a:xfrm>
            <a:off x="4283803" y="2480685"/>
            <a:ext cx="3221841" cy="769469"/>
          </a:xfrm>
          <a:prstGeom prst="rect">
            <a:avLst/>
          </a:prstGeom>
        </p:spPr>
      </p:pic>
      <p:pic>
        <p:nvPicPr>
          <p:cNvPr id="18" name="Picture 17">
            <a:extLst>
              <a:ext uri="{FF2B5EF4-FFF2-40B4-BE49-F238E27FC236}">
                <a16:creationId xmlns:a16="http://schemas.microsoft.com/office/drawing/2014/main" id="{659A2B23-532C-4FFC-B9D4-3ACCA915F7BF}"/>
              </a:ext>
            </a:extLst>
          </p:cNvPr>
          <p:cNvPicPr>
            <a:picLocks noChangeAspect="1"/>
          </p:cNvPicPr>
          <p:nvPr/>
        </p:nvPicPr>
        <p:blipFill>
          <a:blip r:embed="rId10"/>
          <a:stretch>
            <a:fillRect/>
          </a:stretch>
        </p:blipFill>
        <p:spPr>
          <a:xfrm>
            <a:off x="4283803" y="3318095"/>
            <a:ext cx="3221841" cy="666588"/>
          </a:xfrm>
          <a:prstGeom prst="rect">
            <a:avLst/>
          </a:prstGeom>
        </p:spPr>
      </p:pic>
      <p:pic>
        <p:nvPicPr>
          <p:cNvPr id="21" name="Picture 20">
            <a:extLst>
              <a:ext uri="{FF2B5EF4-FFF2-40B4-BE49-F238E27FC236}">
                <a16:creationId xmlns:a16="http://schemas.microsoft.com/office/drawing/2014/main" id="{D1AE4147-8289-4B7C-B434-BBE4D485F7AE}"/>
              </a:ext>
            </a:extLst>
          </p:cNvPr>
          <p:cNvPicPr>
            <a:picLocks noChangeAspect="1"/>
          </p:cNvPicPr>
          <p:nvPr/>
        </p:nvPicPr>
        <p:blipFill>
          <a:blip r:embed="rId11"/>
          <a:stretch>
            <a:fillRect/>
          </a:stretch>
        </p:blipFill>
        <p:spPr>
          <a:xfrm>
            <a:off x="4283803" y="4168316"/>
            <a:ext cx="3221841" cy="632193"/>
          </a:xfrm>
          <a:prstGeom prst="rect">
            <a:avLst/>
          </a:prstGeom>
        </p:spPr>
      </p:pic>
      <p:pic>
        <p:nvPicPr>
          <p:cNvPr id="22" name="Picture 21">
            <a:extLst>
              <a:ext uri="{FF2B5EF4-FFF2-40B4-BE49-F238E27FC236}">
                <a16:creationId xmlns:a16="http://schemas.microsoft.com/office/drawing/2014/main" id="{BE71B7C9-9C9C-4D5C-B58D-20770D55F467}"/>
              </a:ext>
            </a:extLst>
          </p:cNvPr>
          <p:cNvPicPr>
            <a:picLocks noChangeAspect="1"/>
          </p:cNvPicPr>
          <p:nvPr/>
        </p:nvPicPr>
        <p:blipFill>
          <a:blip r:embed="rId12"/>
          <a:stretch>
            <a:fillRect/>
          </a:stretch>
        </p:blipFill>
        <p:spPr>
          <a:xfrm>
            <a:off x="4283804" y="4986933"/>
            <a:ext cx="3221841" cy="711746"/>
          </a:xfrm>
          <a:prstGeom prst="rect">
            <a:avLst/>
          </a:prstGeom>
        </p:spPr>
      </p:pic>
      <p:pic>
        <p:nvPicPr>
          <p:cNvPr id="24" name="Picture 23">
            <a:extLst>
              <a:ext uri="{FF2B5EF4-FFF2-40B4-BE49-F238E27FC236}">
                <a16:creationId xmlns:a16="http://schemas.microsoft.com/office/drawing/2014/main" id="{FF0ACC61-7BF9-4DA9-92D9-0EC5E9396C0A}"/>
              </a:ext>
            </a:extLst>
          </p:cNvPr>
          <p:cNvPicPr>
            <a:picLocks noChangeAspect="1"/>
          </p:cNvPicPr>
          <p:nvPr/>
        </p:nvPicPr>
        <p:blipFill>
          <a:blip r:embed="rId13"/>
          <a:stretch>
            <a:fillRect/>
          </a:stretch>
        </p:blipFill>
        <p:spPr>
          <a:xfrm>
            <a:off x="4283803" y="5846154"/>
            <a:ext cx="3224111" cy="666588"/>
          </a:xfrm>
          <a:prstGeom prst="rect">
            <a:avLst/>
          </a:prstGeom>
        </p:spPr>
      </p:pic>
      <p:pic>
        <p:nvPicPr>
          <p:cNvPr id="1036" name="Picture 12" descr="Image result for azure devops logo">
            <a:extLst>
              <a:ext uri="{FF2B5EF4-FFF2-40B4-BE49-F238E27FC236}">
                <a16:creationId xmlns:a16="http://schemas.microsoft.com/office/drawing/2014/main" id="{FDF57A47-4489-44FB-A956-F80D867F64B2}"/>
              </a:ext>
            </a:extLst>
          </p:cNvPr>
          <p:cNvPicPr>
            <a:picLocks noChangeAspect="1" noChangeArrowheads="1"/>
          </p:cNvPicPr>
          <p:nvPr/>
        </p:nvPicPr>
        <p:blipFill rotWithShape="1">
          <a:blip r:embed="rId14"/>
          <a:srcRect/>
          <a:stretch/>
        </p:blipFill>
        <p:spPr bwMode="auto">
          <a:xfrm>
            <a:off x="8154584" y="1552968"/>
            <a:ext cx="769469" cy="76754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EABFD38-BF48-4041-AF77-0C757268EE92}"/>
              </a:ext>
            </a:extLst>
          </p:cNvPr>
          <p:cNvSpPr txBox="1"/>
          <p:nvPr/>
        </p:nvSpPr>
        <p:spPr>
          <a:xfrm>
            <a:off x="8924054" y="1718743"/>
            <a:ext cx="1423357" cy="414353"/>
          </a:xfrm>
          <a:prstGeom prst="rect">
            <a:avLst/>
          </a:prstGeom>
          <a:noFill/>
        </p:spPr>
        <p:txBody>
          <a:bodyPr wrap="none" rtlCol="0">
            <a:spAutoFit/>
          </a:bodyPr>
          <a:lstStyle/>
          <a:p>
            <a:pPr defTabSz="932597"/>
            <a:r>
              <a:rPr lang="en-US" sz="2040">
                <a:solidFill>
                  <a:srgbClr val="0078D7"/>
                </a:solidFill>
                <a:latin typeface="Calibri" panose="020F0502020204030204"/>
              </a:rPr>
              <a:t>IoT DevOps</a:t>
            </a:r>
          </a:p>
        </p:txBody>
      </p:sp>
      <p:pic>
        <p:nvPicPr>
          <p:cNvPr id="32" name="Picture 4" descr="Image result for Jenkins logo">
            <a:extLst>
              <a:ext uri="{FF2B5EF4-FFF2-40B4-BE49-F238E27FC236}">
                <a16:creationId xmlns:a16="http://schemas.microsoft.com/office/drawing/2014/main" id="{28C51511-FA27-49FE-94AC-BDF8190A247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234217" y="3272472"/>
            <a:ext cx="548233" cy="75863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vsts logo">
            <a:extLst>
              <a:ext uri="{FF2B5EF4-FFF2-40B4-BE49-F238E27FC236}">
                <a16:creationId xmlns:a16="http://schemas.microsoft.com/office/drawing/2014/main" id="{EA0DCBBC-5C22-4539-B89A-BFD4CEC9B87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29651" y="4168316"/>
            <a:ext cx="557126" cy="55712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D6973840-DB62-4EE8-9330-E15D83E83A0A}"/>
              </a:ext>
            </a:extLst>
          </p:cNvPr>
          <p:cNvPicPr>
            <a:picLocks noChangeAspect="1"/>
          </p:cNvPicPr>
          <p:nvPr/>
        </p:nvPicPr>
        <p:blipFill>
          <a:blip r:embed="rId17"/>
          <a:stretch>
            <a:fillRect/>
          </a:stretch>
        </p:blipFill>
        <p:spPr>
          <a:xfrm>
            <a:off x="8234215" y="2534564"/>
            <a:ext cx="548233" cy="548233"/>
          </a:xfrm>
          <a:prstGeom prst="rect">
            <a:avLst/>
          </a:prstGeom>
        </p:spPr>
      </p:pic>
      <p:sp>
        <p:nvSpPr>
          <p:cNvPr id="35" name="TextBox 34">
            <a:extLst>
              <a:ext uri="{FF2B5EF4-FFF2-40B4-BE49-F238E27FC236}">
                <a16:creationId xmlns:a16="http://schemas.microsoft.com/office/drawing/2014/main" id="{15A26880-B2D4-424A-A3D9-59A1A1C0E6ED}"/>
              </a:ext>
            </a:extLst>
          </p:cNvPr>
          <p:cNvSpPr txBox="1"/>
          <p:nvPr/>
        </p:nvSpPr>
        <p:spPr>
          <a:xfrm>
            <a:off x="8905871" y="2607047"/>
            <a:ext cx="3428350" cy="382308"/>
          </a:xfrm>
          <a:prstGeom prst="rect">
            <a:avLst/>
          </a:prstGeom>
          <a:noFill/>
        </p:spPr>
        <p:txBody>
          <a:bodyPr wrap="none" rtlCol="0">
            <a:spAutoFit/>
          </a:bodyPr>
          <a:lstStyle/>
          <a:p>
            <a:pPr algn="ctr" defTabSz="932597"/>
            <a:r>
              <a:rPr lang="en-US" sz="1836">
                <a:solidFill>
                  <a:prstClr val="black"/>
                </a:solidFill>
                <a:latin typeface="Calibri" panose="020F0502020204030204"/>
              </a:rPr>
              <a:t>IoT Edge tasks for Azure Pipelines</a:t>
            </a:r>
          </a:p>
        </p:txBody>
      </p:sp>
      <p:sp>
        <p:nvSpPr>
          <p:cNvPr id="36" name="TextBox 35">
            <a:extLst>
              <a:ext uri="{FF2B5EF4-FFF2-40B4-BE49-F238E27FC236}">
                <a16:creationId xmlns:a16="http://schemas.microsoft.com/office/drawing/2014/main" id="{4C914103-66EF-4460-AD72-CA554215000D}"/>
              </a:ext>
            </a:extLst>
          </p:cNvPr>
          <p:cNvSpPr txBox="1"/>
          <p:nvPr/>
        </p:nvSpPr>
        <p:spPr>
          <a:xfrm>
            <a:off x="8914733" y="3408565"/>
            <a:ext cx="2432491" cy="382308"/>
          </a:xfrm>
          <a:prstGeom prst="rect">
            <a:avLst/>
          </a:prstGeom>
          <a:noFill/>
        </p:spPr>
        <p:txBody>
          <a:bodyPr wrap="none" rtlCol="0">
            <a:spAutoFit/>
          </a:bodyPr>
          <a:lstStyle/>
          <a:p>
            <a:pPr algn="ctr" defTabSz="932597"/>
            <a:r>
              <a:rPr lang="en-US" sz="1836">
                <a:solidFill>
                  <a:prstClr val="black"/>
                </a:solidFill>
                <a:latin typeface="Calibri" panose="020F0502020204030204"/>
              </a:rPr>
              <a:t>IoT Edge Jenkins plugin</a:t>
            </a:r>
          </a:p>
        </p:txBody>
      </p:sp>
      <p:sp>
        <p:nvSpPr>
          <p:cNvPr id="37" name="TextBox 36">
            <a:extLst>
              <a:ext uri="{FF2B5EF4-FFF2-40B4-BE49-F238E27FC236}">
                <a16:creationId xmlns:a16="http://schemas.microsoft.com/office/drawing/2014/main" id="{544DA3C3-18EA-41E4-ACA2-1CBA0A5FB608}"/>
              </a:ext>
            </a:extLst>
          </p:cNvPr>
          <p:cNvSpPr txBox="1"/>
          <p:nvPr/>
        </p:nvSpPr>
        <p:spPr>
          <a:xfrm>
            <a:off x="8898026" y="4217444"/>
            <a:ext cx="3507416" cy="382308"/>
          </a:xfrm>
          <a:prstGeom prst="rect">
            <a:avLst/>
          </a:prstGeom>
          <a:noFill/>
        </p:spPr>
        <p:txBody>
          <a:bodyPr wrap="none" rtlCol="0">
            <a:spAutoFit/>
          </a:bodyPr>
          <a:lstStyle/>
          <a:p>
            <a:pPr algn="ctr" defTabSz="932597"/>
            <a:r>
              <a:rPr lang="en-US" sz="1836">
                <a:solidFill>
                  <a:prstClr val="black"/>
                </a:solidFill>
                <a:latin typeface="Calibri" panose="020F0502020204030204"/>
              </a:rPr>
              <a:t>Azure DevOps project for IoT Edge</a:t>
            </a:r>
          </a:p>
        </p:txBody>
      </p:sp>
      <p:sp>
        <p:nvSpPr>
          <p:cNvPr id="26" name="TextBox 25">
            <a:extLst>
              <a:ext uri="{FF2B5EF4-FFF2-40B4-BE49-F238E27FC236}">
                <a16:creationId xmlns:a16="http://schemas.microsoft.com/office/drawing/2014/main" id="{70DB3EFA-B9A1-46A8-8988-10730282642B}"/>
              </a:ext>
            </a:extLst>
          </p:cNvPr>
          <p:cNvSpPr txBox="1"/>
          <p:nvPr/>
        </p:nvSpPr>
        <p:spPr>
          <a:xfrm>
            <a:off x="7700503" y="4912199"/>
            <a:ext cx="2651303" cy="406265"/>
          </a:xfrm>
          <a:prstGeom prst="rect">
            <a:avLst/>
          </a:prstGeom>
          <a:noFill/>
        </p:spPr>
        <p:txBody>
          <a:bodyPr wrap="none" rtlCol="0">
            <a:spAutoFit/>
          </a:bodyPr>
          <a:lstStyle/>
          <a:p>
            <a:pPr defTabSz="932597"/>
            <a:r>
              <a:rPr lang="en-US" altLang="zh-CN" sz="2040" dirty="0">
                <a:solidFill>
                  <a:prstClr val="black"/>
                </a:solidFill>
                <a:latin typeface="Calibri" panose="020F0502020204030204"/>
                <a:ea typeface="等线" panose="02010600030101010101" pitchFamily="2" charset="-122"/>
              </a:rPr>
              <a:t>Azure IoT CLI Extension</a:t>
            </a:r>
            <a:endParaRPr lang="en-US" sz="2040" dirty="0">
              <a:solidFill>
                <a:prstClr val="black"/>
              </a:solidFill>
              <a:latin typeface="Calibri" panose="020F0502020204030204"/>
            </a:endParaRPr>
          </a:p>
        </p:txBody>
      </p:sp>
      <p:pic>
        <p:nvPicPr>
          <p:cNvPr id="27" name="Picture 26">
            <a:extLst>
              <a:ext uri="{FF2B5EF4-FFF2-40B4-BE49-F238E27FC236}">
                <a16:creationId xmlns:a16="http://schemas.microsoft.com/office/drawing/2014/main" id="{94778E15-130B-4754-BEE9-6172F498AE49}"/>
              </a:ext>
            </a:extLst>
          </p:cNvPr>
          <p:cNvPicPr>
            <a:picLocks noChangeAspect="1"/>
          </p:cNvPicPr>
          <p:nvPr/>
        </p:nvPicPr>
        <p:blipFill>
          <a:blip r:embed="rId18"/>
          <a:stretch>
            <a:fillRect/>
          </a:stretch>
        </p:blipFill>
        <p:spPr>
          <a:xfrm>
            <a:off x="8311828" y="5390599"/>
            <a:ext cx="470620" cy="470620"/>
          </a:xfrm>
          <a:prstGeom prst="rect">
            <a:avLst/>
          </a:prstGeom>
        </p:spPr>
      </p:pic>
      <p:sp>
        <p:nvSpPr>
          <p:cNvPr id="28" name="Rectangle 27">
            <a:extLst>
              <a:ext uri="{FF2B5EF4-FFF2-40B4-BE49-F238E27FC236}">
                <a16:creationId xmlns:a16="http://schemas.microsoft.com/office/drawing/2014/main" id="{96135D15-9BEC-4044-B32B-5EE609E26E41}"/>
              </a:ext>
            </a:extLst>
          </p:cNvPr>
          <p:cNvSpPr/>
          <p:nvPr/>
        </p:nvSpPr>
        <p:spPr>
          <a:xfrm>
            <a:off x="8933501" y="5390599"/>
            <a:ext cx="2075819" cy="382308"/>
          </a:xfrm>
          <a:prstGeom prst="rect">
            <a:avLst/>
          </a:prstGeom>
        </p:spPr>
        <p:txBody>
          <a:bodyPr wrap="none">
            <a:spAutoFit/>
          </a:bodyPr>
          <a:lstStyle/>
          <a:p>
            <a:pPr defTabSz="932597"/>
            <a:r>
              <a:rPr lang="en-US" altLang="zh-CN" sz="1836" err="1">
                <a:solidFill>
                  <a:prstClr val="black"/>
                </a:solidFill>
                <a:latin typeface="Calibri" panose="020F0502020204030204"/>
                <a:ea typeface="等线" panose="02010600030101010101" pitchFamily="2" charset="-122"/>
              </a:rPr>
              <a:t>i</a:t>
            </a:r>
            <a:r>
              <a:rPr lang="en-US" sz="1836" err="1">
                <a:solidFill>
                  <a:prstClr val="black"/>
                </a:solidFill>
                <a:latin typeface="Calibri" panose="020F0502020204030204"/>
              </a:rPr>
              <a:t>otedgedev</a:t>
            </a:r>
            <a:r>
              <a:rPr lang="en-US" sz="1836">
                <a:solidFill>
                  <a:prstClr val="black"/>
                </a:solidFill>
                <a:latin typeface="Calibri" panose="020F0502020204030204"/>
              </a:rPr>
              <a:t> CLI Tool</a:t>
            </a:r>
          </a:p>
        </p:txBody>
      </p:sp>
      <p:pic>
        <p:nvPicPr>
          <p:cNvPr id="29" name="Picture 28">
            <a:extLst>
              <a:ext uri="{FF2B5EF4-FFF2-40B4-BE49-F238E27FC236}">
                <a16:creationId xmlns:a16="http://schemas.microsoft.com/office/drawing/2014/main" id="{248E4F93-F27A-4FB5-A0D1-0CC64555E742}"/>
              </a:ext>
            </a:extLst>
          </p:cNvPr>
          <p:cNvPicPr>
            <a:picLocks noChangeAspect="1"/>
          </p:cNvPicPr>
          <p:nvPr/>
        </p:nvPicPr>
        <p:blipFill>
          <a:blip r:embed="rId18"/>
          <a:stretch>
            <a:fillRect/>
          </a:stretch>
        </p:blipFill>
        <p:spPr>
          <a:xfrm>
            <a:off x="8311828" y="5980789"/>
            <a:ext cx="470620" cy="470620"/>
          </a:xfrm>
          <a:prstGeom prst="rect">
            <a:avLst/>
          </a:prstGeom>
        </p:spPr>
      </p:pic>
      <p:sp>
        <p:nvSpPr>
          <p:cNvPr id="30" name="Rectangle 29">
            <a:extLst>
              <a:ext uri="{FF2B5EF4-FFF2-40B4-BE49-F238E27FC236}">
                <a16:creationId xmlns:a16="http://schemas.microsoft.com/office/drawing/2014/main" id="{0DC4E499-A181-4B4F-81C2-31E02CBACB64}"/>
              </a:ext>
            </a:extLst>
          </p:cNvPr>
          <p:cNvSpPr/>
          <p:nvPr/>
        </p:nvSpPr>
        <p:spPr>
          <a:xfrm>
            <a:off x="8940966" y="6027756"/>
            <a:ext cx="544754" cy="382308"/>
          </a:xfrm>
          <a:prstGeom prst="rect">
            <a:avLst/>
          </a:prstGeom>
        </p:spPr>
        <p:txBody>
          <a:bodyPr wrap="none">
            <a:spAutoFit/>
          </a:bodyPr>
          <a:lstStyle/>
          <a:p>
            <a:pPr defTabSz="932597"/>
            <a:r>
              <a:rPr lang="en-US" sz="1836" err="1">
                <a:solidFill>
                  <a:prstClr val="black"/>
                </a:solidFill>
                <a:latin typeface="Calibri" panose="020F0502020204030204"/>
              </a:rPr>
              <a:t>iotz</a:t>
            </a:r>
            <a:endParaRPr lang="en-US" sz="1836">
              <a:solidFill>
                <a:prstClr val="black"/>
              </a:solidFill>
              <a:latin typeface="Calibri" panose="020F0502020204030204"/>
            </a:endParaRPr>
          </a:p>
        </p:txBody>
      </p:sp>
    </p:spTree>
    <p:extLst>
      <p:ext uri="{BB962C8B-B14F-4D97-AF65-F5344CB8AC3E}">
        <p14:creationId xmlns:p14="http://schemas.microsoft.com/office/powerpoint/2010/main" val="6185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EBC5E3D-764D-7D45-8286-AAF7302A327D}"/>
              </a:ext>
            </a:extLst>
          </p:cNvPr>
          <p:cNvSpPr>
            <a:spLocks noGrp="1"/>
          </p:cNvSpPr>
          <p:nvPr>
            <p:ph type="title"/>
          </p:nvPr>
        </p:nvSpPr>
        <p:spPr>
          <a:xfrm>
            <a:off x="600059" y="466301"/>
            <a:ext cx="11239464" cy="387798"/>
          </a:xfrm>
        </p:spPr>
        <p:txBody>
          <a:bodyPr/>
          <a:lstStyle/>
          <a:p>
            <a:pPr defTabSz="932742">
              <a:lnSpc>
                <a:spcPct val="90000"/>
              </a:lnSpc>
            </a:pPr>
            <a:r>
              <a:rPr lang="en-US" sz="2800" spc="-50" dirty="0">
                <a:solidFill>
                  <a:srgbClr val="000000"/>
                </a:solidFill>
              </a:rPr>
              <a:t>Azure IoT Hub tools</a:t>
            </a:r>
          </a:p>
        </p:txBody>
      </p:sp>
      <p:pic>
        <p:nvPicPr>
          <p:cNvPr id="14" name="Picture 2" descr="âvisual studio logoâçå¾çæç´¢ç»æ">
            <a:extLst>
              <a:ext uri="{FF2B5EF4-FFF2-40B4-BE49-F238E27FC236}">
                <a16:creationId xmlns:a16="http://schemas.microsoft.com/office/drawing/2014/main" id="{E132EAAF-6BDE-E346-BE16-A61608F807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8339" y="1390041"/>
            <a:ext cx="1137724" cy="11377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ç¸å³å¾ç">
            <a:extLst>
              <a:ext uri="{FF2B5EF4-FFF2-40B4-BE49-F238E27FC236}">
                <a16:creationId xmlns:a16="http://schemas.microsoft.com/office/drawing/2014/main" id="{1A1B7C88-B3DD-074C-BBFC-E63F10A7F8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782" y="3643524"/>
            <a:ext cx="1494923" cy="149492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DADCE5D-5163-0D4F-AA3F-D76EC25F4307}"/>
              </a:ext>
            </a:extLst>
          </p:cNvPr>
          <p:cNvSpPr txBox="1"/>
          <p:nvPr/>
        </p:nvSpPr>
        <p:spPr>
          <a:xfrm>
            <a:off x="397814" y="2726866"/>
            <a:ext cx="3633369" cy="382308"/>
          </a:xfrm>
          <a:prstGeom prst="rect">
            <a:avLst/>
          </a:prstGeom>
          <a:noFill/>
        </p:spPr>
        <p:txBody>
          <a:bodyPr wrap="none" rtlCol="0">
            <a:spAutoFit/>
          </a:bodyPr>
          <a:lstStyle/>
          <a:p>
            <a:pPr algn="ctr" defTabSz="932754"/>
            <a:r>
              <a:rPr lang="en-US" sz="1836">
                <a:solidFill>
                  <a:srgbClr val="1A1A1A"/>
                </a:solidFill>
                <a:latin typeface="Segoe UI"/>
              </a:rPr>
              <a:t>Cloud Explorer for VS 2017/2019</a:t>
            </a:r>
          </a:p>
        </p:txBody>
      </p:sp>
      <p:sp>
        <p:nvSpPr>
          <p:cNvPr id="30" name="TextBox 29">
            <a:extLst>
              <a:ext uri="{FF2B5EF4-FFF2-40B4-BE49-F238E27FC236}">
                <a16:creationId xmlns:a16="http://schemas.microsoft.com/office/drawing/2014/main" id="{D1CB2AB6-49A3-AE4D-99B3-E8882668957D}"/>
              </a:ext>
            </a:extLst>
          </p:cNvPr>
          <p:cNvSpPr txBox="1"/>
          <p:nvPr/>
        </p:nvSpPr>
        <p:spPr>
          <a:xfrm>
            <a:off x="816884" y="5159195"/>
            <a:ext cx="2756727" cy="382308"/>
          </a:xfrm>
          <a:prstGeom prst="rect">
            <a:avLst/>
          </a:prstGeom>
          <a:noFill/>
        </p:spPr>
        <p:txBody>
          <a:bodyPr wrap="none" rtlCol="0">
            <a:spAutoFit/>
          </a:bodyPr>
          <a:lstStyle/>
          <a:p>
            <a:pPr algn="ctr" defTabSz="932754"/>
            <a:r>
              <a:rPr lang="en-US" sz="1836">
                <a:solidFill>
                  <a:srgbClr val="1A1A1A"/>
                </a:solidFill>
                <a:latin typeface="Segoe UI"/>
              </a:rPr>
              <a:t>VS</a:t>
            </a:r>
            <a:r>
              <a:rPr lang="zh-CN" altLang="en-US" sz="1836">
                <a:solidFill>
                  <a:srgbClr val="1A1A1A"/>
                </a:solidFill>
                <a:latin typeface="Segoe UI"/>
              </a:rPr>
              <a:t> </a:t>
            </a:r>
            <a:r>
              <a:rPr lang="en-US" sz="1836">
                <a:solidFill>
                  <a:srgbClr val="1A1A1A"/>
                </a:solidFill>
                <a:latin typeface="Segoe UI"/>
              </a:rPr>
              <a:t>Code IoT Hub Toolkit</a:t>
            </a:r>
          </a:p>
        </p:txBody>
      </p:sp>
      <p:pic>
        <p:nvPicPr>
          <p:cNvPr id="1026" name="Picture 2" descr="Device List">
            <a:extLst>
              <a:ext uri="{FF2B5EF4-FFF2-40B4-BE49-F238E27FC236}">
                <a16:creationId xmlns:a16="http://schemas.microsoft.com/office/drawing/2014/main" id="{9789E3CD-548A-4E7D-B846-934E631FA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762" y="867919"/>
            <a:ext cx="2142359" cy="237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rt Monitoring D2C Message">
            <a:extLst>
              <a:ext uri="{FF2B5EF4-FFF2-40B4-BE49-F238E27FC236}">
                <a16:creationId xmlns:a16="http://schemas.microsoft.com/office/drawing/2014/main" id="{01408BBD-2E23-4FC1-B6AE-9B7E423610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143" y="884154"/>
            <a:ext cx="3540432" cy="239583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Enable distributed tracing in Azure IoT Hub Toolkit">
            <a:extLst>
              <a:ext uri="{FF2B5EF4-FFF2-40B4-BE49-F238E27FC236}">
                <a16:creationId xmlns:a16="http://schemas.microsoft.com/office/drawing/2014/main" id="{22922800-5538-4C13-80C1-111AA52FBC55}"/>
              </a:ext>
            </a:extLst>
          </p:cNvPr>
          <p:cNvSpPr>
            <a:spLocks noChangeAspect="1" noChangeArrowheads="1"/>
          </p:cNvSpPr>
          <p:nvPr/>
        </p:nvSpPr>
        <p:spPr bwMode="auto">
          <a:xfrm>
            <a:off x="6062803" y="2828873"/>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1A1A1A"/>
              </a:solidFill>
              <a:latin typeface="Segoe UI"/>
            </a:endParaRPr>
          </a:p>
        </p:txBody>
      </p:sp>
      <p:pic>
        <p:nvPicPr>
          <p:cNvPr id="5" name="Picture 4">
            <a:extLst>
              <a:ext uri="{FF2B5EF4-FFF2-40B4-BE49-F238E27FC236}">
                <a16:creationId xmlns:a16="http://schemas.microsoft.com/office/drawing/2014/main" id="{DD7AF041-288C-4C70-BE72-988A164A5566}"/>
              </a:ext>
            </a:extLst>
          </p:cNvPr>
          <p:cNvPicPr>
            <a:picLocks noChangeAspect="1"/>
          </p:cNvPicPr>
          <p:nvPr/>
        </p:nvPicPr>
        <p:blipFill>
          <a:blip r:embed="rId6"/>
          <a:stretch>
            <a:fillRect/>
          </a:stretch>
        </p:blipFill>
        <p:spPr>
          <a:xfrm>
            <a:off x="7621142" y="3748986"/>
            <a:ext cx="3645300" cy="2208526"/>
          </a:xfrm>
          <a:prstGeom prst="rect">
            <a:avLst/>
          </a:prstGeom>
        </p:spPr>
      </p:pic>
      <p:pic>
        <p:nvPicPr>
          <p:cNvPr id="1036" name="Picture 12" descr="Device Explorer">
            <a:extLst>
              <a:ext uri="{FF2B5EF4-FFF2-40B4-BE49-F238E27FC236}">
                <a16:creationId xmlns:a16="http://schemas.microsoft.com/office/drawing/2014/main" id="{1C31BE0F-F634-4585-89DB-263518ED90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8176" y="3748986"/>
            <a:ext cx="2952957" cy="23087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F1F08C7-C5CD-41AD-AD6A-32824C90EBCE}"/>
              </a:ext>
            </a:extLst>
          </p:cNvPr>
          <p:cNvSpPr txBox="1"/>
          <p:nvPr/>
        </p:nvSpPr>
        <p:spPr>
          <a:xfrm>
            <a:off x="4253474" y="6455569"/>
            <a:ext cx="6735336" cy="369332"/>
          </a:xfrm>
          <a:prstGeom prst="rect">
            <a:avLst/>
          </a:prstGeom>
          <a:noFill/>
        </p:spPr>
        <p:txBody>
          <a:bodyPr wrap="square">
            <a:spAutoFit/>
          </a:bodyPr>
          <a:lstStyle/>
          <a:p>
            <a:r>
              <a:rPr lang="en-US" b="0" i="0" u="sng" dirty="0">
                <a:effectLst/>
                <a:latin typeface="Segoe UI" panose="020B0502040204020203" pitchFamily="34" charset="0"/>
                <a:hlinkClick r:id="rId8"/>
              </a:rPr>
              <a:t>https://github.com/Azure/azure-iot-cli-extension</a:t>
            </a:r>
            <a:r>
              <a:rPr lang="en-US" b="0" i="0" u="none" strike="noStrike" dirty="0">
                <a:solidFill>
                  <a:srgbClr val="171717"/>
                </a:solidFill>
                <a:effectLst/>
                <a:latin typeface="Segoe UI" panose="020B0502040204020203" pitchFamily="34" charset="0"/>
              </a:rPr>
              <a:t>.</a:t>
            </a:r>
            <a:endParaRPr lang="en-US" dirty="0"/>
          </a:p>
        </p:txBody>
      </p:sp>
      <p:sp>
        <p:nvSpPr>
          <p:cNvPr id="4" name="TextBox 3">
            <a:extLst>
              <a:ext uri="{FF2B5EF4-FFF2-40B4-BE49-F238E27FC236}">
                <a16:creationId xmlns:a16="http://schemas.microsoft.com/office/drawing/2014/main" id="{1B6F6EC8-2C87-4068-9E02-7164E20ECEFD}"/>
              </a:ext>
            </a:extLst>
          </p:cNvPr>
          <p:cNvSpPr txBox="1"/>
          <p:nvPr/>
        </p:nvSpPr>
        <p:spPr>
          <a:xfrm>
            <a:off x="922308" y="6418636"/>
            <a:ext cx="2651303" cy="406265"/>
          </a:xfrm>
          <a:prstGeom prst="rect">
            <a:avLst/>
          </a:prstGeom>
          <a:noFill/>
        </p:spPr>
        <p:txBody>
          <a:bodyPr wrap="none" rtlCol="0">
            <a:spAutoFit/>
          </a:bodyPr>
          <a:lstStyle/>
          <a:p>
            <a:pPr defTabSz="932597"/>
            <a:r>
              <a:rPr lang="en-US" altLang="zh-CN" sz="2040" dirty="0">
                <a:solidFill>
                  <a:prstClr val="black"/>
                </a:solidFill>
                <a:latin typeface="Calibri" panose="020F0502020204030204"/>
                <a:ea typeface="等线" panose="02010600030101010101" pitchFamily="2" charset="-122"/>
              </a:rPr>
              <a:t>Azure IoT CLI Extension</a:t>
            </a:r>
            <a:endParaRPr lang="en-US" sz="2040" dirty="0">
              <a:solidFill>
                <a:prstClr val="black"/>
              </a:solidFill>
              <a:latin typeface="Calibri" panose="020F0502020204030204"/>
            </a:endParaRPr>
          </a:p>
        </p:txBody>
      </p:sp>
      <p:pic>
        <p:nvPicPr>
          <p:cNvPr id="6" name="Picture 5">
            <a:extLst>
              <a:ext uri="{FF2B5EF4-FFF2-40B4-BE49-F238E27FC236}">
                <a16:creationId xmlns:a16="http://schemas.microsoft.com/office/drawing/2014/main" id="{AF3C17FB-089C-4EC6-AE04-AD9396F09A39}"/>
              </a:ext>
            </a:extLst>
          </p:cNvPr>
          <p:cNvPicPr>
            <a:picLocks noChangeAspect="1"/>
          </p:cNvPicPr>
          <p:nvPr/>
        </p:nvPicPr>
        <p:blipFill>
          <a:blip r:embed="rId9"/>
          <a:stretch>
            <a:fillRect/>
          </a:stretch>
        </p:blipFill>
        <p:spPr>
          <a:xfrm>
            <a:off x="1891891" y="5917273"/>
            <a:ext cx="470620" cy="470620"/>
          </a:xfrm>
          <a:prstGeom prst="rect">
            <a:avLst/>
          </a:prstGeom>
        </p:spPr>
      </p:pic>
    </p:spTree>
    <p:extLst>
      <p:ext uri="{BB962C8B-B14F-4D97-AF65-F5344CB8AC3E}">
        <p14:creationId xmlns:p14="http://schemas.microsoft.com/office/powerpoint/2010/main" val="19101751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6A1E-CF79-4F55-B60B-0AD424EA344E}"/>
              </a:ext>
            </a:extLst>
          </p:cNvPr>
          <p:cNvSpPr>
            <a:spLocks noGrp="1"/>
          </p:cNvSpPr>
          <p:nvPr>
            <p:ph type="title"/>
          </p:nvPr>
        </p:nvSpPr>
        <p:spPr/>
        <p:txBody>
          <a:bodyPr/>
          <a:lstStyle/>
          <a:p>
            <a:r>
              <a:rPr lang="en-US"/>
              <a:t>Azure IoT Device Workbench for VS Code</a:t>
            </a:r>
          </a:p>
        </p:txBody>
      </p:sp>
      <p:sp>
        <p:nvSpPr>
          <p:cNvPr id="3" name="Content Placeholder 2">
            <a:extLst>
              <a:ext uri="{FF2B5EF4-FFF2-40B4-BE49-F238E27FC236}">
                <a16:creationId xmlns:a16="http://schemas.microsoft.com/office/drawing/2014/main" id="{9997E1D7-F80F-46EC-9244-6F33EF08DE62}"/>
              </a:ext>
            </a:extLst>
          </p:cNvPr>
          <p:cNvSpPr txBox="1">
            <a:spLocks/>
          </p:cNvSpPr>
          <p:nvPr/>
        </p:nvSpPr>
        <p:spPr>
          <a:xfrm>
            <a:off x="600855" y="1861992"/>
            <a:ext cx="5393062" cy="3741852"/>
          </a:xfrm>
          <a:prstGeom prst="rect">
            <a:avLst/>
          </a:prstGeom>
        </p:spPr>
        <p:txBody>
          <a:bodyPr>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33152" indent="-233152" defTabSz="951316"/>
            <a:r>
              <a:rPr lang="en-US" sz="2416">
                <a:gradFill>
                  <a:gsLst>
                    <a:gs pos="1250">
                      <a:srgbClr val="1A1A1A"/>
                    </a:gs>
                    <a:gs pos="100000">
                      <a:srgbClr val="1A1A1A"/>
                    </a:gs>
                  </a:gsLst>
                  <a:lin ang="5400000" scaled="0"/>
                </a:gradFill>
              </a:rPr>
              <a:t>Support Certified Azure </a:t>
            </a:r>
            <a:r>
              <a:rPr lang="en-US" sz="2416" err="1">
                <a:gradFill>
                  <a:gsLst>
                    <a:gs pos="1250">
                      <a:srgbClr val="1A1A1A"/>
                    </a:gs>
                    <a:gs pos="100000">
                      <a:srgbClr val="1A1A1A"/>
                    </a:gs>
                  </a:gsLst>
                  <a:lin ang="5400000" scaled="0"/>
                </a:gradFill>
              </a:rPr>
              <a:t>loT</a:t>
            </a:r>
            <a:r>
              <a:rPr lang="en-US" sz="2416">
                <a:gradFill>
                  <a:gsLst>
                    <a:gs pos="1250">
                      <a:srgbClr val="1A1A1A"/>
                    </a:gs>
                    <a:gs pos="100000">
                      <a:srgbClr val="1A1A1A"/>
                    </a:gs>
                  </a:gsLst>
                  <a:lin ang="5400000" scaled="0"/>
                </a:gradFill>
              </a:rPr>
              <a:t> Devices</a:t>
            </a:r>
          </a:p>
          <a:p>
            <a:pPr marL="233152" indent="-233152" defTabSz="951316"/>
            <a:r>
              <a:rPr lang="en-US" sz="2416">
                <a:gradFill>
                  <a:gsLst>
                    <a:gs pos="1250">
                      <a:srgbClr val="1A1A1A"/>
                    </a:gs>
                    <a:gs pos="100000">
                      <a:srgbClr val="1A1A1A"/>
                    </a:gs>
                  </a:gsLst>
                  <a:lin ang="5400000" scaled="0"/>
                </a:gradFill>
              </a:rPr>
              <a:t>Start from Solution Gallery or custom IoT project</a:t>
            </a:r>
          </a:p>
          <a:p>
            <a:pPr marL="233152" indent="-233152" defTabSz="951316"/>
            <a:r>
              <a:rPr lang="en-US" sz="2416">
                <a:gradFill>
                  <a:gsLst>
                    <a:gs pos="1250">
                      <a:srgbClr val="1A1A1A"/>
                    </a:gs>
                    <a:gs pos="100000">
                      <a:srgbClr val="1A1A1A"/>
                    </a:gs>
                  </a:gsLst>
                  <a:lin ang="5400000" scaled="0"/>
                </a:gradFill>
              </a:rPr>
              <a:t>Code, build, deploy and debug</a:t>
            </a:r>
          </a:p>
          <a:p>
            <a:pPr marL="233152" indent="-233152" defTabSz="951316"/>
            <a:endParaRPr lang="en-US" sz="2416">
              <a:gradFill>
                <a:gsLst>
                  <a:gs pos="1250">
                    <a:srgbClr val="1A1A1A"/>
                  </a:gs>
                  <a:gs pos="100000">
                    <a:srgbClr val="1A1A1A"/>
                  </a:gs>
                </a:gsLst>
                <a:lin ang="5400000" scaled="0"/>
              </a:gradFill>
            </a:endParaRPr>
          </a:p>
        </p:txBody>
      </p:sp>
      <p:pic>
        <p:nvPicPr>
          <p:cNvPr id="5" name="Picture 4">
            <a:extLst>
              <a:ext uri="{FF2B5EF4-FFF2-40B4-BE49-F238E27FC236}">
                <a16:creationId xmlns:a16="http://schemas.microsoft.com/office/drawing/2014/main" id="{0792217C-04D9-4A34-84E4-C4A2F6BA9B99}"/>
              </a:ext>
            </a:extLst>
          </p:cNvPr>
          <p:cNvPicPr>
            <a:picLocks noChangeAspect="1"/>
          </p:cNvPicPr>
          <p:nvPr/>
        </p:nvPicPr>
        <p:blipFill>
          <a:blip r:embed="rId2"/>
          <a:stretch>
            <a:fillRect/>
          </a:stretch>
        </p:blipFill>
        <p:spPr>
          <a:xfrm>
            <a:off x="6218238" y="1203239"/>
            <a:ext cx="5393062" cy="4897455"/>
          </a:xfrm>
          <a:prstGeom prst="rect">
            <a:avLst/>
          </a:prstGeom>
        </p:spPr>
      </p:pic>
    </p:spTree>
    <p:extLst>
      <p:ext uri="{BB962C8B-B14F-4D97-AF65-F5344CB8AC3E}">
        <p14:creationId xmlns:p14="http://schemas.microsoft.com/office/powerpoint/2010/main" val="8617128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Devices and Device Communication</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616648"/>
          </a:xfrm>
        </p:spPr>
        <p:txBody>
          <a:bodyPr/>
          <a:lstStyle/>
          <a:p>
            <a:pPr>
              <a:lnSpc>
                <a:spcPct val="150000"/>
              </a:lnSpc>
            </a:pPr>
            <a:r>
              <a:rPr lang="en-US" dirty="0"/>
              <a:t>Overview of IoT Hub Features</a:t>
            </a:r>
          </a:p>
          <a:p>
            <a:pPr>
              <a:lnSpc>
                <a:spcPct val="150000"/>
              </a:lnSpc>
            </a:pPr>
            <a:r>
              <a:rPr lang="en-US" dirty="0"/>
              <a:t>Developer Tools</a:t>
            </a:r>
          </a:p>
          <a:p>
            <a:pPr>
              <a:lnSpc>
                <a:spcPct val="150000"/>
              </a:lnSpc>
            </a:pPr>
            <a:r>
              <a:rPr lang="en-US" dirty="0"/>
              <a:t>Lab: Connecting Simulated Device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Install the VS Code extensions for developing Azure IoT solutions.</a:t>
            </a:r>
          </a:p>
          <a:p>
            <a:pPr lvl="1">
              <a:lnSpc>
                <a:spcPct val="150000"/>
              </a:lnSpc>
              <a:buFont typeface="Arial" panose="020B0604020202020204" pitchFamily="34" charset="0"/>
              <a:buChar char="•"/>
            </a:pPr>
            <a:r>
              <a:rPr lang="en-US" b="0" i="0" u="none" strike="noStrike" dirty="0">
                <a:solidFill>
                  <a:srgbClr val="5F5F5F"/>
                </a:solidFill>
                <a:effectLst/>
                <a:latin typeface="&amp;quot"/>
              </a:rPr>
              <a:t>Configure a simulated IoT device (pre-built and written in C#) to connect to Azure IoT Hub.</a:t>
            </a:r>
          </a:p>
          <a:p>
            <a:pPr lvl="1">
              <a:lnSpc>
                <a:spcPct val="150000"/>
              </a:lnSpc>
              <a:buFont typeface="Arial" panose="020B0604020202020204" pitchFamily="34" charset="0"/>
              <a:buChar char="•"/>
            </a:pPr>
            <a:r>
              <a:rPr lang="en-US" b="0" i="0" u="none" strike="noStrike" dirty="0">
                <a:solidFill>
                  <a:srgbClr val="5F5F5F"/>
                </a:solidFill>
                <a:effectLst/>
                <a:latin typeface="&amp;quot"/>
              </a:rPr>
              <a:t>Run the simulated device to send device-to-cloud telemetry messages to the Azure IoT Hub.</a:t>
            </a:r>
          </a:p>
          <a:p>
            <a:pPr lvl="1">
              <a:lnSpc>
                <a:spcPct val="150000"/>
              </a:lnSpc>
              <a:buFont typeface="Arial" panose="020B0604020202020204" pitchFamily="34" charset="0"/>
              <a:buChar char="•"/>
            </a:pPr>
            <a:r>
              <a:rPr lang="en-US" b="0" i="0" u="none" strike="noStrike" dirty="0">
                <a:solidFill>
                  <a:srgbClr val="5F5F5F"/>
                </a:solidFill>
                <a:effectLst/>
                <a:latin typeface="&amp;quot"/>
              </a:rPr>
              <a:t>Verify that device telemetry is being received by Azure IoT Hub by using Azure CLI..</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3097680"/>
            <a:ext cx="4564062"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9912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48DF-CEA1-4015-A149-4C46924D8624}"/>
              </a:ext>
            </a:extLst>
          </p:cNvPr>
          <p:cNvSpPr>
            <a:spLocks noGrp="1"/>
          </p:cNvSpPr>
          <p:nvPr>
            <p:ph type="title"/>
          </p:nvPr>
        </p:nvSpPr>
        <p:spPr/>
        <p:txBody>
          <a:bodyPr/>
          <a:lstStyle/>
          <a:p>
            <a:r>
              <a:rPr lang="en-US" dirty="0"/>
              <a:t>Get Started Now!</a:t>
            </a:r>
          </a:p>
        </p:txBody>
      </p:sp>
      <p:sp>
        <p:nvSpPr>
          <p:cNvPr id="5" name="TextBox 4">
            <a:extLst>
              <a:ext uri="{FF2B5EF4-FFF2-40B4-BE49-F238E27FC236}">
                <a16:creationId xmlns:a16="http://schemas.microsoft.com/office/drawing/2014/main" id="{BCFE153D-965E-48D2-942E-A755707B92C0}"/>
              </a:ext>
            </a:extLst>
          </p:cNvPr>
          <p:cNvSpPr txBox="1"/>
          <p:nvPr/>
        </p:nvSpPr>
        <p:spPr>
          <a:xfrm>
            <a:off x="1284630" y="2950280"/>
            <a:ext cx="9651206" cy="615553"/>
          </a:xfrm>
          <a:prstGeom prst="rect">
            <a:avLst/>
          </a:prstGeom>
          <a:noFill/>
        </p:spPr>
        <p:txBody>
          <a:bodyPr wrap="square">
            <a:spAutoFit/>
          </a:bodyPr>
          <a:lstStyle/>
          <a:p>
            <a:r>
              <a:rPr lang="en-US" sz="1600" dirty="0">
                <a:hlinkClick r:id="rId2"/>
              </a:rPr>
              <a:t>https</a:t>
            </a:r>
            <a:r>
              <a:rPr lang="en-US" sz="1400" dirty="0">
                <a:hlinkClick r:id="rId2"/>
              </a:rPr>
              <a:t>://</a:t>
            </a:r>
            <a:r>
              <a:rPr lang="en-US" sz="1600" dirty="0">
                <a:hlinkClick r:id="rId2"/>
              </a:rPr>
              <a:t>aka.ms/IntroAzureIoTLearningPath</a:t>
            </a:r>
            <a:endParaRPr lang="en-US" sz="1600" dirty="0"/>
          </a:p>
          <a:p>
            <a:endParaRPr lang="en-US" dirty="0"/>
          </a:p>
        </p:txBody>
      </p:sp>
      <p:pic>
        <p:nvPicPr>
          <p:cNvPr id="8" name="Picture 7">
            <a:extLst>
              <a:ext uri="{FF2B5EF4-FFF2-40B4-BE49-F238E27FC236}">
                <a16:creationId xmlns:a16="http://schemas.microsoft.com/office/drawing/2014/main" id="{4AF4F5BE-B927-4400-9D3F-3C8DE6F7AE2C}"/>
              </a:ext>
            </a:extLst>
          </p:cNvPr>
          <p:cNvPicPr>
            <a:picLocks noChangeAspect="1"/>
          </p:cNvPicPr>
          <p:nvPr/>
        </p:nvPicPr>
        <p:blipFill>
          <a:blip r:embed="rId3"/>
          <a:stretch>
            <a:fillRect/>
          </a:stretch>
        </p:blipFill>
        <p:spPr>
          <a:xfrm>
            <a:off x="488507" y="2695662"/>
            <a:ext cx="796123" cy="934897"/>
          </a:xfrm>
          <a:prstGeom prst="rect">
            <a:avLst/>
          </a:prstGeom>
        </p:spPr>
      </p:pic>
      <p:sp>
        <p:nvSpPr>
          <p:cNvPr id="10" name="TextBox 9">
            <a:extLst>
              <a:ext uri="{FF2B5EF4-FFF2-40B4-BE49-F238E27FC236}">
                <a16:creationId xmlns:a16="http://schemas.microsoft.com/office/drawing/2014/main" id="{F69CA447-C8DB-44C1-8182-D484856E2655}"/>
              </a:ext>
            </a:extLst>
          </p:cNvPr>
          <p:cNvSpPr txBox="1"/>
          <p:nvPr/>
        </p:nvSpPr>
        <p:spPr>
          <a:xfrm>
            <a:off x="405210" y="4408134"/>
            <a:ext cx="6853236" cy="369332"/>
          </a:xfrm>
          <a:prstGeom prst="rect">
            <a:avLst/>
          </a:prstGeom>
          <a:noFill/>
        </p:spPr>
        <p:txBody>
          <a:bodyPr wrap="square">
            <a:spAutoFit/>
          </a:bodyPr>
          <a:lstStyle/>
          <a:p>
            <a:pPr algn="l"/>
            <a:r>
              <a:rPr lang="en-US" b="0" i="0" u="sng" dirty="0">
                <a:solidFill>
                  <a:srgbClr val="6888C9"/>
                </a:solidFill>
                <a:effectLst/>
                <a:latin typeface="Segoe UI" panose="020B0502040204020203" pitchFamily="34" charset="0"/>
                <a:hlinkClick r:id="rId4" tooltip="https://aka.ms/iot-online-workshop"/>
              </a:rPr>
              <a:t>https://aka.ms/IoT-online-workshop</a:t>
            </a:r>
            <a:endParaRPr lang="en-US" b="0" i="0" dirty="0">
              <a:effectLst/>
              <a:latin typeface="Segoe UI" panose="020B0502040204020203" pitchFamily="34" charset="0"/>
            </a:endParaRPr>
          </a:p>
        </p:txBody>
      </p:sp>
      <p:sp>
        <p:nvSpPr>
          <p:cNvPr id="12" name="Title 1">
            <a:extLst>
              <a:ext uri="{FF2B5EF4-FFF2-40B4-BE49-F238E27FC236}">
                <a16:creationId xmlns:a16="http://schemas.microsoft.com/office/drawing/2014/main" id="{AA7B84F9-3E76-4CDB-8203-D1CB9274989C}"/>
              </a:ext>
            </a:extLst>
          </p:cNvPr>
          <p:cNvSpPr txBox="1">
            <a:spLocks/>
          </p:cNvSpPr>
          <p:nvPr/>
        </p:nvSpPr>
        <p:spPr>
          <a:xfrm>
            <a:off x="465138" y="3996972"/>
            <a:ext cx="5173614" cy="34842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1400" dirty="0">
                <a:solidFill>
                  <a:srgbClr val="0074D2"/>
                </a:solidFill>
              </a:rPr>
              <a:t>Sign-up for Build end-to-end IoT solutions – Workshop Series</a:t>
            </a:r>
            <a:endParaRPr lang="en-US" sz="1400" dirty="0"/>
          </a:p>
        </p:txBody>
      </p:sp>
      <p:sp>
        <p:nvSpPr>
          <p:cNvPr id="15" name="TextBox 14">
            <a:extLst>
              <a:ext uri="{FF2B5EF4-FFF2-40B4-BE49-F238E27FC236}">
                <a16:creationId xmlns:a16="http://schemas.microsoft.com/office/drawing/2014/main" id="{91287A55-E65B-43E6-93EB-BA4459CEA1AE}"/>
              </a:ext>
            </a:extLst>
          </p:cNvPr>
          <p:cNvSpPr txBox="1"/>
          <p:nvPr/>
        </p:nvSpPr>
        <p:spPr>
          <a:xfrm>
            <a:off x="405210" y="4777466"/>
            <a:ext cx="4467872" cy="15842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100" dirty="0"/>
              <a:t>Transform your business with IoT</a:t>
            </a:r>
          </a:p>
          <a:p>
            <a:pPr marL="285750" indent="-285750">
              <a:lnSpc>
                <a:spcPct val="150000"/>
              </a:lnSpc>
              <a:buFont typeface="Arial" panose="020B0604020202020204" pitchFamily="34" charset="0"/>
              <a:buChar char="•"/>
            </a:pPr>
            <a:r>
              <a:rPr lang="en-US" sz="1100" dirty="0"/>
              <a:t>Devices and device communication </a:t>
            </a:r>
            <a:r>
              <a:rPr lang="en-US" sz="1100" i="1" dirty="0"/>
              <a:t>– IoT Hub</a:t>
            </a:r>
            <a:endParaRPr lang="en-US" sz="1100" dirty="0"/>
          </a:p>
          <a:p>
            <a:pPr marL="285750" indent="-285750">
              <a:lnSpc>
                <a:spcPct val="150000"/>
              </a:lnSpc>
              <a:buFont typeface="Arial" panose="020B0604020202020204" pitchFamily="34" charset="0"/>
              <a:buChar char="•"/>
            </a:pPr>
            <a:r>
              <a:rPr lang="en-US" sz="1100" dirty="0"/>
              <a:t>Device provisioning at scale </a:t>
            </a:r>
            <a:r>
              <a:rPr lang="en-US" sz="1100" i="1" dirty="0"/>
              <a:t>– Device Provisioning Service</a:t>
            </a:r>
            <a:endParaRPr lang="en-US" sz="1100" dirty="0"/>
          </a:p>
          <a:p>
            <a:pPr marL="285750" indent="-285750">
              <a:lnSpc>
                <a:spcPct val="150000"/>
              </a:lnSpc>
              <a:buFont typeface="Arial" panose="020B0604020202020204" pitchFamily="34" charset="0"/>
              <a:buChar char="•"/>
            </a:pPr>
            <a:r>
              <a:rPr lang="en-US" sz="1100" dirty="0"/>
              <a:t>Messaging processing, analytics, &amp; business integration – </a:t>
            </a:r>
            <a:r>
              <a:rPr lang="en-US" sz="1100" i="1" dirty="0"/>
              <a:t>Time Series Insights, Event Grid, Azure Stream Analytics</a:t>
            </a:r>
          </a:p>
          <a:p>
            <a:pPr marL="285750" indent="-285750">
              <a:lnSpc>
                <a:spcPct val="150000"/>
              </a:lnSpc>
              <a:buFont typeface="Arial" panose="020B0604020202020204" pitchFamily="34" charset="0"/>
              <a:buChar char="•"/>
            </a:pPr>
            <a:r>
              <a:rPr lang="en-US" sz="1100" dirty="0"/>
              <a:t>Work with Azure IoT Edge – </a:t>
            </a:r>
            <a:r>
              <a:rPr lang="en-US" sz="1100" i="1" dirty="0"/>
              <a:t>IoT Edge</a:t>
            </a:r>
          </a:p>
        </p:txBody>
      </p:sp>
      <p:pic>
        <p:nvPicPr>
          <p:cNvPr id="3" name="Picture 2">
            <a:extLst>
              <a:ext uri="{FF2B5EF4-FFF2-40B4-BE49-F238E27FC236}">
                <a16:creationId xmlns:a16="http://schemas.microsoft.com/office/drawing/2014/main" id="{FE293FB4-F650-4E1C-8DD6-8576987658D1}"/>
              </a:ext>
            </a:extLst>
          </p:cNvPr>
          <p:cNvPicPr>
            <a:picLocks noChangeAspect="1"/>
          </p:cNvPicPr>
          <p:nvPr/>
        </p:nvPicPr>
        <p:blipFill>
          <a:blip r:embed="rId5"/>
          <a:stretch>
            <a:fillRect/>
          </a:stretch>
        </p:blipFill>
        <p:spPr>
          <a:xfrm>
            <a:off x="6185318" y="947854"/>
            <a:ext cx="6023351" cy="5165364"/>
          </a:xfrm>
          <a:prstGeom prst="rect">
            <a:avLst/>
          </a:prstGeom>
        </p:spPr>
      </p:pic>
      <p:pic>
        <p:nvPicPr>
          <p:cNvPr id="6" name="Picture 5">
            <a:extLst>
              <a:ext uri="{FF2B5EF4-FFF2-40B4-BE49-F238E27FC236}">
                <a16:creationId xmlns:a16="http://schemas.microsoft.com/office/drawing/2014/main" id="{15B2E124-2C54-493D-90D8-936760180CDB}"/>
              </a:ext>
            </a:extLst>
          </p:cNvPr>
          <p:cNvPicPr>
            <a:picLocks noChangeAspect="1"/>
          </p:cNvPicPr>
          <p:nvPr/>
        </p:nvPicPr>
        <p:blipFill>
          <a:blip r:embed="rId6"/>
          <a:stretch>
            <a:fillRect/>
          </a:stretch>
        </p:blipFill>
        <p:spPr>
          <a:xfrm>
            <a:off x="405210" y="1268950"/>
            <a:ext cx="962718" cy="1134470"/>
          </a:xfrm>
          <a:prstGeom prst="rect">
            <a:avLst/>
          </a:prstGeom>
        </p:spPr>
      </p:pic>
      <p:sp>
        <p:nvSpPr>
          <p:cNvPr id="13" name="TextBox 12">
            <a:extLst>
              <a:ext uri="{FF2B5EF4-FFF2-40B4-BE49-F238E27FC236}">
                <a16:creationId xmlns:a16="http://schemas.microsoft.com/office/drawing/2014/main" id="{96D03BFE-115D-4C65-87E9-418E0B3144E8}"/>
              </a:ext>
            </a:extLst>
          </p:cNvPr>
          <p:cNvSpPr txBox="1"/>
          <p:nvPr/>
        </p:nvSpPr>
        <p:spPr>
          <a:xfrm>
            <a:off x="1268014" y="1615229"/>
            <a:ext cx="6852424" cy="553998"/>
          </a:xfrm>
          <a:prstGeom prst="rect">
            <a:avLst/>
          </a:prstGeom>
          <a:noFill/>
        </p:spPr>
        <p:txBody>
          <a:bodyPr wrap="square">
            <a:spAutoFit/>
          </a:bodyPr>
          <a:lstStyle/>
          <a:p>
            <a:r>
              <a:rPr lang="en-US" sz="1600" dirty="0">
                <a:hlinkClick r:id="rId7"/>
              </a:rPr>
              <a:t>https://aka.ms/SecurelyConnectDevicesLearningPath</a:t>
            </a:r>
            <a:endParaRPr lang="en-US" sz="1600" dirty="0"/>
          </a:p>
          <a:p>
            <a:endParaRPr lang="en-US" sz="1400" dirty="0"/>
          </a:p>
        </p:txBody>
      </p:sp>
    </p:spTree>
    <p:extLst>
      <p:ext uri="{BB962C8B-B14F-4D97-AF65-F5344CB8AC3E}">
        <p14:creationId xmlns:p14="http://schemas.microsoft.com/office/powerpoint/2010/main" val="18895101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BE8F-3061-4724-ADBD-786D36801A8E}"/>
              </a:ext>
            </a:extLst>
          </p:cNvPr>
          <p:cNvSpPr>
            <a:spLocks noGrp="1"/>
          </p:cNvSpPr>
          <p:nvPr>
            <p:ph type="title"/>
          </p:nvPr>
        </p:nvSpPr>
        <p:spPr>
          <a:xfrm>
            <a:off x="452462" y="295125"/>
            <a:ext cx="11531551" cy="830020"/>
          </a:xfrm>
        </p:spPr>
        <p:txBody>
          <a:bodyPr>
            <a:normAutofit/>
          </a:bodyPr>
          <a:lstStyle/>
          <a:p>
            <a:r>
              <a:rPr lang="en-US" dirty="0"/>
              <a:t>Learn how to get started with IoT</a:t>
            </a:r>
          </a:p>
        </p:txBody>
      </p:sp>
      <p:pic>
        <p:nvPicPr>
          <p:cNvPr id="5" name="Picture 4">
            <a:extLst>
              <a:ext uri="{FF2B5EF4-FFF2-40B4-BE49-F238E27FC236}">
                <a16:creationId xmlns:a16="http://schemas.microsoft.com/office/drawing/2014/main" id="{D5FF7083-3182-41BE-A574-5D1FB9AA2D81}"/>
              </a:ext>
            </a:extLst>
          </p:cNvPr>
          <p:cNvPicPr>
            <a:picLocks noChangeAspect="1"/>
          </p:cNvPicPr>
          <p:nvPr/>
        </p:nvPicPr>
        <p:blipFill>
          <a:blip r:embed="rId3"/>
          <a:stretch>
            <a:fillRect/>
          </a:stretch>
        </p:blipFill>
        <p:spPr>
          <a:xfrm>
            <a:off x="6736688" y="388376"/>
            <a:ext cx="4240971" cy="2634773"/>
          </a:xfrm>
          <a:prstGeom prst="rect">
            <a:avLst/>
          </a:prstGeom>
          <a:ln w="28575">
            <a:solidFill>
              <a:schemeClr val="accent4">
                <a:lumMod val="60000"/>
                <a:lumOff val="40000"/>
              </a:schemeClr>
            </a:solidFill>
          </a:ln>
        </p:spPr>
      </p:pic>
      <p:pic>
        <p:nvPicPr>
          <p:cNvPr id="7" name="Picture 6">
            <a:extLst>
              <a:ext uri="{FF2B5EF4-FFF2-40B4-BE49-F238E27FC236}">
                <a16:creationId xmlns:a16="http://schemas.microsoft.com/office/drawing/2014/main" id="{3F854EB2-DB03-4986-812B-49A5D52E737F}"/>
              </a:ext>
            </a:extLst>
          </p:cNvPr>
          <p:cNvPicPr>
            <a:picLocks noChangeAspect="1"/>
          </p:cNvPicPr>
          <p:nvPr/>
        </p:nvPicPr>
        <p:blipFill>
          <a:blip r:embed="rId4"/>
          <a:stretch>
            <a:fillRect/>
          </a:stretch>
        </p:blipFill>
        <p:spPr>
          <a:xfrm>
            <a:off x="9074290" y="95688"/>
            <a:ext cx="2448084" cy="2779361"/>
          </a:xfrm>
          <a:prstGeom prst="rect">
            <a:avLst/>
          </a:prstGeom>
          <a:ln w="28575">
            <a:solidFill>
              <a:schemeClr val="accent4">
                <a:lumMod val="60000"/>
                <a:lumOff val="40000"/>
              </a:schemeClr>
            </a:solidFill>
          </a:ln>
        </p:spPr>
      </p:pic>
      <p:sp>
        <p:nvSpPr>
          <p:cNvPr id="8" name="TextBox 7">
            <a:extLst>
              <a:ext uri="{FF2B5EF4-FFF2-40B4-BE49-F238E27FC236}">
                <a16:creationId xmlns:a16="http://schemas.microsoft.com/office/drawing/2014/main" id="{530F1B1D-E841-49FB-A095-951A4B608A0D}"/>
              </a:ext>
            </a:extLst>
          </p:cNvPr>
          <p:cNvSpPr txBox="1"/>
          <p:nvPr/>
        </p:nvSpPr>
        <p:spPr>
          <a:xfrm>
            <a:off x="267340" y="972961"/>
            <a:ext cx="5719262" cy="6030289"/>
          </a:xfrm>
          <a:prstGeom prst="rect">
            <a:avLst/>
          </a:prstGeom>
          <a:noFill/>
        </p:spPr>
        <p:txBody>
          <a:bodyPr wrap="square" lIns="186521" tIns="149217" rIns="186521" bIns="149217" rtlCol="0">
            <a:spAutoFit/>
          </a:bodyPr>
          <a:lstStyle/>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Building IoT solutions with Azure Developer Guide </a:t>
            </a:r>
            <a:r>
              <a:rPr lang="en-US" sz="1600" dirty="0">
                <a:hlinkClick r:id="rId5"/>
              </a:rPr>
              <a:t>https://discover.microsoft.com/azure-iot-building-solutions-dev-guide/</a:t>
            </a: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Microsoft Learn learning paths </a:t>
            </a:r>
          </a:p>
          <a:p>
            <a:pPr defTabSz="932563">
              <a:lnSpc>
                <a:spcPct val="90000"/>
              </a:lnSpc>
              <a:spcAft>
                <a:spcPts val="612"/>
              </a:spcAft>
            </a:pPr>
            <a:r>
              <a:rPr lang="en-US" sz="1632" dirty="0">
                <a:solidFill>
                  <a:srgbClr val="3C3C41"/>
                </a:solidFill>
                <a:latin typeface="Segoe UI"/>
                <a:hlinkClick r:id="rId6"/>
              </a:rPr>
              <a:t>http://aka.ms/mslearniot</a:t>
            </a:r>
            <a:endParaRPr lang="en-US" sz="1632" dirty="0">
              <a:solidFill>
                <a:srgbClr val="3C3C41"/>
              </a:solidFill>
              <a:latin typeface="Segoe UI"/>
            </a:endParaRPr>
          </a:p>
          <a:p>
            <a:pPr defTabSz="932563">
              <a:lnSpc>
                <a:spcPct val="90000"/>
              </a:lnSpc>
              <a:spcAft>
                <a:spcPts val="612"/>
              </a:spcAft>
            </a:pPr>
            <a:r>
              <a:rPr lang="en-US" sz="1632" dirty="0">
                <a:gradFill>
                  <a:gsLst>
                    <a:gs pos="2917">
                      <a:srgbClr val="3C3C41"/>
                    </a:gs>
                    <a:gs pos="30000">
                      <a:srgbClr val="3C3C41"/>
                    </a:gs>
                  </a:gsLst>
                  <a:lin ang="5400000" scaled="0"/>
                </a:gradFill>
                <a:latin typeface="Segoe UI"/>
              </a:rPr>
              <a:t>Microsoft Learn is a newer learning platform that offers sandbox online training</a:t>
            </a:r>
          </a:p>
          <a:p>
            <a:pPr defTabSz="932563">
              <a:lnSpc>
                <a:spcPct val="90000"/>
              </a:lnSpc>
              <a:spcAft>
                <a:spcPts val="612"/>
              </a:spcAft>
            </a:pP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Azure IoT Reference Architecture Guide </a:t>
            </a:r>
            <a:r>
              <a:rPr lang="en-US" sz="1600" dirty="0">
                <a:hlinkClick r:id="rId7"/>
              </a:rPr>
              <a:t>https://docs.microsoft.com/azure/architecture/reference-architectures/iot/</a:t>
            </a:r>
            <a:endParaRPr lang="en-US" sz="1600" dirty="0"/>
          </a:p>
          <a:p>
            <a:pPr defTabSz="932563">
              <a:lnSpc>
                <a:spcPct val="90000"/>
              </a:lnSpc>
              <a:spcAft>
                <a:spcPts val="612"/>
              </a:spcAft>
            </a:pPr>
            <a:r>
              <a:rPr lang="en-US" sz="1428" dirty="0">
                <a:gradFill>
                  <a:gsLst>
                    <a:gs pos="2917">
                      <a:srgbClr val="3C3C41"/>
                    </a:gs>
                    <a:gs pos="30000">
                      <a:srgbClr val="3C3C41"/>
                    </a:gs>
                  </a:gsLst>
                  <a:lin ang="5400000" scaled="0"/>
                </a:gradFill>
                <a:latin typeface="Segoe UI"/>
              </a:rPr>
              <a:t>This reference architecture shows a recommended architecture for IoT applications on Azure using PaaS (platform-as-a-service) components.</a:t>
            </a:r>
          </a:p>
          <a:p>
            <a:pPr defTabSz="932563">
              <a:lnSpc>
                <a:spcPct val="90000"/>
              </a:lnSpc>
              <a:spcAft>
                <a:spcPts val="612"/>
              </a:spcAft>
            </a:pPr>
            <a:endParaRPr lang="en-US" sz="1428"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Azure IoT Docs </a:t>
            </a:r>
            <a:endParaRPr lang="en-US" sz="1428" b="1"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428" dirty="0">
                <a:gradFill>
                  <a:gsLst>
                    <a:gs pos="2917">
                      <a:srgbClr val="3C3C41"/>
                    </a:gs>
                    <a:gs pos="30000">
                      <a:srgbClr val="3C3C41"/>
                    </a:gs>
                  </a:gsLst>
                  <a:lin ang="5400000" scaled="0"/>
                </a:gradFill>
                <a:latin typeface="Segoe UI"/>
              </a:rPr>
              <a:t>Getting Started, Tutorials, How-to guides, reference, whitepapers</a:t>
            </a:r>
          </a:p>
          <a:p>
            <a:pPr defTabSz="932563">
              <a:lnSpc>
                <a:spcPct val="90000"/>
              </a:lnSpc>
              <a:spcAft>
                <a:spcPts val="612"/>
              </a:spcAft>
            </a:pPr>
            <a:endParaRPr lang="en-US" sz="1428"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2040"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2448" dirty="0">
              <a:gradFill>
                <a:gsLst>
                  <a:gs pos="2917">
                    <a:srgbClr val="3C3C41"/>
                  </a:gs>
                  <a:gs pos="30000">
                    <a:srgbClr val="3C3C41"/>
                  </a:gs>
                </a:gsLst>
                <a:lin ang="5400000" scaled="0"/>
              </a:gradFill>
              <a:latin typeface="Segoe UI"/>
            </a:endParaRPr>
          </a:p>
        </p:txBody>
      </p:sp>
      <p:pic>
        <p:nvPicPr>
          <p:cNvPr id="3" name="Picture 2">
            <a:extLst>
              <a:ext uri="{FF2B5EF4-FFF2-40B4-BE49-F238E27FC236}">
                <a16:creationId xmlns:a16="http://schemas.microsoft.com/office/drawing/2014/main" id="{57591A5D-3E96-436D-99A1-46CFF2998536}"/>
              </a:ext>
            </a:extLst>
          </p:cNvPr>
          <p:cNvPicPr>
            <a:picLocks noChangeAspect="1"/>
          </p:cNvPicPr>
          <p:nvPr/>
        </p:nvPicPr>
        <p:blipFill>
          <a:blip r:embed="rId8"/>
          <a:stretch>
            <a:fillRect/>
          </a:stretch>
        </p:blipFill>
        <p:spPr>
          <a:xfrm>
            <a:off x="6968323" y="2390550"/>
            <a:ext cx="5128633" cy="2898212"/>
          </a:xfrm>
          <a:prstGeom prst="rect">
            <a:avLst/>
          </a:prstGeom>
          <a:ln>
            <a:solidFill>
              <a:schemeClr val="accent4">
                <a:lumMod val="60000"/>
                <a:lumOff val="40000"/>
              </a:schemeClr>
            </a:solidFill>
          </a:ln>
        </p:spPr>
      </p:pic>
      <p:pic>
        <p:nvPicPr>
          <p:cNvPr id="9" name="Picture 8">
            <a:extLst>
              <a:ext uri="{FF2B5EF4-FFF2-40B4-BE49-F238E27FC236}">
                <a16:creationId xmlns:a16="http://schemas.microsoft.com/office/drawing/2014/main" id="{E4D3C96C-92DB-4865-8D06-17E9156C201F}"/>
              </a:ext>
            </a:extLst>
          </p:cNvPr>
          <p:cNvPicPr>
            <a:picLocks noChangeAspect="1"/>
          </p:cNvPicPr>
          <p:nvPr/>
        </p:nvPicPr>
        <p:blipFill>
          <a:blip r:embed="rId9"/>
          <a:stretch>
            <a:fillRect/>
          </a:stretch>
        </p:blipFill>
        <p:spPr>
          <a:xfrm>
            <a:off x="6218237" y="4370603"/>
            <a:ext cx="3461748" cy="2519528"/>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11693818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A51EC4-557C-4474-B05A-0D729890B2BC}"/>
              </a:ext>
            </a:extLst>
          </p:cNvPr>
          <p:cNvPicPr>
            <a:picLocks noChangeAspect="1"/>
          </p:cNvPicPr>
          <p:nvPr/>
        </p:nvPicPr>
        <p:blipFill>
          <a:blip r:embed="rId2"/>
          <a:stretch>
            <a:fillRect/>
          </a:stretch>
        </p:blipFill>
        <p:spPr>
          <a:xfrm>
            <a:off x="6162329" y="4094166"/>
            <a:ext cx="4627750" cy="2713804"/>
          </a:xfrm>
          <a:prstGeom prst="rect">
            <a:avLst/>
          </a:prstGeom>
        </p:spPr>
      </p:pic>
      <p:sp>
        <p:nvSpPr>
          <p:cNvPr id="4" name="Title 3"/>
          <p:cNvSpPr>
            <a:spLocks noGrp="1"/>
          </p:cNvSpPr>
          <p:nvPr>
            <p:ph type="title"/>
          </p:nvPr>
        </p:nvSpPr>
        <p:spPr/>
        <p:txBody>
          <a:bodyPr/>
          <a:lstStyle/>
          <a:p>
            <a:r>
              <a:rPr lang="en-US" sz="3599" dirty="0"/>
              <a:t>IoT Show</a:t>
            </a:r>
            <a:endParaRPr lang="en-US" sz="3599" i="1" dirty="0"/>
          </a:p>
        </p:txBody>
      </p:sp>
      <p:sp>
        <p:nvSpPr>
          <p:cNvPr id="5" name="Text Placeholder 4"/>
          <p:cNvSpPr>
            <a:spLocks noGrp="1"/>
          </p:cNvSpPr>
          <p:nvPr>
            <p:ph type="body" sz="quarter" idx="10"/>
          </p:nvPr>
        </p:nvSpPr>
        <p:spPr>
          <a:xfrm>
            <a:off x="465954" y="1153483"/>
            <a:ext cx="5508573" cy="2731069"/>
          </a:xfrm>
        </p:spPr>
        <p:txBody>
          <a:bodyPr/>
          <a:lstStyle/>
          <a:p>
            <a:pPr>
              <a:lnSpc>
                <a:spcPct val="100000"/>
              </a:lnSpc>
            </a:pPr>
            <a:r>
              <a:rPr lang="en-US" sz="1836" dirty="0">
                <a:latin typeface="+mn-lt"/>
              </a:rPr>
              <a:t>New video every Monday (Deep Dives on Wednesdays!) Subscribe to stay up-to-date with latest Microsoft IoT announcements, product and features demos, customer and partner spotlights, top industry talks, and technical deep dives with IoT Show!</a:t>
            </a:r>
            <a:r>
              <a:rPr lang="en-US" sz="1836" i="1" dirty="0">
                <a:latin typeface="+mn-lt"/>
              </a:rPr>
              <a:t> </a:t>
            </a:r>
            <a:r>
              <a:rPr lang="en-US" sz="2040" dirty="0">
                <a:latin typeface="+mn-lt"/>
                <a:hlinkClick r:id="rId3"/>
              </a:rPr>
              <a:t>aka.ms/</a:t>
            </a:r>
            <a:r>
              <a:rPr lang="en-US" sz="2040" dirty="0" err="1">
                <a:latin typeface="+mn-lt"/>
                <a:hlinkClick r:id="rId3"/>
              </a:rPr>
              <a:t>IoTShow</a:t>
            </a:r>
            <a:endParaRPr lang="en-US" sz="2040" dirty="0">
              <a:latin typeface="+mn-lt"/>
            </a:endParaRPr>
          </a:p>
          <a:p>
            <a:pPr>
              <a:lnSpc>
                <a:spcPct val="100000"/>
              </a:lnSpc>
            </a:pPr>
            <a:endParaRPr lang="en-US" sz="2040" dirty="0">
              <a:latin typeface="+mn-lt"/>
            </a:endParaRPr>
          </a:p>
          <a:p>
            <a:pPr>
              <a:lnSpc>
                <a:spcPct val="100000"/>
              </a:lnSpc>
            </a:pPr>
            <a:endParaRPr lang="en-US" sz="2448" dirty="0"/>
          </a:p>
          <a:p>
            <a:pPr>
              <a:lnSpc>
                <a:spcPct val="100000"/>
              </a:lnSpc>
            </a:pPr>
            <a:endParaRPr lang="en-US" sz="2040" dirty="0">
              <a:latin typeface="+mn-lt"/>
            </a:endParaRP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9924" y="6578164"/>
            <a:ext cx="11817372" cy="120634"/>
          </a:xfrm>
        </p:spPr>
        <p:txBody>
          <a:bodyPr/>
          <a:lstStyle/>
          <a:p>
            <a:pPr defTabSz="932563">
              <a:defRPr/>
            </a:pPr>
            <a:r>
              <a:rPr lang="en-US">
                <a:solidFill>
                  <a:srgbClr val="3C3C41">
                    <a:tint val="75000"/>
                  </a:srgbClr>
                </a:solidFill>
                <a:latin typeface="Segoe UI"/>
              </a:rPr>
              <a:t>© Microsoft Corporation                                                                                  								</a:t>
            </a:r>
          </a:p>
        </p:txBody>
      </p:sp>
      <p:pic>
        <p:nvPicPr>
          <p:cNvPr id="9" name="Picture 8">
            <a:extLst>
              <a:ext uri="{FF2B5EF4-FFF2-40B4-BE49-F238E27FC236}">
                <a16:creationId xmlns:a16="http://schemas.microsoft.com/office/drawing/2014/main" id="{CC450474-C919-4044-A33A-12D01FAD2C58}"/>
              </a:ext>
            </a:extLst>
          </p:cNvPr>
          <p:cNvPicPr>
            <a:picLocks noChangeAspect="1"/>
          </p:cNvPicPr>
          <p:nvPr/>
        </p:nvPicPr>
        <p:blipFill>
          <a:blip r:embed="rId4"/>
          <a:stretch>
            <a:fillRect/>
          </a:stretch>
        </p:blipFill>
        <p:spPr>
          <a:xfrm>
            <a:off x="6070557" y="295729"/>
            <a:ext cx="4450523" cy="2604631"/>
          </a:xfrm>
          <a:prstGeom prst="rect">
            <a:avLst/>
          </a:prstGeom>
        </p:spPr>
      </p:pic>
      <p:pic>
        <p:nvPicPr>
          <p:cNvPr id="8" name="Picture 7">
            <a:extLst>
              <a:ext uri="{FF2B5EF4-FFF2-40B4-BE49-F238E27FC236}">
                <a16:creationId xmlns:a16="http://schemas.microsoft.com/office/drawing/2014/main" id="{2AE36998-9AD0-4BE9-B740-3AD8A6B9421E}"/>
              </a:ext>
            </a:extLst>
          </p:cNvPr>
          <p:cNvPicPr>
            <a:picLocks noChangeAspect="1"/>
          </p:cNvPicPr>
          <p:nvPr/>
        </p:nvPicPr>
        <p:blipFill>
          <a:blip r:embed="rId5"/>
          <a:stretch>
            <a:fillRect/>
          </a:stretch>
        </p:blipFill>
        <p:spPr>
          <a:xfrm>
            <a:off x="7807843" y="1679238"/>
            <a:ext cx="4627750" cy="2733055"/>
          </a:xfrm>
          <a:prstGeom prst="rect">
            <a:avLst/>
          </a:prstGeom>
          <a:ln>
            <a:solidFill>
              <a:schemeClr val="tx2"/>
            </a:solidFill>
          </a:ln>
        </p:spPr>
      </p:pic>
    </p:spTree>
    <p:extLst>
      <p:ext uri="{BB962C8B-B14F-4D97-AF65-F5344CB8AC3E}">
        <p14:creationId xmlns:p14="http://schemas.microsoft.com/office/powerpoint/2010/main" val="30008919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599" dirty="0"/>
              <a:t>IoT Tech Community</a:t>
            </a:r>
            <a:endParaRPr lang="en-US" sz="3599" i="1" dirty="0"/>
          </a:p>
        </p:txBody>
      </p:sp>
      <p:sp>
        <p:nvSpPr>
          <p:cNvPr id="5" name="Text Placeholder 4"/>
          <p:cNvSpPr>
            <a:spLocks noGrp="1"/>
          </p:cNvSpPr>
          <p:nvPr>
            <p:ph type="body" sz="quarter" idx="10"/>
          </p:nvPr>
        </p:nvSpPr>
        <p:spPr>
          <a:xfrm>
            <a:off x="465955" y="1153483"/>
            <a:ext cx="4372746" cy="3697615"/>
          </a:xfrm>
        </p:spPr>
        <p:txBody>
          <a:bodyPr/>
          <a:lstStyle/>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Community forum to stay to update on latest announcements, connect with other developers, share your projects, and ask questions!</a:t>
            </a: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Fast growing vibrant community</a:t>
            </a:r>
          </a:p>
          <a:p>
            <a:pPr marL="166688">
              <a:spcBef>
                <a:spcPts val="200"/>
              </a:spcBef>
              <a:spcAft>
                <a:spcPts val="200"/>
              </a:spcAft>
            </a:pPr>
            <a:endParaRPr lang="en-IN" sz="2000" dirty="0">
              <a:latin typeface="Segoe UI Semilight" panose="020B0402040204020203" pitchFamily="34" charset="0"/>
              <a:cs typeface="Segoe UI Semilight" panose="020B0402040204020203" pitchFamily="34" charset="0"/>
            </a:endParaRP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One Microsoft IoT voice</a:t>
            </a: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hlinkClick r:id="rId2"/>
              </a:rPr>
              <a:t>http://aka.ms/iottechcommunity</a:t>
            </a:r>
            <a:endParaRPr lang="en-IN" sz="2000" dirty="0">
              <a:latin typeface="Segoe UI Semilight" panose="020B0402040204020203" pitchFamily="34" charset="0"/>
              <a:cs typeface="Segoe UI Semilight" panose="020B0402040204020203" pitchFamily="34" charset="0"/>
            </a:endParaRPr>
          </a:p>
          <a:p>
            <a:pPr>
              <a:lnSpc>
                <a:spcPct val="100000"/>
              </a:lnSpc>
            </a:pPr>
            <a:endParaRPr lang="en-US" sz="2040" dirty="0">
              <a:latin typeface="+mn-lt"/>
            </a:endParaRPr>
          </a:p>
          <a:p>
            <a:pPr>
              <a:lnSpc>
                <a:spcPct val="100000"/>
              </a:lnSpc>
            </a:pPr>
            <a:endParaRPr lang="en-US" sz="2448" dirty="0"/>
          </a:p>
          <a:p>
            <a:pPr>
              <a:lnSpc>
                <a:spcPct val="100000"/>
              </a:lnSpc>
            </a:pPr>
            <a:endParaRPr lang="en-US" sz="2040" dirty="0">
              <a:latin typeface="+mn-lt"/>
            </a:endParaRP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9924" y="6578164"/>
            <a:ext cx="11817372" cy="120634"/>
          </a:xfrm>
        </p:spPr>
        <p:txBody>
          <a:bodyPr/>
          <a:lstStyle/>
          <a:p>
            <a:pPr defTabSz="932563">
              <a:defRPr/>
            </a:pPr>
            <a:r>
              <a:rPr lang="en-US">
                <a:solidFill>
                  <a:srgbClr val="3C3C41">
                    <a:tint val="75000"/>
                  </a:srgbClr>
                </a:solidFill>
                <a:latin typeface="Segoe UI"/>
              </a:rPr>
              <a:t>© Microsoft Corporation                                                                                  								</a:t>
            </a:r>
          </a:p>
        </p:txBody>
      </p:sp>
      <p:pic>
        <p:nvPicPr>
          <p:cNvPr id="2" name="Picture 1">
            <a:extLst>
              <a:ext uri="{FF2B5EF4-FFF2-40B4-BE49-F238E27FC236}">
                <a16:creationId xmlns:a16="http://schemas.microsoft.com/office/drawing/2014/main" id="{7B8BF7D0-9E00-4D75-B406-224563FE84F4}"/>
              </a:ext>
            </a:extLst>
          </p:cNvPr>
          <p:cNvPicPr>
            <a:picLocks noChangeAspect="1"/>
          </p:cNvPicPr>
          <p:nvPr/>
        </p:nvPicPr>
        <p:blipFill>
          <a:blip r:embed="rId3"/>
          <a:stretch>
            <a:fillRect/>
          </a:stretch>
        </p:blipFill>
        <p:spPr>
          <a:xfrm>
            <a:off x="5086349" y="1153483"/>
            <a:ext cx="6756401" cy="2875167"/>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6866768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6">
            <a:lumMod val="25000"/>
          </a:schemeClr>
        </a:solidFill>
        <a:effectLst/>
      </p:bgPr>
    </p:bg>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6A6956BF-EC0E-4829-A1AD-89CD1F678F6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045" y="50"/>
            <a:ext cx="6236844" cy="6994426"/>
          </a:xfrm>
          <a:prstGeom prst="rect">
            <a:avLst/>
          </a:prstGeom>
        </p:spPr>
      </p:pic>
      <p:pic>
        <p:nvPicPr>
          <p:cNvPr id="4" name="Picture 3">
            <a:extLst>
              <a:ext uri="{FF2B5EF4-FFF2-40B4-BE49-F238E27FC236}">
                <a16:creationId xmlns:a16="http://schemas.microsoft.com/office/drawing/2014/main" id="{C443E32B-DD27-47CB-A332-BB365454B8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2467" y="1470073"/>
            <a:ext cx="2958791" cy="4265652"/>
          </a:xfrm>
          <a:prstGeom prst="rect">
            <a:avLst/>
          </a:prstGeom>
        </p:spPr>
      </p:pic>
      <p:grpSp>
        <p:nvGrpSpPr>
          <p:cNvPr id="5" name="Group 4">
            <a:extLst>
              <a:ext uri="{FF2B5EF4-FFF2-40B4-BE49-F238E27FC236}">
                <a16:creationId xmlns:a16="http://schemas.microsoft.com/office/drawing/2014/main" id="{481E126C-3353-47A7-95A7-5B5E6E035E13}"/>
              </a:ext>
            </a:extLst>
          </p:cNvPr>
          <p:cNvGrpSpPr/>
          <p:nvPr/>
        </p:nvGrpSpPr>
        <p:grpSpPr>
          <a:xfrm>
            <a:off x="6771043" y="1133412"/>
            <a:ext cx="5337862" cy="5062733"/>
            <a:chOff x="2042204" y="1271925"/>
            <a:chExt cx="5337937" cy="5062804"/>
          </a:xfrm>
        </p:grpSpPr>
        <p:sp>
          <p:nvSpPr>
            <p:cNvPr id="6" name="TextBox 5">
              <a:extLst>
                <a:ext uri="{FF2B5EF4-FFF2-40B4-BE49-F238E27FC236}">
                  <a16:creationId xmlns:a16="http://schemas.microsoft.com/office/drawing/2014/main" id="{AE10EB54-1378-418B-884D-FC13B535BCF2}"/>
                </a:ext>
              </a:extLst>
            </p:cNvPr>
            <p:cNvSpPr txBox="1"/>
            <p:nvPr/>
          </p:nvSpPr>
          <p:spPr>
            <a:xfrm>
              <a:off x="2042204" y="1930894"/>
              <a:ext cx="860305" cy="408342"/>
            </a:xfrm>
            <a:prstGeom prst="rect">
              <a:avLst/>
            </a:prstGeom>
            <a:noFill/>
          </p:spPr>
          <p:txBody>
            <a:bodyPr wrap="none" rtlCol="0">
              <a:spAutoFit/>
            </a:bodyPr>
            <a:lstStyle/>
            <a:p>
              <a:pPr defTabSz="932754"/>
              <a:r>
                <a:rPr lang="en-US" sz="1001">
                  <a:solidFill>
                    <a:srgbClr val="FFFFFF"/>
                  </a:solidFill>
                  <a:latin typeface="Segoe UI"/>
                </a:rPr>
                <a:t>MCU</a:t>
              </a:r>
            </a:p>
            <a:p>
              <a:pPr defTabSz="932754"/>
              <a:r>
                <a:rPr lang="en-US" sz="1001">
                  <a:solidFill>
                    <a:srgbClr val="FFFFFF"/>
                  </a:solidFill>
                  <a:latin typeface="Segoe UI"/>
                </a:rPr>
                <a:t>STM32F412</a:t>
              </a:r>
            </a:p>
          </p:txBody>
        </p:sp>
        <p:sp>
          <p:nvSpPr>
            <p:cNvPr id="7" name="TextBox 6">
              <a:extLst>
                <a:ext uri="{FF2B5EF4-FFF2-40B4-BE49-F238E27FC236}">
                  <a16:creationId xmlns:a16="http://schemas.microsoft.com/office/drawing/2014/main" id="{D325360B-7FAF-4B19-A580-0EFCC5699616}"/>
                </a:ext>
              </a:extLst>
            </p:cNvPr>
            <p:cNvSpPr txBox="1"/>
            <p:nvPr/>
          </p:nvSpPr>
          <p:spPr>
            <a:xfrm>
              <a:off x="2042204" y="2542166"/>
              <a:ext cx="814527" cy="408342"/>
            </a:xfrm>
            <a:prstGeom prst="rect">
              <a:avLst/>
            </a:prstGeom>
            <a:noFill/>
          </p:spPr>
          <p:txBody>
            <a:bodyPr wrap="none" rtlCol="0">
              <a:spAutoFit/>
            </a:bodyPr>
            <a:lstStyle/>
            <a:p>
              <a:pPr defTabSz="932754"/>
              <a:r>
                <a:rPr lang="en-US" sz="1001">
                  <a:solidFill>
                    <a:srgbClr val="FFFFFF"/>
                  </a:solidFill>
                  <a:latin typeface="Segoe UI"/>
                </a:rPr>
                <a:t>Wi-Fi</a:t>
              </a:r>
            </a:p>
            <a:p>
              <a:pPr defTabSz="932754"/>
              <a:r>
                <a:rPr lang="en-US" sz="1001">
                  <a:solidFill>
                    <a:srgbClr val="FFFFFF"/>
                  </a:solidFill>
                  <a:latin typeface="Segoe UI"/>
                </a:rPr>
                <a:t>BCM43362</a:t>
              </a:r>
            </a:p>
          </p:txBody>
        </p:sp>
        <p:sp>
          <p:nvSpPr>
            <p:cNvPr id="8" name="TextBox 7">
              <a:extLst>
                <a:ext uri="{FF2B5EF4-FFF2-40B4-BE49-F238E27FC236}">
                  <a16:creationId xmlns:a16="http://schemas.microsoft.com/office/drawing/2014/main" id="{43E37177-0858-4B10-9678-CAB4C0DE23DA}"/>
                </a:ext>
              </a:extLst>
            </p:cNvPr>
            <p:cNvSpPr txBox="1"/>
            <p:nvPr/>
          </p:nvSpPr>
          <p:spPr>
            <a:xfrm>
              <a:off x="2042204" y="3168827"/>
              <a:ext cx="1231435" cy="251257"/>
            </a:xfrm>
            <a:prstGeom prst="rect">
              <a:avLst/>
            </a:prstGeom>
            <a:noFill/>
          </p:spPr>
          <p:txBody>
            <a:bodyPr wrap="none" rtlCol="0">
              <a:spAutoFit/>
            </a:bodyPr>
            <a:lstStyle/>
            <a:p>
              <a:pPr defTabSz="932754"/>
              <a:r>
                <a:rPr lang="en-US" sz="1001">
                  <a:solidFill>
                    <a:srgbClr val="FFFFFF"/>
                  </a:solidFill>
                  <a:latin typeface="Segoe UI"/>
                </a:rPr>
                <a:t>Audio Codec Chip</a:t>
              </a:r>
            </a:p>
          </p:txBody>
        </p:sp>
        <p:sp>
          <p:nvSpPr>
            <p:cNvPr id="9" name="TextBox 8">
              <a:extLst>
                <a:ext uri="{FF2B5EF4-FFF2-40B4-BE49-F238E27FC236}">
                  <a16:creationId xmlns:a16="http://schemas.microsoft.com/office/drawing/2014/main" id="{0AE3177A-DDC3-43D1-B404-16E4705772A2}"/>
                </a:ext>
              </a:extLst>
            </p:cNvPr>
            <p:cNvSpPr txBox="1"/>
            <p:nvPr/>
          </p:nvSpPr>
          <p:spPr>
            <a:xfrm>
              <a:off x="2042204" y="3641599"/>
              <a:ext cx="507158" cy="251257"/>
            </a:xfrm>
            <a:prstGeom prst="rect">
              <a:avLst/>
            </a:prstGeom>
            <a:noFill/>
          </p:spPr>
          <p:txBody>
            <a:bodyPr wrap="none" rtlCol="0">
              <a:spAutoFit/>
            </a:bodyPr>
            <a:lstStyle/>
            <a:p>
              <a:pPr defTabSz="932754"/>
              <a:r>
                <a:rPr lang="en-US" sz="1001">
                  <a:solidFill>
                    <a:srgbClr val="FFFFFF"/>
                  </a:solidFill>
                  <a:latin typeface="Segoe UI"/>
                </a:rPr>
                <a:t>OLED</a:t>
              </a:r>
            </a:p>
          </p:txBody>
        </p:sp>
        <p:sp>
          <p:nvSpPr>
            <p:cNvPr id="10" name="TextBox 9">
              <a:extLst>
                <a:ext uri="{FF2B5EF4-FFF2-40B4-BE49-F238E27FC236}">
                  <a16:creationId xmlns:a16="http://schemas.microsoft.com/office/drawing/2014/main" id="{CB9E8B8B-27F9-4663-A7D6-54E9E860815B}"/>
                </a:ext>
              </a:extLst>
            </p:cNvPr>
            <p:cNvSpPr txBox="1"/>
            <p:nvPr/>
          </p:nvSpPr>
          <p:spPr>
            <a:xfrm>
              <a:off x="2042204" y="4098982"/>
              <a:ext cx="696811" cy="251257"/>
            </a:xfrm>
            <a:prstGeom prst="rect">
              <a:avLst/>
            </a:prstGeom>
            <a:noFill/>
          </p:spPr>
          <p:txBody>
            <a:bodyPr wrap="none" rtlCol="0">
              <a:spAutoFit/>
            </a:bodyPr>
            <a:lstStyle/>
            <a:p>
              <a:pPr defTabSz="932754"/>
              <a:r>
                <a:rPr lang="en-US" sz="1001">
                  <a:solidFill>
                    <a:srgbClr val="FFFFFF"/>
                  </a:solidFill>
                  <a:latin typeface="Segoe UI"/>
                </a:rPr>
                <a:t>Button A</a:t>
              </a:r>
            </a:p>
          </p:txBody>
        </p:sp>
        <p:sp>
          <p:nvSpPr>
            <p:cNvPr id="11" name="TextBox 10">
              <a:extLst>
                <a:ext uri="{FF2B5EF4-FFF2-40B4-BE49-F238E27FC236}">
                  <a16:creationId xmlns:a16="http://schemas.microsoft.com/office/drawing/2014/main" id="{C99000E9-587A-47A3-9F2C-885AB4B47B08}"/>
                </a:ext>
              </a:extLst>
            </p:cNvPr>
            <p:cNvSpPr txBox="1"/>
            <p:nvPr/>
          </p:nvSpPr>
          <p:spPr>
            <a:xfrm>
              <a:off x="2042204" y="4762343"/>
              <a:ext cx="688636" cy="251257"/>
            </a:xfrm>
            <a:prstGeom prst="rect">
              <a:avLst/>
            </a:prstGeom>
            <a:noFill/>
          </p:spPr>
          <p:txBody>
            <a:bodyPr wrap="none" rtlCol="0">
              <a:spAutoFit/>
            </a:bodyPr>
            <a:lstStyle/>
            <a:p>
              <a:pPr defTabSz="932754"/>
              <a:r>
                <a:rPr lang="en-US" sz="1001">
                  <a:solidFill>
                    <a:srgbClr val="FFFFFF"/>
                  </a:solidFill>
                  <a:latin typeface="Segoe UI"/>
                </a:rPr>
                <a:t>RGB LED</a:t>
              </a:r>
            </a:p>
          </p:txBody>
        </p:sp>
        <p:sp>
          <p:nvSpPr>
            <p:cNvPr id="12" name="TextBox 11">
              <a:extLst>
                <a:ext uri="{FF2B5EF4-FFF2-40B4-BE49-F238E27FC236}">
                  <a16:creationId xmlns:a16="http://schemas.microsoft.com/office/drawing/2014/main" id="{304D692A-D74D-453D-9001-6AFA219D74B6}"/>
                </a:ext>
              </a:extLst>
            </p:cNvPr>
            <p:cNvSpPr txBox="1"/>
            <p:nvPr/>
          </p:nvSpPr>
          <p:spPr>
            <a:xfrm>
              <a:off x="2042204" y="5265565"/>
              <a:ext cx="997640" cy="408342"/>
            </a:xfrm>
            <a:prstGeom prst="rect">
              <a:avLst/>
            </a:prstGeom>
            <a:noFill/>
          </p:spPr>
          <p:txBody>
            <a:bodyPr wrap="none" rtlCol="0">
              <a:spAutoFit/>
            </a:bodyPr>
            <a:lstStyle/>
            <a:p>
              <a:pPr defTabSz="932754"/>
              <a:r>
                <a:rPr lang="en-US" sz="1001">
                  <a:solidFill>
                    <a:srgbClr val="FFFFFF"/>
                  </a:solidFill>
                  <a:latin typeface="Segoe UI"/>
                </a:rPr>
                <a:t>Security Chip</a:t>
              </a:r>
            </a:p>
            <a:p>
              <a:pPr defTabSz="932754"/>
              <a:r>
                <a:rPr lang="en-US" sz="1001">
                  <a:solidFill>
                    <a:srgbClr val="FFFFFF"/>
                  </a:solidFill>
                  <a:latin typeface="Segoe UI"/>
                </a:rPr>
                <a:t>ST-SAFE A100</a:t>
              </a:r>
            </a:p>
          </p:txBody>
        </p:sp>
        <p:sp>
          <p:nvSpPr>
            <p:cNvPr id="13" name="TextBox 12">
              <a:extLst>
                <a:ext uri="{FF2B5EF4-FFF2-40B4-BE49-F238E27FC236}">
                  <a16:creationId xmlns:a16="http://schemas.microsoft.com/office/drawing/2014/main" id="{4FBB5D8E-0638-4583-B50E-0F230BA33D2F}"/>
                </a:ext>
              </a:extLst>
            </p:cNvPr>
            <p:cNvSpPr txBox="1"/>
            <p:nvPr/>
          </p:nvSpPr>
          <p:spPr>
            <a:xfrm>
              <a:off x="4065290" y="6083472"/>
              <a:ext cx="1115355" cy="251257"/>
            </a:xfrm>
            <a:prstGeom prst="rect">
              <a:avLst/>
            </a:prstGeom>
            <a:noFill/>
          </p:spPr>
          <p:txBody>
            <a:bodyPr wrap="none" rtlCol="0">
              <a:spAutoFit/>
            </a:bodyPr>
            <a:lstStyle/>
            <a:p>
              <a:pPr defTabSz="932754"/>
              <a:r>
                <a:rPr lang="en-US" sz="1001">
                  <a:solidFill>
                    <a:srgbClr val="FFFFFF"/>
                  </a:solidFill>
                  <a:latin typeface="Segoe UI"/>
                </a:rPr>
                <a:t>Edge Connector</a:t>
              </a:r>
            </a:p>
          </p:txBody>
        </p:sp>
        <p:sp>
          <p:nvSpPr>
            <p:cNvPr id="14" name="TextBox 13">
              <a:extLst>
                <a:ext uri="{FF2B5EF4-FFF2-40B4-BE49-F238E27FC236}">
                  <a16:creationId xmlns:a16="http://schemas.microsoft.com/office/drawing/2014/main" id="{FCA44227-C451-430C-86B2-77B0491DF5AE}"/>
                </a:ext>
              </a:extLst>
            </p:cNvPr>
            <p:cNvSpPr txBox="1"/>
            <p:nvPr/>
          </p:nvSpPr>
          <p:spPr>
            <a:xfrm>
              <a:off x="3076696" y="1276997"/>
              <a:ext cx="889734" cy="251257"/>
            </a:xfrm>
            <a:prstGeom prst="rect">
              <a:avLst/>
            </a:prstGeom>
            <a:noFill/>
          </p:spPr>
          <p:txBody>
            <a:bodyPr wrap="none" rtlCol="0">
              <a:spAutoFit/>
            </a:bodyPr>
            <a:lstStyle/>
            <a:p>
              <a:pPr defTabSz="932754"/>
              <a:r>
                <a:rPr lang="en-US" sz="1001">
                  <a:solidFill>
                    <a:srgbClr val="FFFFFF"/>
                  </a:solidFill>
                  <a:latin typeface="Segoe UI"/>
                </a:rPr>
                <a:t>Microphone</a:t>
              </a:r>
            </a:p>
          </p:txBody>
        </p:sp>
        <p:sp>
          <p:nvSpPr>
            <p:cNvPr id="15" name="TextBox 14">
              <a:extLst>
                <a:ext uri="{FF2B5EF4-FFF2-40B4-BE49-F238E27FC236}">
                  <a16:creationId xmlns:a16="http://schemas.microsoft.com/office/drawing/2014/main" id="{C8A65EE8-42A4-44AA-837A-4002185D54B8}"/>
                </a:ext>
              </a:extLst>
            </p:cNvPr>
            <p:cNvSpPr txBox="1"/>
            <p:nvPr/>
          </p:nvSpPr>
          <p:spPr>
            <a:xfrm>
              <a:off x="3922528" y="1276998"/>
              <a:ext cx="1139879" cy="251257"/>
            </a:xfrm>
            <a:prstGeom prst="rect">
              <a:avLst/>
            </a:prstGeom>
            <a:noFill/>
          </p:spPr>
          <p:txBody>
            <a:bodyPr wrap="none" rtlCol="0">
              <a:spAutoFit/>
            </a:bodyPr>
            <a:lstStyle/>
            <a:p>
              <a:pPr defTabSz="932754"/>
              <a:r>
                <a:rPr lang="en-US" sz="1001">
                  <a:solidFill>
                    <a:srgbClr val="FFFFFF"/>
                  </a:solidFill>
                  <a:latin typeface="Segoe UI"/>
                </a:rPr>
                <a:t>Headphone Jack</a:t>
              </a:r>
            </a:p>
          </p:txBody>
        </p:sp>
        <p:sp>
          <p:nvSpPr>
            <p:cNvPr id="16" name="TextBox 15">
              <a:extLst>
                <a:ext uri="{FF2B5EF4-FFF2-40B4-BE49-F238E27FC236}">
                  <a16:creationId xmlns:a16="http://schemas.microsoft.com/office/drawing/2014/main" id="{0281ECE2-1828-402B-9BBF-82E190065B8E}"/>
                </a:ext>
              </a:extLst>
            </p:cNvPr>
            <p:cNvSpPr txBox="1"/>
            <p:nvPr/>
          </p:nvSpPr>
          <p:spPr>
            <a:xfrm>
              <a:off x="5026985" y="1271925"/>
              <a:ext cx="445031" cy="251257"/>
            </a:xfrm>
            <a:prstGeom prst="rect">
              <a:avLst/>
            </a:prstGeom>
            <a:noFill/>
          </p:spPr>
          <p:txBody>
            <a:bodyPr wrap="none" rtlCol="0">
              <a:spAutoFit/>
            </a:bodyPr>
            <a:lstStyle/>
            <a:p>
              <a:pPr defTabSz="932754"/>
              <a:r>
                <a:rPr lang="en-US" sz="1001">
                  <a:solidFill>
                    <a:srgbClr val="FFFFFF"/>
                  </a:solidFill>
                  <a:latin typeface="Segoe UI"/>
                </a:rPr>
                <a:t>IrDA</a:t>
              </a:r>
            </a:p>
          </p:txBody>
        </p:sp>
        <p:sp>
          <p:nvSpPr>
            <p:cNvPr id="17" name="TextBox 16">
              <a:extLst>
                <a:ext uri="{FF2B5EF4-FFF2-40B4-BE49-F238E27FC236}">
                  <a16:creationId xmlns:a16="http://schemas.microsoft.com/office/drawing/2014/main" id="{1887FD75-0D50-4457-9D6D-CF4E4E08D9A0}"/>
                </a:ext>
              </a:extLst>
            </p:cNvPr>
            <p:cNvSpPr txBox="1"/>
            <p:nvPr/>
          </p:nvSpPr>
          <p:spPr>
            <a:xfrm>
              <a:off x="6142166" y="1806842"/>
              <a:ext cx="807987" cy="251257"/>
            </a:xfrm>
            <a:prstGeom prst="rect">
              <a:avLst/>
            </a:prstGeom>
            <a:noFill/>
          </p:spPr>
          <p:txBody>
            <a:bodyPr wrap="none" rtlCol="0">
              <a:spAutoFit/>
            </a:bodyPr>
            <a:lstStyle/>
            <a:p>
              <a:pPr defTabSz="932754"/>
              <a:r>
                <a:rPr lang="en-US" sz="1001">
                  <a:solidFill>
                    <a:srgbClr val="FFFFFF"/>
                  </a:solidFill>
                  <a:latin typeface="Segoe UI"/>
                </a:rPr>
                <a:t>Micro-USB</a:t>
              </a:r>
            </a:p>
          </p:txBody>
        </p:sp>
        <p:sp>
          <p:nvSpPr>
            <p:cNvPr id="18" name="TextBox 17">
              <a:extLst>
                <a:ext uri="{FF2B5EF4-FFF2-40B4-BE49-F238E27FC236}">
                  <a16:creationId xmlns:a16="http://schemas.microsoft.com/office/drawing/2014/main" id="{34AA3DA4-C85E-46AA-82A8-3495C11CA809}"/>
                </a:ext>
              </a:extLst>
            </p:cNvPr>
            <p:cNvSpPr txBox="1"/>
            <p:nvPr/>
          </p:nvSpPr>
          <p:spPr>
            <a:xfrm>
              <a:off x="6142166" y="2182581"/>
              <a:ext cx="804717" cy="251257"/>
            </a:xfrm>
            <a:prstGeom prst="rect">
              <a:avLst/>
            </a:prstGeom>
            <a:noFill/>
          </p:spPr>
          <p:txBody>
            <a:bodyPr wrap="none" rtlCol="0">
              <a:spAutoFit/>
            </a:bodyPr>
            <a:lstStyle/>
            <a:p>
              <a:pPr defTabSz="932754"/>
              <a:r>
                <a:rPr lang="en-US" sz="1001">
                  <a:solidFill>
                    <a:srgbClr val="FFFFFF"/>
                  </a:solidFill>
                  <a:latin typeface="Segoe UI"/>
                </a:rPr>
                <a:t>Power LED</a:t>
              </a:r>
            </a:p>
          </p:txBody>
        </p:sp>
        <p:sp>
          <p:nvSpPr>
            <p:cNvPr id="19" name="TextBox 18">
              <a:extLst>
                <a:ext uri="{FF2B5EF4-FFF2-40B4-BE49-F238E27FC236}">
                  <a16:creationId xmlns:a16="http://schemas.microsoft.com/office/drawing/2014/main" id="{07EE43E2-2EB0-42C7-A793-87EB0F18F48A}"/>
                </a:ext>
              </a:extLst>
            </p:cNvPr>
            <p:cNvSpPr txBox="1"/>
            <p:nvPr/>
          </p:nvSpPr>
          <p:spPr>
            <a:xfrm>
              <a:off x="6142166" y="2506165"/>
              <a:ext cx="873385" cy="251257"/>
            </a:xfrm>
            <a:prstGeom prst="rect">
              <a:avLst/>
            </a:prstGeom>
            <a:noFill/>
          </p:spPr>
          <p:txBody>
            <a:bodyPr wrap="none" rtlCol="0">
              <a:spAutoFit/>
            </a:bodyPr>
            <a:lstStyle/>
            <a:p>
              <a:pPr defTabSz="932754"/>
              <a:r>
                <a:rPr lang="en-US" sz="1001">
                  <a:solidFill>
                    <a:srgbClr val="FFFFFF"/>
                  </a:solidFill>
                  <a:latin typeface="Segoe UI"/>
                </a:rPr>
                <a:t>3.3V DC-DC</a:t>
              </a:r>
            </a:p>
          </p:txBody>
        </p:sp>
        <p:sp>
          <p:nvSpPr>
            <p:cNvPr id="20" name="TextBox 19">
              <a:extLst>
                <a:ext uri="{FF2B5EF4-FFF2-40B4-BE49-F238E27FC236}">
                  <a16:creationId xmlns:a16="http://schemas.microsoft.com/office/drawing/2014/main" id="{3B9BF87E-3077-4FBC-9CAF-3BD56E586D8F}"/>
                </a:ext>
              </a:extLst>
            </p:cNvPr>
            <p:cNvSpPr txBox="1"/>
            <p:nvPr/>
          </p:nvSpPr>
          <p:spPr>
            <a:xfrm>
              <a:off x="6142166" y="2906275"/>
              <a:ext cx="927336" cy="251257"/>
            </a:xfrm>
            <a:prstGeom prst="rect">
              <a:avLst/>
            </a:prstGeom>
            <a:noFill/>
          </p:spPr>
          <p:txBody>
            <a:bodyPr wrap="none" rtlCol="0">
              <a:spAutoFit/>
            </a:bodyPr>
            <a:lstStyle/>
            <a:p>
              <a:pPr defTabSz="932754"/>
              <a:r>
                <a:rPr lang="en-US" sz="1001">
                  <a:solidFill>
                    <a:srgbClr val="FFFFFF"/>
                  </a:solidFill>
                  <a:latin typeface="Segoe UI"/>
                </a:rPr>
                <a:t>Reset Button</a:t>
              </a:r>
            </a:p>
          </p:txBody>
        </p:sp>
        <p:sp>
          <p:nvSpPr>
            <p:cNvPr id="21" name="TextBox 20">
              <a:extLst>
                <a:ext uri="{FF2B5EF4-FFF2-40B4-BE49-F238E27FC236}">
                  <a16:creationId xmlns:a16="http://schemas.microsoft.com/office/drawing/2014/main" id="{AFA9867B-E779-49EA-B2EF-7CF01638EBF5}"/>
                </a:ext>
              </a:extLst>
            </p:cNvPr>
            <p:cNvSpPr txBox="1"/>
            <p:nvPr/>
          </p:nvSpPr>
          <p:spPr>
            <a:xfrm>
              <a:off x="6142166" y="3240547"/>
              <a:ext cx="1237975" cy="251257"/>
            </a:xfrm>
            <a:prstGeom prst="rect">
              <a:avLst/>
            </a:prstGeom>
            <a:noFill/>
          </p:spPr>
          <p:txBody>
            <a:bodyPr wrap="none" rtlCol="0">
              <a:spAutoFit/>
            </a:bodyPr>
            <a:lstStyle/>
            <a:p>
              <a:pPr defTabSz="932754"/>
              <a:r>
                <a:rPr lang="en-US" sz="1001">
                  <a:solidFill>
                    <a:srgbClr val="FFFFFF"/>
                  </a:solidFill>
                  <a:latin typeface="Segoe UI"/>
                </a:rPr>
                <a:t>Programming LED</a:t>
              </a:r>
            </a:p>
          </p:txBody>
        </p:sp>
        <p:sp>
          <p:nvSpPr>
            <p:cNvPr id="22" name="TextBox 21">
              <a:extLst>
                <a:ext uri="{FF2B5EF4-FFF2-40B4-BE49-F238E27FC236}">
                  <a16:creationId xmlns:a16="http://schemas.microsoft.com/office/drawing/2014/main" id="{2342E6C4-BB6A-4E2F-8021-E33A6D05060A}"/>
                </a:ext>
              </a:extLst>
            </p:cNvPr>
            <p:cNvSpPr txBox="1"/>
            <p:nvPr/>
          </p:nvSpPr>
          <p:spPr>
            <a:xfrm>
              <a:off x="6142166" y="3548283"/>
              <a:ext cx="1005813" cy="408342"/>
            </a:xfrm>
            <a:prstGeom prst="rect">
              <a:avLst/>
            </a:prstGeom>
            <a:noFill/>
          </p:spPr>
          <p:txBody>
            <a:bodyPr wrap="none" rtlCol="0">
              <a:spAutoFit/>
            </a:bodyPr>
            <a:lstStyle/>
            <a:p>
              <a:pPr defTabSz="932754"/>
              <a:r>
                <a:rPr lang="en-US" sz="1001">
                  <a:solidFill>
                    <a:srgbClr val="FFFFFF"/>
                  </a:solidFill>
                  <a:latin typeface="Segoe UI"/>
                </a:rPr>
                <a:t>DAP Link Chip</a:t>
              </a:r>
            </a:p>
            <a:p>
              <a:pPr defTabSz="932754"/>
              <a:r>
                <a:rPr lang="en-US" sz="1001">
                  <a:solidFill>
                    <a:srgbClr val="FFFFFF"/>
                  </a:solidFill>
                  <a:latin typeface="Segoe UI"/>
                </a:rPr>
                <a:t>STMF103</a:t>
              </a:r>
            </a:p>
          </p:txBody>
        </p:sp>
        <p:sp>
          <p:nvSpPr>
            <p:cNvPr id="23" name="TextBox 22">
              <a:extLst>
                <a:ext uri="{FF2B5EF4-FFF2-40B4-BE49-F238E27FC236}">
                  <a16:creationId xmlns:a16="http://schemas.microsoft.com/office/drawing/2014/main" id="{090BF5E5-FB84-472B-AE9A-235A1D5B48A3}"/>
                </a:ext>
              </a:extLst>
            </p:cNvPr>
            <p:cNvSpPr txBox="1"/>
            <p:nvPr/>
          </p:nvSpPr>
          <p:spPr>
            <a:xfrm>
              <a:off x="6142166" y="4109147"/>
              <a:ext cx="687001" cy="251257"/>
            </a:xfrm>
            <a:prstGeom prst="rect">
              <a:avLst/>
            </a:prstGeom>
            <a:noFill/>
          </p:spPr>
          <p:txBody>
            <a:bodyPr wrap="none" rtlCol="0">
              <a:spAutoFit/>
            </a:bodyPr>
            <a:lstStyle/>
            <a:p>
              <a:pPr defTabSz="932754"/>
              <a:r>
                <a:rPr lang="en-US" sz="1001">
                  <a:solidFill>
                    <a:srgbClr val="FFFFFF"/>
                  </a:solidFill>
                  <a:latin typeface="Segoe UI"/>
                </a:rPr>
                <a:t>Button B</a:t>
              </a:r>
            </a:p>
          </p:txBody>
        </p:sp>
        <p:sp>
          <p:nvSpPr>
            <p:cNvPr id="24" name="TextBox 23">
              <a:extLst>
                <a:ext uri="{FF2B5EF4-FFF2-40B4-BE49-F238E27FC236}">
                  <a16:creationId xmlns:a16="http://schemas.microsoft.com/office/drawing/2014/main" id="{4949D5BC-A771-4317-8013-CC7747C8720F}"/>
                </a:ext>
              </a:extLst>
            </p:cNvPr>
            <p:cNvSpPr txBox="1"/>
            <p:nvPr/>
          </p:nvSpPr>
          <p:spPr>
            <a:xfrm>
              <a:off x="6142166" y="4516122"/>
              <a:ext cx="745859" cy="251257"/>
            </a:xfrm>
            <a:prstGeom prst="rect">
              <a:avLst/>
            </a:prstGeom>
            <a:noFill/>
          </p:spPr>
          <p:txBody>
            <a:bodyPr wrap="none" rtlCol="0">
              <a:spAutoFit/>
            </a:bodyPr>
            <a:lstStyle/>
            <a:p>
              <a:pPr defTabSz="932754"/>
              <a:r>
                <a:rPr lang="en-US" sz="1001">
                  <a:solidFill>
                    <a:srgbClr val="FFFFFF"/>
                  </a:solidFill>
                  <a:latin typeface="Segoe UI"/>
                </a:rPr>
                <a:t>Wi-Fi LED</a:t>
              </a:r>
            </a:p>
          </p:txBody>
        </p:sp>
        <p:sp>
          <p:nvSpPr>
            <p:cNvPr id="25" name="TextBox 24">
              <a:extLst>
                <a:ext uri="{FF2B5EF4-FFF2-40B4-BE49-F238E27FC236}">
                  <a16:creationId xmlns:a16="http://schemas.microsoft.com/office/drawing/2014/main" id="{34C40741-83DB-457B-BC22-F3E84C239CC3}"/>
                </a:ext>
              </a:extLst>
            </p:cNvPr>
            <p:cNvSpPr txBox="1"/>
            <p:nvPr/>
          </p:nvSpPr>
          <p:spPr>
            <a:xfrm>
              <a:off x="6142166" y="4762343"/>
              <a:ext cx="776922" cy="251257"/>
            </a:xfrm>
            <a:prstGeom prst="rect">
              <a:avLst/>
            </a:prstGeom>
            <a:noFill/>
          </p:spPr>
          <p:txBody>
            <a:bodyPr wrap="none" rtlCol="0">
              <a:spAutoFit/>
            </a:bodyPr>
            <a:lstStyle/>
            <a:p>
              <a:pPr defTabSz="932754"/>
              <a:r>
                <a:rPr lang="en-US" sz="1001">
                  <a:solidFill>
                    <a:srgbClr val="FFFFFF"/>
                  </a:solidFill>
                  <a:latin typeface="Segoe UI"/>
                </a:rPr>
                <a:t>Azure LED</a:t>
              </a:r>
            </a:p>
          </p:txBody>
        </p:sp>
        <p:sp>
          <p:nvSpPr>
            <p:cNvPr id="26" name="TextBox 25">
              <a:extLst>
                <a:ext uri="{FF2B5EF4-FFF2-40B4-BE49-F238E27FC236}">
                  <a16:creationId xmlns:a16="http://schemas.microsoft.com/office/drawing/2014/main" id="{AA057B65-6E83-4882-B488-6DB3D5F5E0D8}"/>
                </a:ext>
              </a:extLst>
            </p:cNvPr>
            <p:cNvSpPr txBox="1"/>
            <p:nvPr/>
          </p:nvSpPr>
          <p:spPr>
            <a:xfrm>
              <a:off x="6142166" y="5008564"/>
              <a:ext cx="704985" cy="251257"/>
            </a:xfrm>
            <a:prstGeom prst="rect">
              <a:avLst/>
            </a:prstGeom>
            <a:noFill/>
          </p:spPr>
          <p:txBody>
            <a:bodyPr wrap="none" rtlCol="0">
              <a:spAutoFit/>
            </a:bodyPr>
            <a:lstStyle/>
            <a:p>
              <a:pPr defTabSz="932754"/>
              <a:r>
                <a:rPr lang="en-US" sz="1001">
                  <a:solidFill>
                    <a:srgbClr val="FFFFFF"/>
                  </a:solidFill>
                  <a:latin typeface="Segoe UI"/>
                </a:rPr>
                <a:t>User LED</a:t>
              </a:r>
            </a:p>
          </p:txBody>
        </p:sp>
        <p:cxnSp>
          <p:nvCxnSpPr>
            <p:cNvPr id="27" name="Straight Connector 26">
              <a:extLst>
                <a:ext uri="{FF2B5EF4-FFF2-40B4-BE49-F238E27FC236}">
                  <a16:creationId xmlns:a16="http://schemas.microsoft.com/office/drawing/2014/main" id="{85BB9263-227F-4487-B80E-C956D95C9776}"/>
                </a:ext>
              </a:extLst>
            </p:cNvPr>
            <p:cNvCxnSpPr>
              <a:stCxn id="6" idx="3"/>
            </p:cNvCxnSpPr>
            <p:nvPr/>
          </p:nvCxnSpPr>
          <p:spPr>
            <a:xfrm>
              <a:off x="2902509" y="2135065"/>
              <a:ext cx="517362" cy="371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3EA20D-8D9B-4D83-B48A-BA18FF9CDEA4}"/>
                </a:ext>
              </a:extLst>
            </p:cNvPr>
            <p:cNvCxnSpPr>
              <a:stCxn id="7" idx="3"/>
            </p:cNvCxnSpPr>
            <p:nvPr/>
          </p:nvCxnSpPr>
          <p:spPr>
            <a:xfrm>
              <a:off x="2856731" y="2746337"/>
              <a:ext cx="631295" cy="1599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532AC7D-0509-42BD-9E25-08F684AD87E6}"/>
                </a:ext>
              </a:extLst>
            </p:cNvPr>
            <p:cNvCxnSpPr>
              <a:stCxn id="8" idx="3"/>
            </p:cNvCxnSpPr>
            <p:nvPr/>
          </p:nvCxnSpPr>
          <p:spPr>
            <a:xfrm flipV="1">
              <a:off x="3273639" y="3291938"/>
              <a:ext cx="1199419" cy="25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BBD3290-B29F-4639-A225-91CB31189C68}"/>
                </a:ext>
              </a:extLst>
            </p:cNvPr>
            <p:cNvCxnSpPr>
              <a:stCxn id="9" idx="3"/>
            </p:cNvCxnSpPr>
            <p:nvPr/>
          </p:nvCxnSpPr>
          <p:spPr>
            <a:xfrm>
              <a:off x="2549362" y="3767228"/>
              <a:ext cx="1515928" cy="1811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2E2B443-25F2-48AC-AE87-596546A5A999}"/>
                </a:ext>
              </a:extLst>
            </p:cNvPr>
            <p:cNvCxnSpPr>
              <a:stCxn id="10" idx="3"/>
            </p:cNvCxnSpPr>
            <p:nvPr/>
          </p:nvCxnSpPr>
          <p:spPr>
            <a:xfrm flipV="1">
              <a:off x="2739015" y="4222093"/>
              <a:ext cx="719819" cy="2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37F434-6A20-4391-9253-29CEBD4B9D41}"/>
                </a:ext>
              </a:extLst>
            </p:cNvPr>
            <p:cNvCxnSpPr>
              <a:stCxn id="11" idx="3"/>
            </p:cNvCxnSpPr>
            <p:nvPr/>
          </p:nvCxnSpPr>
          <p:spPr>
            <a:xfrm flipV="1">
              <a:off x="2730840" y="4732221"/>
              <a:ext cx="689033" cy="1557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6CE7C8F-949F-4D41-A9E3-AE999C0D830B}"/>
                </a:ext>
              </a:extLst>
            </p:cNvPr>
            <p:cNvCxnSpPr>
              <a:stCxn id="12" idx="3"/>
            </p:cNvCxnSpPr>
            <p:nvPr/>
          </p:nvCxnSpPr>
          <p:spPr>
            <a:xfrm flipV="1">
              <a:off x="3039844" y="5199516"/>
              <a:ext cx="1025446" cy="270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F5297CE-3D2B-443C-98CE-E7C4A50B8517}"/>
                </a:ext>
              </a:extLst>
            </p:cNvPr>
            <p:cNvCxnSpPr>
              <a:stCxn id="14" idx="2"/>
            </p:cNvCxnSpPr>
            <p:nvPr/>
          </p:nvCxnSpPr>
          <p:spPr>
            <a:xfrm>
              <a:off x="3521564" y="1528254"/>
              <a:ext cx="918092" cy="12139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DDC11FF-393F-432A-8647-C37C47B0DEDB}"/>
                </a:ext>
              </a:extLst>
            </p:cNvPr>
            <p:cNvCxnSpPr/>
            <p:nvPr/>
          </p:nvCxnSpPr>
          <p:spPr>
            <a:xfrm>
              <a:off x="4473059" y="1608590"/>
              <a:ext cx="142595" cy="4444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3D1BC3-CE55-48D0-A95F-5FCF04250EC6}"/>
                </a:ext>
              </a:extLst>
            </p:cNvPr>
            <p:cNvCxnSpPr/>
            <p:nvPr/>
          </p:nvCxnSpPr>
          <p:spPr>
            <a:xfrm flipH="1">
              <a:off x="5078709" y="1518146"/>
              <a:ext cx="46059" cy="2851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944F92-829E-420E-A318-C3F5C3905CF4}"/>
                </a:ext>
              </a:extLst>
            </p:cNvPr>
            <p:cNvCxnSpPr>
              <a:stCxn id="17" idx="1"/>
            </p:cNvCxnSpPr>
            <p:nvPr/>
          </p:nvCxnSpPr>
          <p:spPr>
            <a:xfrm flipH="1" flipV="1">
              <a:off x="5630574" y="1837326"/>
              <a:ext cx="511593" cy="951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8EAF0CB-59F8-4C7F-93E7-8E2C96E085E2}"/>
                </a:ext>
              </a:extLst>
            </p:cNvPr>
            <p:cNvCxnSpPr>
              <a:stCxn id="18" idx="1"/>
            </p:cNvCxnSpPr>
            <p:nvPr/>
          </p:nvCxnSpPr>
          <p:spPr>
            <a:xfrm flipH="1" flipV="1">
              <a:off x="5713381" y="2296996"/>
              <a:ext cx="428785" cy="112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F64955E-0A24-41E3-98EA-E928CA63E09D}"/>
                </a:ext>
              </a:extLst>
            </p:cNvPr>
            <p:cNvCxnSpPr>
              <a:stCxn id="19" idx="1"/>
            </p:cNvCxnSpPr>
            <p:nvPr/>
          </p:nvCxnSpPr>
          <p:spPr>
            <a:xfrm flipH="1" flipV="1">
              <a:off x="5440882" y="2378706"/>
              <a:ext cx="701284" cy="2530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D89991-C1B0-4A33-B69E-1587C94D9326}"/>
                </a:ext>
              </a:extLst>
            </p:cNvPr>
            <p:cNvCxnSpPr>
              <a:stCxn id="20" idx="1"/>
            </p:cNvCxnSpPr>
            <p:nvPr/>
          </p:nvCxnSpPr>
          <p:spPr>
            <a:xfrm flipH="1" flipV="1">
              <a:off x="5713381" y="2671128"/>
              <a:ext cx="428785" cy="3607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869E8EF-6312-4FBE-BC2D-180A5CD866C2}"/>
                </a:ext>
              </a:extLst>
            </p:cNvPr>
            <p:cNvCxnSpPr>
              <a:stCxn id="21" idx="1"/>
            </p:cNvCxnSpPr>
            <p:nvPr/>
          </p:nvCxnSpPr>
          <p:spPr>
            <a:xfrm flipH="1" flipV="1">
              <a:off x="5026986" y="2790030"/>
              <a:ext cx="1115180" cy="5761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A580274-C679-426F-93C1-EE5DCDB5C176}"/>
                </a:ext>
              </a:extLst>
            </p:cNvPr>
            <p:cNvCxnSpPr>
              <a:stCxn id="22" idx="1"/>
            </p:cNvCxnSpPr>
            <p:nvPr/>
          </p:nvCxnSpPr>
          <p:spPr>
            <a:xfrm flipH="1" flipV="1">
              <a:off x="5364088" y="3275608"/>
              <a:ext cx="778078" cy="4768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F4CDE9-887D-4B9C-A03E-6BDAD19B451F}"/>
                </a:ext>
              </a:extLst>
            </p:cNvPr>
            <p:cNvCxnSpPr>
              <a:stCxn id="23" idx="1"/>
            </p:cNvCxnSpPr>
            <p:nvPr/>
          </p:nvCxnSpPr>
          <p:spPr>
            <a:xfrm flipH="1">
              <a:off x="5440882" y="4234776"/>
              <a:ext cx="701284" cy="62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133507-7C23-43A2-8396-45987A7756A3}"/>
                </a:ext>
              </a:extLst>
            </p:cNvPr>
            <p:cNvCxnSpPr>
              <a:stCxn id="24" idx="1"/>
            </p:cNvCxnSpPr>
            <p:nvPr/>
          </p:nvCxnSpPr>
          <p:spPr>
            <a:xfrm flipH="1" flipV="1">
              <a:off x="5630573" y="4553175"/>
              <a:ext cx="511593" cy="885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077814-BCD7-412C-A68E-B2DF6043D6BE}"/>
                </a:ext>
              </a:extLst>
            </p:cNvPr>
            <p:cNvCxnSpPr>
              <a:stCxn id="25" idx="1"/>
            </p:cNvCxnSpPr>
            <p:nvPr/>
          </p:nvCxnSpPr>
          <p:spPr>
            <a:xfrm flipH="1" flipV="1">
              <a:off x="5630573" y="4722003"/>
              <a:ext cx="511593" cy="1659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1BAE7E-C179-463B-B94C-944F8EFE4A8E}"/>
                </a:ext>
              </a:extLst>
            </p:cNvPr>
            <p:cNvCxnSpPr>
              <a:stCxn id="26" idx="1"/>
            </p:cNvCxnSpPr>
            <p:nvPr/>
          </p:nvCxnSpPr>
          <p:spPr>
            <a:xfrm flipH="1" flipV="1">
              <a:off x="5630573" y="4865282"/>
              <a:ext cx="511593" cy="2689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E4D83F-3A58-43B4-9C4F-0CE0264436BF}"/>
                </a:ext>
              </a:extLst>
            </p:cNvPr>
            <p:cNvCxnSpPr>
              <a:stCxn id="13" idx="0"/>
            </p:cNvCxnSpPr>
            <p:nvPr/>
          </p:nvCxnSpPr>
          <p:spPr>
            <a:xfrm flipH="1" flipV="1">
              <a:off x="4572000" y="5665675"/>
              <a:ext cx="50969" cy="4177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8" name="Text Placeholder 5">
            <a:extLst>
              <a:ext uri="{FF2B5EF4-FFF2-40B4-BE49-F238E27FC236}">
                <a16:creationId xmlns:a16="http://schemas.microsoft.com/office/drawing/2014/main" id="{4BBCC0C5-24EF-4F3F-8F1F-7AA76AF8BF84}"/>
              </a:ext>
            </a:extLst>
          </p:cNvPr>
          <p:cNvSpPr txBox="1">
            <a:spLocks/>
          </p:cNvSpPr>
          <p:nvPr/>
        </p:nvSpPr>
        <p:spPr>
          <a:xfrm>
            <a:off x="308408" y="178265"/>
            <a:ext cx="10200457" cy="1198066"/>
          </a:xfrm>
          <a:prstGeom prst="rect">
            <a:avLst/>
          </a:prstGeom>
          <a:noFill/>
        </p:spPr>
        <p:txBody>
          <a:bodyPr wrap="square" rtlCol="0">
            <a:spAutoFit/>
          </a:bodyPr>
          <a:lstStyle>
            <a:defPPr>
              <a:defRPr lang="zh-CN"/>
            </a:defPPr>
            <a:lvl1pPr defTabSz="932688">
              <a:lnSpc>
                <a:spcPct val="90000"/>
              </a:lnSpc>
              <a:spcBef>
                <a:spcPts val="600"/>
              </a:spcBef>
              <a:defRPr sz="2200">
                <a:latin typeface="Segoe UI" pitchFamily="34" charset="0"/>
                <a:ea typeface="Segoe UI" pitchFamily="34" charset="0"/>
                <a:cs typeface="Segoe UI" pitchFamily="34" charset="0"/>
              </a:defRPr>
            </a:lvl1pPr>
          </a:lstStyle>
          <a:p>
            <a:pPr defTabSz="932700">
              <a:lnSpc>
                <a:spcPct val="100000"/>
              </a:lnSpc>
              <a:spcBef>
                <a:spcPts val="960"/>
              </a:spcBef>
            </a:pPr>
            <a:r>
              <a:rPr lang="en-US" altLang="zh-CN" sz="4000">
                <a:solidFill>
                  <a:srgbClr val="1A1A1A"/>
                </a:solidFill>
                <a:latin typeface="微软雅黑" panose="020B0503020204020204" pitchFamily="34" charset="-122"/>
                <a:ea typeface="微软雅黑" panose="020B0503020204020204" pitchFamily="34" charset="-122"/>
              </a:rPr>
              <a:t>Azure IoT </a:t>
            </a:r>
            <a:r>
              <a:rPr lang="en-US" altLang="zh-CN" sz="4000" err="1">
                <a:solidFill>
                  <a:srgbClr val="1A1A1A"/>
                </a:solidFill>
                <a:latin typeface="微软雅黑" panose="020B0503020204020204" pitchFamily="34" charset="-122"/>
                <a:ea typeface="微软雅黑" panose="020B0503020204020204" pitchFamily="34" charset="-122"/>
              </a:rPr>
              <a:t>DevKit</a:t>
            </a:r>
            <a:endParaRPr lang="en-US" altLang="zh-CN" sz="4000">
              <a:solidFill>
                <a:srgbClr val="1A1A1A"/>
              </a:solidFill>
              <a:latin typeface="微软雅黑" panose="020B0503020204020204" pitchFamily="34" charset="-122"/>
              <a:ea typeface="微软雅黑" panose="020B0503020204020204" pitchFamily="34" charset="-122"/>
            </a:endParaRPr>
          </a:p>
          <a:p>
            <a:pPr defTabSz="932700">
              <a:lnSpc>
                <a:spcPct val="100000"/>
              </a:lnSpc>
              <a:spcBef>
                <a:spcPts val="960"/>
              </a:spcBef>
            </a:pPr>
            <a:r>
              <a:rPr lang="en-US" altLang="zh-CN">
                <a:solidFill>
                  <a:srgbClr val="1A1A1A"/>
                </a:solidFill>
                <a:latin typeface="微软雅黑" panose="020B0503020204020204" pitchFamily="34" charset="-122"/>
                <a:ea typeface="微软雅黑" panose="020B0503020204020204" pitchFamily="34" charset="-122"/>
              </a:rPr>
              <a:t>All-in-One kit built for Cloud</a:t>
            </a:r>
          </a:p>
        </p:txBody>
      </p:sp>
    </p:spTree>
    <p:extLst>
      <p:ext uri="{BB962C8B-B14F-4D97-AF65-F5344CB8AC3E}">
        <p14:creationId xmlns:p14="http://schemas.microsoft.com/office/powerpoint/2010/main" val="38515734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Devices and Device Communication</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4616648"/>
          </a:xfrm>
        </p:spPr>
        <p:txBody>
          <a:bodyPr/>
          <a:lstStyle/>
          <a:p>
            <a:pPr>
              <a:lnSpc>
                <a:spcPct val="150000"/>
              </a:lnSpc>
            </a:pPr>
            <a:r>
              <a:rPr lang="en-US" dirty="0"/>
              <a:t>Overview of IoT Hub Features</a:t>
            </a:r>
          </a:p>
          <a:p>
            <a:pPr>
              <a:lnSpc>
                <a:spcPct val="150000"/>
              </a:lnSpc>
            </a:pPr>
            <a:r>
              <a:rPr lang="en-US" dirty="0"/>
              <a:t>Developer Tools</a:t>
            </a:r>
          </a:p>
          <a:p>
            <a:pPr>
              <a:lnSpc>
                <a:spcPct val="150000"/>
              </a:lnSpc>
            </a:pPr>
            <a:r>
              <a:rPr lang="en-US" dirty="0"/>
              <a:t>Lab: Connecting Simulated Device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Install the VS Code extensions for developing Azure IoT solutions.</a:t>
            </a:r>
          </a:p>
          <a:p>
            <a:pPr lvl="1">
              <a:lnSpc>
                <a:spcPct val="150000"/>
              </a:lnSpc>
              <a:buFont typeface="Arial" panose="020B0604020202020204" pitchFamily="34" charset="0"/>
              <a:buChar char="•"/>
            </a:pPr>
            <a:r>
              <a:rPr lang="en-US" b="0" i="0" u="none" strike="noStrike" dirty="0">
                <a:solidFill>
                  <a:srgbClr val="5F5F5F"/>
                </a:solidFill>
                <a:effectLst/>
                <a:latin typeface="&amp;quot"/>
              </a:rPr>
              <a:t>Configure a simulated IoT device (pre-built and written in C#) to connect to Azure IoT Hub.</a:t>
            </a:r>
          </a:p>
          <a:p>
            <a:pPr lvl="1">
              <a:lnSpc>
                <a:spcPct val="150000"/>
              </a:lnSpc>
              <a:buFont typeface="Arial" panose="020B0604020202020204" pitchFamily="34" charset="0"/>
              <a:buChar char="•"/>
            </a:pPr>
            <a:r>
              <a:rPr lang="en-US" b="0" i="0" u="none" strike="noStrike" dirty="0">
                <a:solidFill>
                  <a:srgbClr val="5F5F5F"/>
                </a:solidFill>
                <a:effectLst/>
                <a:latin typeface="&amp;quot"/>
              </a:rPr>
              <a:t>Run the simulated device to send device-to-cloud telemetry messages to the Azure IoT Hub.</a:t>
            </a:r>
          </a:p>
          <a:p>
            <a:pPr lvl="1">
              <a:lnSpc>
                <a:spcPct val="150000"/>
              </a:lnSpc>
              <a:buFont typeface="Arial" panose="020B0604020202020204" pitchFamily="34" charset="0"/>
              <a:buChar char="•"/>
            </a:pPr>
            <a:r>
              <a:rPr lang="en-US" b="0" i="0" u="none" strike="noStrike" dirty="0">
                <a:solidFill>
                  <a:srgbClr val="5F5F5F"/>
                </a:solidFill>
                <a:effectLst/>
                <a:latin typeface="&amp;quot"/>
              </a:rPr>
              <a:t>Verify that device telemetry is being received by Azure IoT Hub by using Azure CLI..</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2049466"/>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1881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1014BEDE-C809-4AD6-B624-EAC88EA84BA4}"/>
              </a:ext>
            </a:extLst>
          </p:cNvPr>
          <p:cNvGrpSpPr/>
          <p:nvPr/>
        </p:nvGrpSpPr>
        <p:grpSpPr>
          <a:xfrm>
            <a:off x="4815529" y="2913600"/>
            <a:ext cx="2424353" cy="2424353"/>
            <a:chOff x="4903786" y="2750907"/>
            <a:chExt cx="2005958" cy="2005958"/>
          </a:xfrm>
        </p:grpSpPr>
        <p:sp>
          <p:nvSpPr>
            <p:cNvPr id="70" name="Oval 69">
              <a:extLst>
                <a:ext uri="{FF2B5EF4-FFF2-40B4-BE49-F238E27FC236}">
                  <a16:creationId xmlns:a16="http://schemas.microsoft.com/office/drawing/2014/main" id="{B1B388BA-6484-4B6E-B8E6-75BB52860965}"/>
                </a:ext>
              </a:extLst>
            </p:cNvPr>
            <p:cNvSpPr/>
            <p:nvPr/>
          </p:nvSpPr>
          <p:spPr bwMode="auto">
            <a:xfrm>
              <a:off x="4903786" y="2750907"/>
              <a:ext cx="2005958" cy="2005958"/>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186521"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IN"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D9F0E86-DE2A-4C76-A0AF-CCD3DC5E40F4}"/>
                </a:ext>
              </a:extLst>
            </p:cNvPr>
            <p:cNvSpPr/>
            <p:nvPr/>
          </p:nvSpPr>
          <p:spPr bwMode="auto">
            <a:xfrm>
              <a:off x="5011826" y="2858947"/>
              <a:ext cx="1789878" cy="1789878"/>
            </a:xfrm>
            <a:prstGeom prst="ellipse">
              <a:avLst/>
            </a:prstGeom>
            <a:solidFill>
              <a:schemeClr val="bg1"/>
            </a:solidFill>
            <a:ln w="12700" cap="rnd">
              <a:solidFill>
                <a:srgbClr val="59B4D9"/>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373041" rIns="0" bIns="0" numCol="1" spcCol="0" rtlCol="0" fromWordArt="0" anchor="ctr" anchorCtr="0" forceAA="0" compatLnSpc="1">
              <a:prstTxWarp prst="textNoShape">
                <a:avLst/>
              </a:prstTxWarp>
              <a:noAutofit/>
            </a:bodyPr>
            <a:lstStyle/>
            <a:p>
              <a:pPr algn="ctr" defTabSz="914049">
                <a:lnSpc>
                  <a:spcPct val="80000"/>
                </a:lnSpc>
                <a:spcBef>
                  <a:spcPts val="612"/>
                </a:spcBef>
                <a:spcAft>
                  <a:spcPct val="0"/>
                </a:spcAft>
                <a:defRPr/>
              </a:pPr>
              <a:r>
                <a:rPr lang="en-US" sz="2856" b="1" kern="0">
                  <a:ln w="3175">
                    <a:noFill/>
                  </a:ln>
                  <a:solidFill>
                    <a:srgbClr val="0072C6"/>
                  </a:solidFill>
                  <a:latin typeface="Segoe UI" panose="020B0502040204020203" pitchFamily="34" charset="0"/>
                  <a:ea typeface="Segoe UI Light" charset="0"/>
                  <a:cs typeface="Segoe UI" panose="020B0502040204020203" pitchFamily="34" charset="0"/>
                </a:rPr>
                <a:t>1 million/</a:t>
              </a:r>
              <a:br>
                <a:rPr lang="en-US" sz="2856" b="1" kern="0">
                  <a:ln w="3175">
                    <a:noFill/>
                  </a:ln>
                  <a:solidFill>
                    <a:srgbClr val="0072C6"/>
                  </a:solidFill>
                  <a:latin typeface="Segoe UI" panose="020B0502040204020203" pitchFamily="34" charset="0"/>
                  <a:ea typeface="Segoe UI Light" charset="0"/>
                  <a:cs typeface="Segoe UI" panose="020B0502040204020203" pitchFamily="34" charset="0"/>
                </a:rPr>
              </a:br>
              <a:r>
                <a:rPr lang="en-US" sz="2856" b="1" kern="0">
                  <a:ln w="3175">
                    <a:noFill/>
                  </a:ln>
                  <a:solidFill>
                    <a:srgbClr val="0072C6"/>
                  </a:solidFill>
                  <a:latin typeface="Segoe UI" panose="020B0502040204020203" pitchFamily="34" charset="0"/>
                  <a:ea typeface="Segoe UI Light" charset="0"/>
                  <a:cs typeface="Segoe UI" panose="020B0502040204020203" pitchFamily="34" charset="0"/>
                </a:rPr>
                <a:t>hour </a:t>
              </a:r>
            </a:p>
            <a:p>
              <a:pPr algn="ctr" defTabSz="914049">
                <a:spcAft>
                  <a:spcPct val="0"/>
                </a:spcAft>
                <a:defRPr/>
              </a:pPr>
              <a:r>
                <a:rPr lang="en-US" sz="1428" kern="0">
                  <a:ln w="3175">
                    <a:noFill/>
                  </a:ln>
                  <a:solidFill>
                    <a:srgbClr val="000000">
                      <a:lumMod val="65000"/>
                      <a:lumOff val="35000"/>
                    </a:srgbClr>
                  </a:solidFill>
                  <a:latin typeface="Segoe UI"/>
                  <a:ea typeface="Segoe UI Light" charset="0"/>
                  <a:cs typeface="Segoe UI Light" charset="0"/>
                </a:rPr>
                <a:t>new devices coming</a:t>
              </a:r>
              <a:br>
                <a:rPr lang="en-US" sz="1428" kern="0">
                  <a:ln w="3175">
                    <a:noFill/>
                  </a:ln>
                  <a:solidFill>
                    <a:srgbClr val="000000">
                      <a:lumMod val="65000"/>
                      <a:lumOff val="35000"/>
                    </a:srgbClr>
                  </a:solidFill>
                  <a:latin typeface="Segoe UI"/>
                  <a:ea typeface="Segoe UI Light" charset="0"/>
                  <a:cs typeface="Segoe UI Light" charset="0"/>
                </a:rPr>
              </a:br>
              <a:r>
                <a:rPr lang="en-US" sz="1428" kern="0">
                  <a:ln w="3175">
                    <a:noFill/>
                  </a:ln>
                  <a:solidFill>
                    <a:srgbClr val="000000">
                      <a:lumMod val="65000"/>
                      <a:lumOff val="35000"/>
                    </a:srgbClr>
                  </a:solidFill>
                  <a:latin typeface="Segoe UI"/>
                  <a:ea typeface="Segoe UI Light" charset="0"/>
                  <a:cs typeface="Segoe UI Light" charset="0"/>
                </a:rPr>
                <a:t>online</a:t>
              </a:r>
            </a:p>
          </p:txBody>
        </p:sp>
      </p:grpSp>
      <p:sp>
        <p:nvSpPr>
          <p:cNvPr id="103" name="Arc 102">
            <a:extLst>
              <a:ext uri="{FF2B5EF4-FFF2-40B4-BE49-F238E27FC236}">
                <a16:creationId xmlns:a16="http://schemas.microsoft.com/office/drawing/2014/main" id="{5EFB4732-2611-4713-B519-AB30B694755C}"/>
              </a:ext>
            </a:extLst>
          </p:cNvPr>
          <p:cNvSpPr/>
          <p:nvPr/>
        </p:nvSpPr>
        <p:spPr>
          <a:xfrm>
            <a:off x="4359422" y="2457495"/>
            <a:ext cx="3336566" cy="3336566"/>
          </a:xfrm>
          <a:prstGeom prst="arc">
            <a:avLst>
              <a:gd name="adj1" fmla="val 16224326"/>
              <a:gd name="adj2" fmla="val 19733877"/>
            </a:avLst>
          </a:prstGeom>
          <a:ln w="190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IN" sz="1836">
              <a:solidFill>
                <a:srgbClr val="000000"/>
              </a:solidFill>
              <a:latin typeface="Segoe UI"/>
            </a:endParaRPr>
          </a:p>
        </p:txBody>
      </p:sp>
      <p:sp>
        <p:nvSpPr>
          <p:cNvPr id="104" name="Arc 103">
            <a:extLst>
              <a:ext uri="{FF2B5EF4-FFF2-40B4-BE49-F238E27FC236}">
                <a16:creationId xmlns:a16="http://schemas.microsoft.com/office/drawing/2014/main" id="{DD997F87-EB70-4B50-96C0-5EEF7F29BFCB}"/>
              </a:ext>
            </a:extLst>
          </p:cNvPr>
          <p:cNvSpPr/>
          <p:nvPr/>
        </p:nvSpPr>
        <p:spPr>
          <a:xfrm>
            <a:off x="4359422" y="2457495"/>
            <a:ext cx="3336566" cy="3336566"/>
          </a:xfrm>
          <a:prstGeom prst="arc">
            <a:avLst>
              <a:gd name="adj1" fmla="val 12633750"/>
              <a:gd name="adj2" fmla="val 16098271"/>
            </a:avLst>
          </a:prstGeom>
          <a:ln w="190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IN" sz="1836">
              <a:solidFill>
                <a:srgbClr val="000000"/>
              </a:solidFill>
              <a:latin typeface="Segoe UI"/>
            </a:endParaRPr>
          </a:p>
        </p:txBody>
      </p:sp>
      <p:sp>
        <p:nvSpPr>
          <p:cNvPr id="105" name="Arc 104">
            <a:extLst>
              <a:ext uri="{FF2B5EF4-FFF2-40B4-BE49-F238E27FC236}">
                <a16:creationId xmlns:a16="http://schemas.microsoft.com/office/drawing/2014/main" id="{0A818631-2E22-4728-A4CB-969D8827AC4E}"/>
              </a:ext>
            </a:extLst>
          </p:cNvPr>
          <p:cNvSpPr/>
          <p:nvPr/>
        </p:nvSpPr>
        <p:spPr>
          <a:xfrm>
            <a:off x="4359422" y="2457495"/>
            <a:ext cx="3336566" cy="3336566"/>
          </a:xfrm>
          <a:prstGeom prst="arc">
            <a:avLst>
              <a:gd name="adj1" fmla="val 9065558"/>
              <a:gd name="adj2" fmla="val 12536201"/>
            </a:avLst>
          </a:prstGeom>
          <a:ln w="190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IN" sz="1836">
              <a:solidFill>
                <a:srgbClr val="000000"/>
              </a:solidFill>
              <a:latin typeface="Segoe UI"/>
            </a:endParaRPr>
          </a:p>
        </p:txBody>
      </p:sp>
      <p:sp>
        <p:nvSpPr>
          <p:cNvPr id="106" name="Arc 105">
            <a:extLst>
              <a:ext uri="{FF2B5EF4-FFF2-40B4-BE49-F238E27FC236}">
                <a16:creationId xmlns:a16="http://schemas.microsoft.com/office/drawing/2014/main" id="{1BEA5A02-3CB9-414D-9877-FC84E8EB22CA}"/>
              </a:ext>
            </a:extLst>
          </p:cNvPr>
          <p:cNvSpPr/>
          <p:nvPr/>
        </p:nvSpPr>
        <p:spPr>
          <a:xfrm>
            <a:off x="4359422" y="2457495"/>
            <a:ext cx="3336566" cy="3336566"/>
          </a:xfrm>
          <a:prstGeom prst="arc">
            <a:avLst>
              <a:gd name="adj1" fmla="val 5499848"/>
              <a:gd name="adj2" fmla="val 8961642"/>
            </a:avLst>
          </a:prstGeom>
          <a:ln w="190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IN" sz="1836">
              <a:solidFill>
                <a:srgbClr val="000000"/>
              </a:solidFill>
              <a:latin typeface="Segoe UI"/>
            </a:endParaRPr>
          </a:p>
        </p:txBody>
      </p:sp>
      <p:sp>
        <p:nvSpPr>
          <p:cNvPr id="107" name="Arc 106">
            <a:extLst>
              <a:ext uri="{FF2B5EF4-FFF2-40B4-BE49-F238E27FC236}">
                <a16:creationId xmlns:a16="http://schemas.microsoft.com/office/drawing/2014/main" id="{323D2DB4-7F3D-4E5F-B6E3-82ED5DD963F7}"/>
              </a:ext>
            </a:extLst>
          </p:cNvPr>
          <p:cNvSpPr/>
          <p:nvPr/>
        </p:nvSpPr>
        <p:spPr>
          <a:xfrm>
            <a:off x="4359422" y="2457495"/>
            <a:ext cx="3336566" cy="3336566"/>
          </a:xfrm>
          <a:prstGeom prst="arc">
            <a:avLst>
              <a:gd name="adj1" fmla="val 1867388"/>
              <a:gd name="adj2" fmla="val 5379933"/>
            </a:avLst>
          </a:prstGeom>
          <a:ln w="190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IN" sz="1836">
              <a:solidFill>
                <a:srgbClr val="000000"/>
              </a:solidFill>
              <a:latin typeface="Segoe UI"/>
            </a:endParaRPr>
          </a:p>
        </p:txBody>
      </p:sp>
      <p:sp>
        <p:nvSpPr>
          <p:cNvPr id="108" name="Arc 107">
            <a:extLst>
              <a:ext uri="{FF2B5EF4-FFF2-40B4-BE49-F238E27FC236}">
                <a16:creationId xmlns:a16="http://schemas.microsoft.com/office/drawing/2014/main" id="{6BE1D911-3B44-454F-96AE-C9F05804A2ED}"/>
              </a:ext>
            </a:extLst>
          </p:cNvPr>
          <p:cNvSpPr/>
          <p:nvPr/>
        </p:nvSpPr>
        <p:spPr>
          <a:xfrm>
            <a:off x="4359422" y="2457495"/>
            <a:ext cx="3336566" cy="3336566"/>
          </a:xfrm>
          <a:prstGeom prst="arc">
            <a:avLst>
              <a:gd name="adj1" fmla="val 19834644"/>
              <a:gd name="adj2" fmla="val 1757429"/>
            </a:avLst>
          </a:prstGeom>
          <a:ln w="1905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IN" sz="1836">
              <a:solidFill>
                <a:srgbClr val="000000"/>
              </a:solidFill>
              <a:latin typeface="Segoe UI"/>
            </a:endParaRPr>
          </a:p>
        </p:txBody>
      </p:sp>
      <p:sp>
        <p:nvSpPr>
          <p:cNvPr id="111" name="Oval 110">
            <a:extLst>
              <a:ext uri="{FF2B5EF4-FFF2-40B4-BE49-F238E27FC236}">
                <a16:creationId xmlns:a16="http://schemas.microsoft.com/office/drawing/2014/main" id="{EFA0363B-5015-49AE-936E-2E67E8AFA304}"/>
              </a:ext>
            </a:extLst>
          </p:cNvPr>
          <p:cNvSpPr/>
          <p:nvPr/>
        </p:nvSpPr>
        <p:spPr bwMode="auto">
          <a:xfrm>
            <a:off x="6842451" y="2620261"/>
            <a:ext cx="231878" cy="231876"/>
          </a:xfrm>
          <a:prstGeom prst="ellipse">
            <a:avLst/>
          </a:prstGeom>
          <a:solidFill>
            <a:schemeClr val="bg1"/>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IN"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FF3C802C-F2BB-49F4-9355-C83D10D3DC6A}"/>
              </a:ext>
            </a:extLst>
          </p:cNvPr>
          <p:cNvSpPr/>
          <p:nvPr/>
        </p:nvSpPr>
        <p:spPr bwMode="auto">
          <a:xfrm>
            <a:off x="4970130" y="2620261"/>
            <a:ext cx="231878" cy="231876"/>
          </a:xfrm>
          <a:prstGeom prst="ellipse">
            <a:avLst/>
          </a:prstGeom>
          <a:solidFill>
            <a:schemeClr val="bg1"/>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IN"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0CA46C13-0F8F-44A7-BEF3-CFFE41323498}"/>
              </a:ext>
            </a:extLst>
          </p:cNvPr>
          <p:cNvSpPr/>
          <p:nvPr/>
        </p:nvSpPr>
        <p:spPr bwMode="auto">
          <a:xfrm>
            <a:off x="6822902" y="5397346"/>
            <a:ext cx="231878" cy="231876"/>
          </a:xfrm>
          <a:prstGeom prst="ellipse">
            <a:avLst/>
          </a:prstGeom>
          <a:solidFill>
            <a:schemeClr val="bg1"/>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IN"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285FE286-F492-4FE3-B183-4C78879EF9B2}"/>
              </a:ext>
            </a:extLst>
          </p:cNvPr>
          <p:cNvSpPr/>
          <p:nvPr/>
        </p:nvSpPr>
        <p:spPr bwMode="auto">
          <a:xfrm>
            <a:off x="4970130" y="5397346"/>
            <a:ext cx="231878" cy="231876"/>
          </a:xfrm>
          <a:prstGeom prst="ellipse">
            <a:avLst/>
          </a:prstGeom>
          <a:solidFill>
            <a:schemeClr val="bg1"/>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IN"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77CD0D57-9BF1-458F-A074-FEAA09E692FF}"/>
              </a:ext>
            </a:extLst>
          </p:cNvPr>
          <p:cNvSpPr/>
          <p:nvPr/>
        </p:nvSpPr>
        <p:spPr bwMode="auto">
          <a:xfrm>
            <a:off x="7579363" y="4009839"/>
            <a:ext cx="231878" cy="231876"/>
          </a:xfrm>
          <a:prstGeom prst="ellipse">
            <a:avLst/>
          </a:prstGeom>
          <a:solidFill>
            <a:schemeClr val="bg1"/>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IN"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6A131E05-3CB5-4DB5-890F-42FFCCDB1F9A}"/>
              </a:ext>
            </a:extLst>
          </p:cNvPr>
          <p:cNvSpPr/>
          <p:nvPr/>
        </p:nvSpPr>
        <p:spPr bwMode="auto">
          <a:xfrm>
            <a:off x="4239658" y="4009839"/>
            <a:ext cx="231878" cy="231876"/>
          </a:xfrm>
          <a:prstGeom prst="ellipse">
            <a:avLst/>
          </a:prstGeom>
          <a:solidFill>
            <a:schemeClr val="bg1"/>
          </a:solid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IN"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6E1F2EE8-B2BA-449F-885B-C1E7663E5C22}"/>
              </a:ext>
            </a:extLst>
          </p:cNvPr>
          <p:cNvSpPr/>
          <p:nvPr/>
        </p:nvSpPr>
        <p:spPr bwMode="auto">
          <a:xfrm flipV="1">
            <a:off x="7018601" y="5623761"/>
            <a:ext cx="2370487" cy="523000"/>
          </a:xfrm>
          <a:custGeom>
            <a:avLst/>
            <a:gdLst>
              <a:gd name="connsiteX0" fmla="*/ 0 w 2011680"/>
              <a:gd name="connsiteY0" fmla="*/ 792480 h 792480"/>
              <a:gd name="connsiteX1" fmla="*/ 487680 w 2011680"/>
              <a:gd name="connsiteY1" fmla="*/ 0 h 792480"/>
              <a:gd name="connsiteX2" fmla="*/ 2011680 w 2011680"/>
              <a:gd name="connsiteY2" fmla="*/ 0 h 792480"/>
            </a:gdLst>
            <a:ahLst/>
            <a:cxnLst>
              <a:cxn ang="0">
                <a:pos x="connsiteX0" y="connsiteY0"/>
              </a:cxn>
              <a:cxn ang="0">
                <a:pos x="connsiteX1" y="connsiteY1"/>
              </a:cxn>
              <a:cxn ang="0">
                <a:pos x="connsiteX2" y="connsiteY2"/>
              </a:cxn>
            </a:cxnLst>
            <a:rect l="l" t="t" r="r" b="b"/>
            <a:pathLst>
              <a:path w="2011680" h="792480">
                <a:moveTo>
                  <a:pt x="0" y="792480"/>
                </a:moveTo>
                <a:lnTo>
                  <a:pt x="487680" y="0"/>
                </a:lnTo>
                <a:lnTo>
                  <a:pt x="2011680" y="0"/>
                </a:lnTo>
              </a:path>
            </a:pathLst>
          </a:custGeom>
          <a:noFill/>
          <a:ln w="12700" cap="rnd">
            <a:solidFill>
              <a:schemeClr val="tx2"/>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IN" sz="1836">
              <a:solidFill>
                <a:srgbClr val="FFFFFF"/>
              </a:solidFill>
              <a:latin typeface="Segoe UI"/>
            </a:endParaRPr>
          </a:p>
        </p:txBody>
      </p:sp>
      <p:sp>
        <p:nvSpPr>
          <p:cNvPr id="118" name="Freeform: Shape 117">
            <a:extLst>
              <a:ext uri="{FF2B5EF4-FFF2-40B4-BE49-F238E27FC236}">
                <a16:creationId xmlns:a16="http://schemas.microsoft.com/office/drawing/2014/main" id="{32C2829E-11BC-4277-81A0-E58B416728CE}"/>
              </a:ext>
            </a:extLst>
          </p:cNvPr>
          <p:cNvSpPr/>
          <p:nvPr/>
        </p:nvSpPr>
        <p:spPr bwMode="auto">
          <a:xfrm>
            <a:off x="7018601" y="2024717"/>
            <a:ext cx="2370487" cy="593590"/>
          </a:xfrm>
          <a:custGeom>
            <a:avLst/>
            <a:gdLst>
              <a:gd name="connsiteX0" fmla="*/ 0 w 2011680"/>
              <a:gd name="connsiteY0" fmla="*/ 792480 h 792480"/>
              <a:gd name="connsiteX1" fmla="*/ 487680 w 2011680"/>
              <a:gd name="connsiteY1" fmla="*/ 0 h 792480"/>
              <a:gd name="connsiteX2" fmla="*/ 2011680 w 2011680"/>
              <a:gd name="connsiteY2" fmla="*/ 0 h 792480"/>
            </a:gdLst>
            <a:ahLst/>
            <a:cxnLst>
              <a:cxn ang="0">
                <a:pos x="connsiteX0" y="connsiteY0"/>
              </a:cxn>
              <a:cxn ang="0">
                <a:pos x="connsiteX1" y="connsiteY1"/>
              </a:cxn>
              <a:cxn ang="0">
                <a:pos x="connsiteX2" y="connsiteY2"/>
              </a:cxn>
            </a:cxnLst>
            <a:rect l="l" t="t" r="r" b="b"/>
            <a:pathLst>
              <a:path w="2011680" h="792480">
                <a:moveTo>
                  <a:pt x="0" y="792480"/>
                </a:moveTo>
                <a:lnTo>
                  <a:pt x="487680" y="0"/>
                </a:lnTo>
                <a:lnTo>
                  <a:pt x="2011680" y="0"/>
                </a:lnTo>
              </a:path>
            </a:pathLst>
          </a:custGeom>
          <a:noFill/>
          <a:ln w="12700" cap="rnd">
            <a:solidFill>
              <a:schemeClr val="tx2"/>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IN" sz="1836">
              <a:solidFill>
                <a:srgbClr val="FFFFFF"/>
              </a:solidFill>
              <a:latin typeface="Segoe UI"/>
            </a:endParaRPr>
          </a:p>
        </p:txBody>
      </p:sp>
      <p:cxnSp>
        <p:nvCxnSpPr>
          <p:cNvPr id="121" name="Straight Connector 120">
            <a:extLst>
              <a:ext uri="{FF2B5EF4-FFF2-40B4-BE49-F238E27FC236}">
                <a16:creationId xmlns:a16="http://schemas.microsoft.com/office/drawing/2014/main" id="{D6140D41-75F2-4F7B-9B82-C4B596EAC71D}"/>
              </a:ext>
            </a:extLst>
          </p:cNvPr>
          <p:cNvCxnSpPr>
            <a:cxnSpLocks/>
          </p:cNvCxnSpPr>
          <p:nvPr/>
        </p:nvCxnSpPr>
        <p:spPr>
          <a:xfrm>
            <a:off x="7811240" y="4125777"/>
            <a:ext cx="1577848" cy="0"/>
          </a:xfrm>
          <a:prstGeom prst="line">
            <a:avLst/>
          </a:prstGeom>
          <a:ln w="12700" cap="rnd">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33" name="Freeform: Shape 132">
            <a:extLst>
              <a:ext uri="{FF2B5EF4-FFF2-40B4-BE49-F238E27FC236}">
                <a16:creationId xmlns:a16="http://schemas.microsoft.com/office/drawing/2014/main" id="{37B990A4-6444-4E26-AD3C-467ACAD9DDBC}"/>
              </a:ext>
            </a:extLst>
          </p:cNvPr>
          <p:cNvSpPr/>
          <p:nvPr/>
        </p:nvSpPr>
        <p:spPr bwMode="auto">
          <a:xfrm>
            <a:off x="9539210" y="4897926"/>
            <a:ext cx="2221757" cy="1588317"/>
          </a:xfrm>
          <a:custGeom>
            <a:avLst/>
            <a:gdLst>
              <a:gd name="connsiteX0" fmla="*/ 924128 w 2286000"/>
              <a:gd name="connsiteY0" fmla="*/ 272375 h 1634247"/>
              <a:gd name="connsiteX1" fmla="*/ 1196503 w 2286000"/>
              <a:gd name="connsiteY1" fmla="*/ 272375 h 1634247"/>
              <a:gd name="connsiteX2" fmla="*/ 1196503 w 2286000"/>
              <a:gd name="connsiteY2" fmla="*/ 398834 h 1634247"/>
              <a:gd name="connsiteX3" fmla="*/ 1838529 w 2286000"/>
              <a:gd name="connsiteY3" fmla="*/ 398834 h 1634247"/>
              <a:gd name="connsiteX4" fmla="*/ 1838529 w 2286000"/>
              <a:gd name="connsiteY4" fmla="*/ 476655 h 1634247"/>
              <a:gd name="connsiteX5" fmla="*/ 1819073 w 2286000"/>
              <a:gd name="connsiteY5" fmla="*/ 496111 h 1634247"/>
              <a:gd name="connsiteX6" fmla="*/ 1819073 w 2286000"/>
              <a:gd name="connsiteY6" fmla="*/ 972766 h 1634247"/>
              <a:gd name="connsiteX7" fmla="*/ 2208179 w 2286000"/>
              <a:gd name="connsiteY7" fmla="*/ 972766 h 1634247"/>
              <a:gd name="connsiteX8" fmla="*/ 2286000 w 2286000"/>
              <a:gd name="connsiteY8" fmla="*/ 1050587 h 1634247"/>
              <a:gd name="connsiteX9" fmla="*/ 2286000 w 2286000"/>
              <a:gd name="connsiteY9" fmla="*/ 1634247 h 1634247"/>
              <a:gd name="connsiteX10" fmla="*/ 9728 w 2286000"/>
              <a:gd name="connsiteY10" fmla="*/ 1634247 h 1634247"/>
              <a:gd name="connsiteX11" fmla="*/ 0 w 2286000"/>
              <a:gd name="connsiteY11" fmla="*/ 710119 h 1634247"/>
              <a:gd name="connsiteX12" fmla="*/ 272375 w 2286000"/>
              <a:gd name="connsiteY12" fmla="*/ 710119 h 1634247"/>
              <a:gd name="connsiteX13" fmla="*/ 359924 w 2286000"/>
              <a:gd name="connsiteY13" fmla="*/ 622570 h 1634247"/>
              <a:gd name="connsiteX14" fmla="*/ 632298 w 2286000"/>
              <a:gd name="connsiteY14" fmla="*/ 622570 h 1634247"/>
              <a:gd name="connsiteX15" fmla="*/ 544749 w 2286000"/>
              <a:gd name="connsiteY15" fmla="*/ 710119 h 1634247"/>
              <a:gd name="connsiteX16" fmla="*/ 768486 w 2286000"/>
              <a:gd name="connsiteY16" fmla="*/ 710119 h 1634247"/>
              <a:gd name="connsiteX17" fmla="*/ 768486 w 2286000"/>
              <a:gd name="connsiteY17" fmla="*/ 496111 h 1634247"/>
              <a:gd name="connsiteX18" fmla="*/ 710120 w 2286000"/>
              <a:gd name="connsiteY18" fmla="*/ 496111 h 1634247"/>
              <a:gd name="connsiteX19" fmla="*/ 710120 w 2286000"/>
              <a:gd name="connsiteY19" fmla="*/ 389106 h 1634247"/>
              <a:gd name="connsiteX20" fmla="*/ 924128 w 2286000"/>
              <a:gd name="connsiteY20" fmla="*/ 389106 h 1634247"/>
              <a:gd name="connsiteX21" fmla="*/ 1352145 w 2286000"/>
              <a:gd name="connsiteY21" fmla="*/ 0 h 1634247"/>
              <a:gd name="connsiteX22" fmla="*/ 1507788 w 2286000"/>
              <a:gd name="connsiteY22" fmla="*/ 77821 h 1634247"/>
              <a:gd name="connsiteX23" fmla="*/ 1507788 w 2286000"/>
              <a:gd name="connsiteY23" fmla="*/ 340468 h 1634247"/>
              <a:gd name="connsiteX24" fmla="*/ 1274324 w 2286000"/>
              <a:gd name="connsiteY24" fmla="*/ 340468 h 1634247"/>
              <a:gd name="connsiteX25" fmla="*/ 1274324 w 2286000"/>
              <a:gd name="connsiteY25" fmla="*/ 77821 h 1634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6000" h="1634247">
                <a:moveTo>
                  <a:pt x="924128" y="272375"/>
                </a:moveTo>
                <a:lnTo>
                  <a:pt x="1196503" y="272375"/>
                </a:lnTo>
                <a:lnTo>
                  <a:pt x="1196503" y="398834"/>
                </a:lnTo>
                <a:lnTo>
                  <a:pt x="1838529" y="398834"/>
                </a:lnTo>
                <a:lnTo>
                  <a:pt x="1838529" y="476655"/>
                </a:lnTo>
                <a:lnTo>
                  <a:pt x="1819073" y="496111"/>
                </a:lnTo>
                <a:lnTo>
                  <a:pt x="1819073" y="972766"/>
                </a:lnTo>
                <a:lnTo>
                  <a:pt x="2208179" y="972766"/>
                </a:lnTo>
                <a:lnTo>
                  <a:pt x="2286000" y="1050587"/>
                </a:lnTo>
                <a:lnTo>
                  <a:pt x="2286000" y="1634247"/>
                </a:lnTo>
                <a:lnTo>
                  <a:pt x="9728" y="1634247"/>
                </a:lnTo>
                <a:lnTo>
                  <a:pt x="0" y="710119"/>
                </a:lnTo>
                <a:lnTo>
                  <a:pt x="272375" y="710119"/>
                </a:lnTo>
                <a:lnTo>
                  <a:pt x="359924" y="622570"/>
                </a:lnTo>
                <a:lnTo>
                  <a:pt x="632298" y="622570"/>
                </a:lnTo>
                <a:lnTo>
                  <a:pt x="544749" y="710119"/>
                </a:lnTo>
                <a:lnTo>
                  <a:pt x="768486" y="710119"/>
                </a:lnTo>
                <a:lnTo>
                  <a:pt x="768486" y="496111"/>
                </a:lnTo>
                <a:lnTo>
                  <a:pt x="710120" y="496111"/>
                </a:lnTo>
                <a:lnTo>
                  <a:pt x="710120" y="389106"/>
                </a:lnTo>
                <a:lnTo>
                  <a:pt x="924128" y="389106"/>
                </a:lnTo>
                <a:close/>
                <a:moveTo>
                  <a:pt x="1352145" y="0"/>
                </a:moveTo>
                <a:lnTo>
                  <a:pt x="1507788" y="77821"/>
                </a:lnTo>
                <a:lnTo>
                  <a:pt x="1507788" y="340468"/>
                </a:lnTo>
                <a:lnTo>
                  <a:pt x="1274324" y="340468"/>
                </a:lnTo>
                <a:lnTo>
                  <a:pt x="1274324" y="77821"/>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IN"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Shape 133">
            <a:extLst>
              <a:ext uri="{FF2B5EF4-FFF2-40B4-BE49-F238E27FC236}">
                <a16:creationId xmlns:a16="http://schemas.microsoft.com/office/drawing/2014/main" id="{1CD9B28A-2A09-4974-83C4-6F36AC8A4052}"/>
              </a:ext>
            </a:extLst>
          </p:cNvPr>
          <p:cNvSpPr/>
          <p:nvPr/>
        </p:nvSpPr>
        <p:spPr bwMode="auto">
          <a:xfrm>
            <a:off x="9566650" y="1268230"/>
            <a:ext cx="1977439" cy="1439027"/>
          </a:xfrm>
          <a:custGeom>
            <a:avLst/>
            <a:gdLst>
              <a:gd name="connsiteX0" fmla="*/ 896126 w 1964987"/>
              <a:gd name="connsiteY0" fmla="*/ 278875 h 1429966"/>
              <a:gd name="connsiteX1" fmla="*/ 851445 w 1964987"/>
              <a:gd name="connsiteY1" fmla="*/ 323556 h 1429966"/>
              <a:gd name="connsiteX2" fmla="*/ 851445 w 1964987"/>
              <a:gd name="connsiteY2" fmla="*/ 546955 h 1429966"/>
              <a:gd name="connsiteX3" fmla="*/ 1119525 w 1964987"/>
              <a:gd name="connsiteY3" fmla="*/ 546955 h 1429966"/>
              <a:gd name="connsiteX4" fmla="*/ 1119525 w 1964987"/>
              <a:gd name="connsiteY4" fmla="*/ 323556 h 1429966"/>
              <a:gd name="connsiteX5" fmla="*/ 1074844 w 1964987"/>
              <a:gd name="connsiteY5" fmla="*/ 278875 h 1429966"/>
              <a:gd name="connsiteX6" fmla="*/ 1001949 w 1964987"/>
              <a:gd name="connsiteY6" fmla="*/ 0 h 1429966"/>
              <a:gd name="connsiteX7" fmla="*/ 1245141 w 1964987"/>
              <a:gd name="connsiteY7" fmla="*/ 243191 h 1429966"/>
              <a:gd name="connsiteX8" fmla="*/ 1741251 w 1964987"/>
              <a:gd name="connsiteY8" fmla="*/ 243191 h 1429966"/>
              <a:gd name="connsiteX9" fmla="*/ 1848256 w 1964987"/>
              <a:gd name="connsiteY9" fmla="*/ 330740 h 1429966"/>
              <a:gd name="connsiteX10" fmla="*/ 1770434 w 1964987"/>
              <a:gd name="connsiteY10" fmla="*/ 330740 h 1429966"/>
              <a:gd name="connsiteX11" fmla="*/ 1770434 w 1964987"/>
              <a:gd name="connsiteY11" fmla="*/ 505838 h 1429966"/>
              <a:gd name="connsiteX12" fmla="*/ 1964987 w 1964987"/>
              <a:gd name="connsiteY12" fmla="*/ 612842 h 1429966"/>
              <a:gd name="connsiteX13" fmla="*/ 1896894 w 1964987"/>
              <a:gd name="connsiteY13" fmla="*/ 680936 h 1429966"/>
              <a:gd name="connsiteX14" fmla="*/ 1896894 w 1964987"/>
              <a:gd name="connsiteY14" fmla="*/ 1429966 h 1429966"/>
              <a:gd name="connsiteX15" fmla="*/ 48639 w 1964987"/>
              <a:gd name="connsiteY15" fmla="*/ 1429966 h 1429966"/>
              <a:gd name="connsiteX16" fmla="*/ 48639 w 1964987"/>
              <a:gd name="connsiteY16" fmla="*/ 856034 h 1429966"/>
              <a:gd name="connsiteX17" fmla="*/ 0 w 1964987"/>
              <a:gd name="connsiteY17" fmla="*/ 807396 h 1429966"/>
              <a:gd name="connsiteX18" fmla="*/ 184826 w 1964987"/>
              <a:gd name="connsiteY18" fmla="*/ 807396 h 1429966"/>
              <a:gd name="connsiteX19" fmla="*/ 184826 w 1964987"/>
              <a:gd name="connsiteY19" fmla="*/ 330740 h 1429966"/>
              <a:gd name="connsiteX20" fmla="*/ 68094 w 1964987"/>
              <a:gd name="connsiteY20" fmla="*/ 330740 h 1429966"/>
              <a:gd name="connsiteX21" fmla="*/ 243192 w 1964987"/>
              <a:gd name="connsiteY21" fmla="*/ 214008 h 1429966"/>
              <a:gd name="connsiteX22" fmla="*/ 739302 w 1964987"/>
              <a:gd name="connsiteY22" fmla="*/ 214008 h 142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4987" h="1429966">
                <a:moveTo>
                  <a:pt x="896126" y="278875"/>
                </a:moveTo>
                <a:cubicBezTo>
                  <a:pt x="871449" y="278875"/>
                  <a:pt x="851445" y="298879"/>
                  <a:pt x="851445" y="323556"/>
                </a:cubicBezTo>
                <a:lnTo>
                  <a:pt x="851445" y="546955"/>
                </a:lnTo>
                <a:lnTo>
                  <a:pt x="1119525" y="546955"/>
                </a:lnTo>
                <a:lnTo>
                  <a:pt x="1119525" y="323556"/>
                </a:lnTo>
                <a:cubicBezTo>
                  <a:pt x="1119525" y="298879"/>
                  <a:pt x="1099521" y="278875"/>
                  <a:pt x="1074844" y="278875"/>
                </a:cubicBezTo>
                <a:close/>
                <a:moveTo>
                  <a:pt x="1001949" y="0"/>
                </a:moveTo>
                <a:lnTo>
                  <a:pt x="1245141" y="243191"/>
                </a:lnTo>
                <a:lnTo>
                  <a:pt x="1741251" y="243191"/>
                </a:lnTo>
                <a:lnTo>
                  <a:pt x="1848256" y="330740"/>
                </a:lnTo>
                <a:lnTo>
                  <a:pt x="1770434" y="330740"/>
                </a:lnTo>
                <a:lnTo>
                  <a:pt x="1770434" y="505838"/>
                </a:lnTo>
                <a:lnTo>
                  <a:pt x="1964987" y="612842"/>
                </a:lnTo>
                <a:lnTo>
                  <a:pt x="1896894" y="680936"/>
                </a:lnTo>
                <a:lnTo>
                  <a:pt x="1896894" y="1429966"/>
                </a:lnTo>
                <a:lnTo>
                  <a:pt x="48639" y="1429966"/>
                </a:lnTo>
                <a:lnTo>
                  <a:pt x="48639" y="856034"/>
                </a:lnTo>
                <a:lnTo>
                  <a:pt x="0" y="807396"/>
                </a:lnTo>
                <a:lnTo>
                  <a:pt x="184826" y="807396"/>
                </a:lnTo>
                <a:lnTo>
                  <a:pt x="184826" y="330740"/>
                </a:lnTo>
                <a:lnTo>
                  <a:pt x="68094" y="330740"/>
                </a:lnTo>
                <a:lnTo>
                  <a:pt x="243192" y="214008"/>
                </a:lnTo>
                <a:lnTo>
                  <a:pt x="739302" y="214008"/>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IN"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Freeform: Shape 134">
            <a:extLst>
              <a:ext uri="{FF2B5EF4-FFF2-40B4-BE49-F238E27FC236}">
                <a16:creationId xmlns:a16="http://schemas.microsoft.com/office/drawing/2014/main" id="{4478EB98-244B-4E65-A20A-E9FE0ADC6645}"/>
              </a:ext>
            </a:extLst>
          </p:cNvPr>
          <p:cNvSpPr/>
          <p:nvPr/>
        </p:nvSpPr>
        <p:spPr>
          <a:xfrm>
            <a:off x="919365" y="1320423"/>
            <a:ext cx="1467066" cy="1479391"/>
          </a:xfrm>
          <a:custGeom>
            <a:avLst/>
            <a:gdLst>
              <a:gd name="connsiteX0" fmla="*/ 724931 w 929223"/>
              <a:gd name="connsiteY0" fmla="*/ 74551 h 937030"/>
              <a:gd name="connsiteX1" fmla="*/ 805506 w 929223"/>
              <a:gd name="connsiteY1" fmla="*/ 167898 h 937030"/>
              <a:gd name="connsiteX2" fmla="*/ 799987 w 929223"/>
              <a:gd name="connsiteY2" fmla="*/ 219875 h 937030"/>
              <a:gd name="connsiteX3" fmla="*/ 780119 w 929223"/>
              <a:gd name="connsiteY3" fmla="*/ 263366 h 937030"/>
              <a:gd name="connsiteX4" fmla="*/ 779634 w 929223"/>
              <a:gd name="connsiteY4" fmla="*/ 302343 h 937030"/>
              <a:gd name="connsiteX5" fmla="*/ 807702 w 929223"/>
              <a:gd name="connsiteY5" fmla="*/ 309302 h 937030"/>
              <a:gd name="connsiteX6" fmla="*/ 924169 w 929223"/>
              <a:gd name="connsiteY6" fmla="*/ 401818 h 937030"/>
              <a:gd name="connsiteX7" fmla="*/ 923607 w 929223"/>
              <a:gd name="connsiteY7" fmla="*/ 484004 h 937030"/>
              <a:gd name="connsiteX8" fmla="*/ 740554 w 929223"/>
              <a:gd name="connsiteY8" fmla="*/ 483877 h 937030"/>
              <a:gd name="connsiteX9" fmla="*/ 738242 w 929223"/>
              <a:gd name="connsiteY9" fmla="*/ 432586 h 937030"/>
              <a:gd name="connsiteX10" fmla="*/ 622602 w 929223"/>
              <a:gd name="connsiteY10" fmla="*/ 317982 h 937030"/>
              <a:gd name="connsiteX11" fmla="*/ 658729 w 929223"/>
              <a:gd name="connsiteY11" fmla="*/ 309403 h 937030"/>
              <a:gd name="connsiteX12" fmla="*/ 683252 w 929223"/>
              <a:gd name="connsiteY12" fmla="*/ 301950 h 937030"/>
              <a:gd name="connsiteX13" fmla="*/ 684092 w 929223"/>
              <a:gd name="connsiteY13" fmla="*/ 264155 h 937030"/>
              <a:gd name="connsiteX14" fmla="*/ 666018 w 929223"/>
              <a:gd name="connsiteY14" fmla="*/ 218284 h 937030"/>
              <a:gd name="connsiteX15" fmla="*/ 659809 w 929223"/>
              <a:gd name="connsiteY15" fmla="*/ 171080 h 937030"/>
              <a:gd name="connsiteX16" fmla="*/ 724931 w 929223"/>
              <a:gd name="connsiteY16" fmla="*/ 74551 h 937030"/>
              <a:gd name="connsiteX17" fmla="*/ 201024 w 929223"/>
              <a:gd name="connsiteY17" fmla="*/ 74551 h 937030"/>
              <a:gd name="connsiteX18" fmla="*/ 266146 w 929223"/>
              <a:gd name="connsiteY18" fmla="*/ 171080 h 937030"/>
              <a:gd name="connsiteX19" fmla="*/ 259937 w 929223"/>
              <a:gd name="connsiteY19" fmla="*/ 218284 h 937030"/>
              <a:gd name="connsiteX20" fmla="*/ 241863 w 929223"/>
              <a:gd name="connsiteY20" fmla="*/ 264155 h 937030"/>
              <a:gd name="connsiteX21" fmla="*/ 242703 w 929223"/>
              <a:gd name="connsiteY21" fmla="*/ 301950 h 937030"/>
              <a:gd name="connsiteX22" fmla="*/ 267226 w 929223"/>
              <a:gd name="connsiteY22" fmla="*/ 309403 h 937030"/>
              <a:gd name="connsiteX23" fmla="*/ 303352 w 929223"/>
              <a:gd name="connsiteY23" fmla="*/ 317982 h 937030"/>
              <a:gd name="connsiteX24" fmla="*/ 187712 w 929223"/>
              <a:gd name="connsiteY24" fmla="*/ 432586 h 937030"/>
              <a:gd name="connsiteX25" fmla="*/ 185401 w 929223"/>
              <a:gd name="connsiteY25" fmla="*/ 483877 h 937030"/>
              <a:gd name="connsiteX26" fmla="*/ 2347 w 929223"/>
              <a:gd name="connsiteY26" fmla="*/ 484004 h 937030"/>
              <a:gd name="connsiteX27" fmla="*/ 1786 w 929223"/>
              <a:gd name="connsiteY27" fmla="*/ 401818 h 937030"/>
              <a:gd name="connsiteX28" fmla="*/ 118254 w 929223"/>
              <a:gd name="connsiteY28" fmla="*/ 309302 h 937030"/>
              <a:gd name="connsiteX29" fmla="*/ 146321 w 929223"/>
              <a:gd name="connsiteY29" fmla="*/ 302343 h 937030"/>
              <a:gd name="connsiteX30" fmla="*/ 145836 w 929223"/>
              <a:gd name="connsiteY30" fmla="*/ 263366 h 937030"/>
              <a:gd name="connsiteX31" fmla="*/ 125969 w 929223"/>
              <a:gd name="connsiteY31" fmla="*/ 219875 h 937030"/>
              <a:gd name="connsiteX32" fmla="*/ 120450 w 929223"/>
              <a:gd name="connsiteY32" fmla="*/ 167898 h 937030"/>
              <a:gd name="connsiteX33" fmla="*/ 201024 w 929223"/>
              <a:gd name="connsiteY33" fmla="*/ 74551 h 937030"/>
              <a:gd name="connsiteX34" fmla="*/ 467833 w 929223"/>
              <a:gd name="connsiteY34" fmla="*/ 0 h 937030"/>
              <a:gd name="connsiteX35" fmla="*/ 552481 w 929223"/>
              <a:gd name="connsiteY35" fmla="*/ 132192 h 937030"/>
              <a:gd name="connsiteX36" fmla="*/ 544411 w 929223"/>
              <a:gd name="connsiteY36" fmla="*/ 196835 h 937030"/>
              <a:gd name="connsiteX37" fmla="*/ 521434 w 929223"/>
              <a:gd name="connsiteY37" fmla="*/ 260742 h 937030"/>
              <a:gd name="connsiteX38" fmla="*/ 522011 w 929223"/>
              <a:gd name="connsiteY38" fmla="*/ 311413 h 937030"/>
              <a:gd name="connsiteX39" fmla="*/ 553886 w 929223"/>
              <a:gd name="connsiteY39" fmla="*/ 321619 h 937030"/>
              <a:gd name="connsiteX40" fmla="*/ 722518 w 929223"/>
              <a:gd name="connsiteY40" fmla="*/ 447447 h 937030"/>
              <a:gd name="connsiteX41" fmla="*/ 723998 w 929223"/>
              <a:gd name="connsiteY41" fmla="*/ 503771 h 937030"/>
              <a:gd name="connsiteX42" fmla="*/ 724000 w 929223"/>
              <a:gd name="connsiteY42" fmla="*/ 514158 h 937030"/>
              <a:gd name="connsiteX43" fmla="*/ 929223 w 929223"/>
              <a:gd name="connsiteY43" fmla="*/ 514158 h 937030"/>
              <a:gd name="connsiteX44" fmla="*/ 924305 w 929223"/>
              <a:gd name="connsiteY44" fmla="*/ 562937 h 937030"/>
              <a:gd name="connsiteX45" fmla="*/ 465309 w 929223"/>
              <a:gd name="connsiteY45" fmla="*/ 937030 h 937030"/>
              <a:gd name="connsiteX46" fmla="*/ 6313 w 929223"/>
              <a:gd name="connsiteY46" fmla="*/ 562937 h 937030"/>
              <a:gd name="connsiteX47" fmla="*/ 1395 w 929223"/>
              <a:gd name="connsiteY47" fmla="*/ 514158 h 937030"/>
              <a:gd name="connsiteX48" fmla="*/ 207933 w 929223"/>
              <a:gd name="connsiteY48" fmla="*/ 514158 h 937030"/>
              <a:gd name="connsiteX49" fmla="*/ 207784 w 929223"/>
              <a:gd name="connsiteY49" fmla="*/ 505494 h 937030"/>
              <a:gd name="connsiteX50" fmla="*/ 208856 w 929223"/>
              <a:gd name="connsiteY50" fmla="*/ 448176 h 937030"/>
              <a:gd name="connsiteX51" fmla="*/ 360245 w 929223"/>
              <a:gd name="connsiteY51" fmla="*/ 321481 h 937030"/>
              <a:gd name="connsiteX52" fmla="*/ 396729 w 929223"/>
              <a:gd name="connsiteY52" fmla="*/ 311950 h 937030"/>
              <a:gd name="connsiteX53" fmla="*/ 396098 w 929223"/>
              <a:gd name="connsiteY53" fmla="*/ 258574 h 937030"/>
              <a:gd name="connsiteX54" fmla="*/ 370274 w 929223"/>
              <a:gd name="connsiteY54" fmla="*/ 199014 h 937030"/>
              <a:gd name="connsiteX55" fmla="*/ 363100 w 929223"/>
              <a:gd name="connsiteY55" fmla="*/ 127834 h 937030"/>
              <a:gd name="connsiteX56" fmla="*/ 467833 w 929223"/>
              <a:gd name="connsiteY56" fmla="*/ 0 h 93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929223" h="937030">
                <a:moveTo>
                  <a:pt x="724931" y="74551"/>
                </a:moveTo>
                <a:cubicBezTo>
                  <a:pt x="830156" y="77026"/>
                  <a:pt x="801826" y="134661"/>
                  <a:pt x="805506" y="167898"/>
                </a:cubicBezTo>
                <a:cubicBezTo>
                  <a:pt x="835675" y="172495"/>
                  <a:pt x="811760" y="215278"/>
                  <a:pt x="799987" y="219875"/>
                </a:cubicBezTo>
                <a:cubicBezTo>
                  <a:pt x="793364" y="234372"/>
                  <a:pt x="785086" y="247676"/>
                  <a:pt x="780119" y="263366"/>
                </a:cubicBezTo>
                <a:lnTo>
                  <a:pt x="779634" y="302343"/>
                </a:lnTo>
                <a:cubicBezTo>
                  <a:pt x="788084" y="306323"/>
                  <a:pt x="796322" y="306625"/>
                  <a:pt x="807702" y="309302"/>
                </a:cubicBezTo>
                <a:cubicBezTo>
                  <a:pt x="819081" y="311980"/>
                  <a:pt x="921093" y="331261"/>
                  <a:pt x="924169" y="401818"/>
                </a:cubicBezTo>
                <a:cubicBezTo>
                  <a:pt x="927078" y="430666"/>
                  <a:pt x="926107" y="458069"/>
                  <a:pt x="923607" y="484004"/>
                </a:cubicBezTo>
                <a:lnTo>
                  <a:pt x="740554" y="483877"/>
                </a:lnTo>
                <a:cubicBezTo>
                  <a:pt x="740727" y="467169"/>
                  <a:pt x="740005" y="450071"/>
                  <a:pt x="738242" y="432586"/>
                </a:cubicBezTo>
                <a:cubicBezTo>
                  <a:pt x="735364" y="366580"/>
                  <a:pt x="669258" y="333342"/>
                  <a:pt x="622602" y="317982"/>
                </a:cubicBezTo>
                <a:cubicBezTo>
                  <a:pt x="636192" y="315120"/>
                  <a:pt x="649021" y="312897"/>
                  <a:pt x="658729" y="309403"/>
                </a:cubicBezTo>
                <a:cubicBezTo>
                  <a:pt x="666699" y="306581"/>
                  <a:pt x="676432" y="305207"/>
                  <a:pt x="683252" y="301950"/>
                </a:cubicBezTo>
                <a:lnTo>
                  <a:pt x="684092" y="264155"/>
                </a:lnTo>
                <a:cubicBezTo>
                  <a:pt x="679723" y="248598"/>
                  <a:pt x="672043" y="232251"/>
                  <a:pt x="666018" y="218284"/>
                </a:cubicBezTo>
                <a:cubicBezTo>
                  <a:pt x="652911" y="213157"/>
                  <a:pt x="628904" y="187875"/>
                  <a:pt x="659809" y="171080"/>
                </a:cubicBezTo>
                <a:cubicBezTo>
                  <a:pt x="655027" y="141025"/>
                  <a:pt x="639206" y="83391"/>
                  <a:pt x="724931" y="74551"/>
                </a:cubicBezTo>
                <a:close/>
                <a:moveTo>
                  <a:pt x="201024" y="74551"/>
                </a:moveTo>
                <a:cubicBezTo>
                  <a:pt x="286749" y="83391"/>
                  <a:pt x="270929" y="141025"/>
                  <a:pt x="266146" y="171080"/>
                </a:cubicBezTo>
                <a:cubicBezTo>
                  <a:pt x="297051" y="187875"/>
                  <a:pt x="273044" y="213157"/>
                  <a:pt x="259937" y="218284"/>
                </a:cubicBezTo>
                <a:cubicBezTo>
                  <a:pt x="253912" y="232251"/>
                  <a:pt x="246232" y="248598"/>
                  <a:pt x="241863" y="264155"/>
                </a:cubicBezTo>
                <a:lnTo>
                  <a:pt x="242703" y="301950"/>
                </a:lnTo>
                <a:cubicBezTo>
                  <a:pt x="249523" y="305207"/>
                  <a:pt x="259256" y="306581"/>
                  <a:pt x="267226" y="309403"/>
                </a:cubicBezTo>
                <a:cubicBezTo>
                  <a:pt x="276934" y="312897"/>
                  <a:pt x="289763" y="315120"/>
                  <a:pt x="303352" y="317982"/>
                </a:cubicBezTo>
                <a:cubicBezTo>
                  <a:pt x="256698" y="333342"/>
                  <a:pt x="190591" y="366580"/>
                  <a:pt x="187712" y="432586"/>
                </a:cubicBezTo>
                <a:cubicBezTo>
                  <a:pt x="185950" y="450071"/>
                  <a:pt x="185228" y="467169"/>
                  <a:pt x="185401" y="483877"/>
                </a:cubicBezTo>
                <a:lnTo>
                  <a:pt x="2347" y="484004"/>
                </a:lnTo>
                <a:cubicBezTo>
                  <a:pt x="-152" y="458069"/>
                  <a:pt x="-1122" y="430666"/>
                  <a:pt x="1786" y="401818"/>
                </a:cubicBezTo>
                <a:cubicBezTo>
                  <a:pt x="4863" y="331261"/>
                  <a:pt x="106874" y="311980"/>
                  <a:pt x="118254" y="309302"/>
                </a:cubicBezTo>
                <a:cubicBezTo>
                  <a:pt x="129633" y="306625"/>
                  <a:pt x="137871" y="306323"/>
                  <a:pt x="146321" y="302343"/>
                </a:cubicBezTo>
                <a:lnTo>
                  <a:pt x="145836" y="263366"/>
                </a:lnTo>
                <a:cubicBezTo>
                  <a:pt x="140869" y="247676"/>
                  <a:pt x="132591" y="234372"/>
                  <a:pt x="125969" y="219875"/>
                </a:cubicBezTo>
                <a:cubicBezTo>
                  <a:pt x="114195" y="215278"/>
                  <a:pt x="90280" y="172495"/>
                  <a:pt x="120450" y="167898"/>
                </a:cubicBezTo>
                <a:cubicBezTo>
                  <a:pt x="124129" y="134661"/>
                  <a:pt x="95799" y="77026"/>
                  <a:pt x="201024" y="74551"/>
                </a:cubicBezTo>
                <a:close/>
                <a:moveTo>
                  <a:pt x="467833" y="0"/>
                </a:moveTo>
                <a:cubicBezTo>
                  <a:pt x="579263" y="12105"/>
                  <a:pt x="558699" y="91033"/>
                  <a:pt x="552481" y="132192"/>
                </a:cubicBezTo>
                <a:cubicBezTo>
                  <a:pt x="592653" y="155192"/>
                  <a:pt x="561449" y="189814"/>
                  <a:pt x="544411" y="196835"/>
                </a:cubicBezTo>
                <a:cubicBezTo>
                  <a:pt x="536580" y="215962"/>
                  <a:pt x="527113" y="239436"/>
                  <a:pt x="521434" y="260742"/>
                </a:cubicBezTo>
                <a:cubicBezTo>
                  <a:pt x="521627" y="277632"/>
                  <a:pt x="521818" y="294523"/>
                  <a:pt x="522011" y="311413"/>
                </a:cubicBezTo>
                <a:cubicBezTo>
                  <a:pt x="530876" y="315873"/>
                  <a:pt x="543526" y="317754"/>
                  <a:pt x="553886" y="321619"/>
                </a:cubicBezTo>
                <a:cubicBezTo>
                  <a:pt x="603996" y="333806"/>
                  <a:pt x="721469" y="334772"/>
                  <a:pt x="722518" y="447447"/>
                </a:cubicBezTo>
                <a:cubicBezTo>
                  <a:pt x="723977" y="466464"/>
                  <a:pt x="724110" y="485171"/>
                  <a:pt x="723998" y="503771"/>
                </a:cubicBezTo>
                <a:lnTo>
                  <a:pt x="724000" y="514158"/>
                </a:lnTo>
                <a:lnTo>
                  <a:pt x="929223" y="514158"/>
                </a:lnTo>
                <a:lnTo>
                  <a:pt x="924305" y="562937"/>
                </a:lnTo>
                <a:cubicBezTo>
                  <a:pt x="880618" y="776432"/>
                  <a:pt x="691719" y="937030"/>
                  <a:pt x="465309" y="937030"/>
                </a:cubicBezTo>
                <a:cubicBezTo>
                  <a:pt x="238899" y="937030"/>
                  <a:pt x="50000" y="776432"/>
                  <a:pt x="6313" y="562937"/>
                </a:cubicBezTo>
                <a:lnTo>
                  <a:pt x="1395" y="514158"/>
                </a:lnTo>
                <a:lnTo>
                  <a:pt x="207933" y="514158"/>
                </a:lnTo>
                <a:lnTo>
                  <a:pt x="207784" y="505494"/>
                </a:lnTo>
                <a:cubicBezTo>
                  <a:pt x="207208" y="486961"/>
                  <a:pt x="206966" y="467929"/>
                  <a:pt x="208856" y="448176"/>
                </a:cubicBezTo>
                <a:cubicBezTo>
                  <a:pt x="204153" y="331973"/>
                  <a:pt x="345454" y="325148"/>
                  <a:pt x="360245" y="321481"/>
                </a:cubicBezTo>
                <a:cubicBezTo>
                  <a:pt x="375036" y="317814"/>
                  <a:pt x="385745" y="317401"/>
                  <a:pt x="396729" y="311950"/>
                </a:cubicBezTo>
                <a:lnTo>
                  <a:pt x="396098" y="258574"/>
                </a:lnTo>
                <a:cubicBezTo>
                  <a:pt x="389642" y="237087"/>
                  <a:pt x="378882" y="218867"/>
                  <a:pt x="370274" y="199014"/>
                </a:cubicBezTo>
                <a:cubicBezTo>
                  <a:pt x="354970" y="192719"/>
                  <a:pt x="323885" y="134129"/>
                  <a:pt x="363100" y="127834"/>
                </a:cubicBezTo>
                <a:cubicBezTo>
                  <a:pt x="367883" y="82317"/>
                  <a:pt x="331059" y="3389"/>
                  <a:pt x="467833"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err="1">
              <a:solidFill>
                <a:srgbClr val="FFFFFF"/>
              </a:solidFill>
              <a:latin typeface="Segoe UI"/>
            </a:endParaRPr>
          </a:p>
        </p:txBody>
      </p:sp>
      <p:sp>
        <p:nvSpPr>
          <p:cNvPr id="136" name="Freeform: Shape 135">
            <a:extLst>
              <a:ext uri="{FF2B5EF4-FFF2-40B4-BE49-F238E27FC236}">
                <a16:creationId xmlns:a16="http://schemas.microsoft.com/office/drawing/2014/main" id="{2038686A-344D-4EAA-B851-FAEABE7F024D}"/>
              </a:ext>
            </a:extLst>
          </p:cNvPr>
          <p:cNvSpPr/>
          <p:nvPr/>
        </p:nvSpPr>
        <p:spPr>
          <a:xfrm flipH="1">
            <a:off x="9539210" y="3577389"/>
            <a:ext cx="2391223" cy="982160"/>
          </a:xfrm>
          <a:custGeom>
            <a:avLst/>
            <a:gdLst>
              <a:gd name="connsiteX0" fmla="*/ 666750 w 800100"/>
              <a:gd name="connsiteY0" fmla="*/ 204806 h 328631"/>
              <a:gd name="connsiteX1" fmla="*/ 619125 w 800100"/>
              <a:gd name="connsiteY1" fmla="*/ 252431 h 328631"/>
              <a:gd name="connsiteX2" fmla="*/ 666750 w 800100"/>
              <a:gd name="connsiteY2" fmla="*/ 300056 h 328631"/>
              <a:gd name="connsiteX3" fmla="*/ 714375 w 800100"/>
              <a:gd name="connsiteY3" fmla="*/ 252431 h 328631"/>
              <a:gd name="connsiteX4" fmla="*/ 666750 w 800100"/>
              <a:gd name="connsiteY4" fmla="*/ 204806 h 328631"/>
              <a:gd name="connsiteX5" fmla="*/ 161925 w 800100"/>
              <a:gd name="connsiteY5" fmla="*/ 204806 h 328631"/>
              <a:gd name="connsiteX6" fmla="*/ 114300 w 800100"/>
              <a:gd name="connsiteY6" fmla="*/ 252431 h 328631"/>
              <a:gd name="connsiteX7" fmla="*/ 161925 w 800100"/>
              <a:gd name="connsiteY7" fmla="*/ 300056 h 328631"/>
              <a:gd name="connsiteX8" fmla="*/ 209550 w 800100"/>
              <a:gd name="connsiteY8" fmla="*/ 252431 h 328631"/>
              <a:gd name="connsiteX9" fmla="*/ 161925 w 800100"/>
              <a:gd name="connsiteY9" fmla="*/ 204806 h 328631"/>
              <a:gd name="connsiteX10" fmla="*/ 666750 w 800100"/>
              <a:gd name="connsiteY10" fmla="*/ 176231 h 328631"/>
              <a:gd name="connsiteX11" fmla="*/ 742950 w 800100"/>
              <a:gd name="connsiteY11" fmla="*/ 252431 h 328631"/>
              <a:gd name="connsiteX12" fmla="*/ 666750 w 800100"/>
              <a:gd name="connsiteY12" fmla="*/ 328631 h 328631"/>
              <a:gd name="connsiteX13" fmla="*/ 590550 w 800100"/>
              <a:gd name="connsiteY13" fmla="*/ 252431 h 328631"/>
              <a:gd name="connsiteX14" fmla="*/ 666750 w 800100"/>
              <a:gd name="connsiteY14" fmla="*/ 176231 h 328631"/>
              <a:gd name="connsiteX15" fmla="*/ 161925 w 800100"/>
              <a:gd name="connsiteY15" fmla="*/ 176231 h 328631"/>
              <a:gd name="connsiteX16" fmla="*/ 238125 w 800100"/>
              <a:gd name="connsiteY16" fmla="*/ 252431 h 328631"/>
              <a:gd name="connsiteX17" fmla="*/ 161925 w 800100"/>
              <a:gd name="connsiteY17" fmla="*/ 328631 h 328631"/>
              <a:gd name="connsiteX18" fmla="*/ 85725 w 800100"/>
              <a:gd name="connsiteY18" fmla="*/ 252431 h 328631"/>
              <a:gd name="connsiteX19" fmla="*/ 161925 w 800100"/>
              <a:gd name="connsiteY19" fmla="*/ 176231 h 328631"/>
              <a:gd name="connsiteX20" fmla="*/ 533400 w 800100"/>
              <a:gd name="connsiteY20" fmla="*/ 33356 h 328631"/>
              <a:gd name="connsiteX21" fmla="*/ 533400 w 800100"/>
              <a:gd name="connsiteY21" fmla="*/ 128606 h 328631"/>
              <a:gd name="connsiteX22" fmla="*/ 714361 w 800100"/>
              <a:gd name="connsiteY22" fmla="*/ 128606 h 328631"/>
              <a:gd name="connsiteX23" fmla="*/ 721545 w 800100"/>
              <a:gd name="connsiteY23" fmla="*/ 109674 h 328631"/>
              <a:gd name="connsiteX24" fmla="*/ 670972 w 800100"/>
              <a:gd name="connsiteY24" fmla="*/ 64941 h 328631"/>
              <a:gd name="connsiteX25" fmla="*/ 587612 w 800100"/>
              <a:gd name="connsiteY25" fmla="*/ 33356 h 328631"/>
              <a:gd name="connsiteX26" fmla="*/ 394075 w 800100"/>
              <a:gd name="connsiteY26" fmla="*/ 33356 h 328631"/>
              <a:gd name="connsiteX27" fmla="*/ 328006 w 800100"/>
              <a:gd name="connsiteY27" fmla="*/ 59218 h 328631"/>
              <a:gd name="connsiteX28" fmla="*/ 273765 w 800100"/>
              <a:gd name="connsiteY28" fmla="*/ 109468 h 328631"/>
              <a:gd name="connsiteX29" fmla="*/ 281435 w 800100"/>
              <a:gd name="connsiteY29" fmla="*/ 128886 h 328631"/>
              <a:gd name="connsiteX30" fmla="*/ 504825 w 800100"/>
              <a:gd name="connsiteY30" fmla="*/ 128606 h 328631"/>
              <a:gd name="connsiteX31" fmla="*/ 504825 w 800100"/>
              <a:gd name="connsiteY31" fmla="*/ 33356 h 328631"/>
              <a:gd name="connsiteX32" fmla="*/ 375943 w 800100"/>
              <a:gd name="connsiteY32" fmla="*/ 0 h 328631"/>
              <a:gd name="connsiteX33" fmla="*/ 600550 w 800100"/>
              <a:gd name="connsiteY33" fmla="*/ 0 h 328631"/>
              <a:gd name="connsiteX34" fmla="*/ 684571 w 800100"/>
              <a:gd name="connsiteY34" fmla="*/ 30805 h 328631"/>
              <a:gd name="connsiteX35" fmla="*/ 763712 w 800100"/>
              <a:gd name="connsiteY35" fmla="*/ 97802 h 328631"/>
              <a:gd name="connsiteX36" fmla="*/ 800100 w 800100"/>
              <a:gd name="connsiteY36" fmla="*/ 176200 h 328631"/>
              <a:gd name="connsiteX37" fmla="*/ 800100 w 800100"/>
              <a:gd name="connsiteY37" fmla="*/ 281006 h 328631"/>
              <a:gd name="connsiteX38" fmla="*/ 747597 w 800100"/>
              <a:gd name="connsiteY38" fmla="*/ 281006 h 328631"/>
              <a:gd name="connsiteX39" fmla="*/ 752475 w 800100"/>
              <a:gd name="connsiteY39" fmla="*/ 252431 h 328631"/>
              <a:gd name="connsiteX40" fmla="*/ 666750 w 800100"/>
              <a:gd name="connsiteY40" fmla="*/ 166706 h 328631"/>
              <a:gd name="connsiteX41" fmla="*/ 581025 w 800100"/>
              <a:gd name="connsiteY41" fmla="*/ 252431 h 328631"/>
              <a:gd name="connsiteX42" fmla="*/ 585903 w 800100"/>
              <a:gd name="connsiteY42" fmla="*/ 281006 h 328631"/>
              <a:gd name="connsiteX43" fmla="*/ 242772 w 800100"/>
              <a:gd name="connsiteY43" fmla="*/ 281006 h 328631"/>
              <a:gd name="connsiteX44" fmla="*/ 247650 w 800100"/>
              <a:gd name="connsiteY44" fmla="*/ 252431 h 328631"/>
              <a:gd name="connsiteX45" fmla="*/ 161925 w 800100"/>
              <a:gd name="connsiteY45" fmla="*/ 166706 h 328631"/>
              <a:gd name="connsiteX46" fmla="*/ 76200 w 800100"/>
              <a:gd name="connsiteY46" fmla="*/ 252431 h 328631"/>
              <a:gd name="connsiteX47" fmla="*/ 81078 w 800100"/>
              <a:gd name="connsiteY47" fmla="*/ 281006 h 328631"/>
              <a:gd name="connsiteX48" fmla="*/ 0 w 800100"/>
              <a:gd name="connsiteY48" fmla="*/ 281006 h 328631"/>
              <a:gd name="connsiteX49" fmla="*/ 2854 w 800100"/>
              <a:gd name="connsiteY49" fmla="*/ 185806 h 328631"/>
              <a:gd name="connsiteX50" fmla="*/ 51302 w 800100"/>
              <a:gd name="connsiteY50" fmla="*/ 130215 h 328631"/>
              <a:gd name="connsiteX51" fmla="*/ 227298 w 800100"/>
              <a:gd name="connsiteY51" fmla="*/ 100031 h 328631"/>
              <a:gd name="connsiteX52" fmla="*/ 309700 w 800100"/>
              <a:gd name="connsiteY52" fmla="*/ 25501 h 328631"/>
              <a:gd name="connsiteX53" fmla="*/ 375943 w 800100"/>
              <a:gd name="connsiteY53" fmla="*/ 0 h 32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00100" h="328631">
                <a:moveTo>
                  <a:pt x="666750" y="204806"/>
                </a:moveTo>
                <a:cubicBezTo>
                  <a:pt x="640447" y="204806"/>
                  <a:pt x="619125" y="226128"/>
                  <a:pt x="619125" y="252431"/>
                </a:cubicBezTo>
                <a:cubicBezTo>
                  <a:pt x="619125" y="278733"/>
                  <a:pt x="640447" y="300056"/>
                  <a:pt x="666750" y="300056"/>
                </a:cubicBezTo>
                <a:cubicBezTo>
                  <a:pt x="693052" y="300056"/>
                  <a:pt x="714375" y="278733"/>
                  <a:pt x="714375" y="252431"/>
                </a:cubicBezTo>
                <a:cubicBezTo>
                  <a:pt x="714375" y="226128"/>
                  <a:pt x="693052" y="204806"/>
                  <a:pt x="666750" y="204806"/>
                </a:cubicBezTo>
                <a:close/>
                <a:moveTo>
                  <a:pt x="161925" y="204806"/>
                </a:moveTo>
                <a:cubicBezTo>
                  <a:pt x="135622" y="204806"/>
                  <a:pt x="114300" y="226128"/>
                  <a:pt x="114300" y="252431"/>
                </a:cubicBezTo>
                <a:cubicBezTo>
                  <a:pt x="114300" y="278733"/>
                  <a:pt x="135622" y="300056"/>
                  <a:pt x="161925" y="300056"/>
                </a:cubicBezTo>
                <a:cubicBezTo>
                  <a:pt x="188227" y="300056"/>
                  <a:pt x="209550" y="278733"/>
                  <a:pt x="209550" y="252431"/>
                </a:cubicBezTo>
                <a:cubicBezTo>
                  <a:pt x="209550" y="226128"/>
                  <a:pt x="188227" y="204806"/>
                  <a:pt x="161925" y="204806"/>
                </a:cubicBezTo>
                <a:close/>
                <a:moveTo>
                  <a:pt x="666750" y="176231"/>
                </a:moveTo>
                <a:cubicBezTo>
                  <a:pt x="708834" y="176231"/>
                  <a:pt x="742950" y="210346"/>
                  <a:pt x="742950" y="252431"/>
                </a:cubicBezTo>
                <a:cubicBezTo>
                  <a:pt x="742950" y="294515"/>
                  <a:pt x="708834" y="328631"/>
                  <a:pt x="666750" y="328631"/>
                </a:cubicBezTo>
                <a:cubicBezTo>
                  <a:pt x="624665" y="328631"/>
                  <a:pt x="590550" y="294515"/>
                  <a:pt x="590550" y="252431"/>
                </a:cubicBezTo>
                <a:cubicBezTo>
                  <a:pt x="590550" y="210346"/>
                  <a:pt x="624665" y="176231"/>
                  <a:pt x="666750" y="176231"/>
                </a:cubicBezTo>
                <a:close/>
                <a:moveTo>
                  <a:pt x="161925" y="176231"/>
                </a:moveTo>
                <a:cubicBezTo>
                  <a:pt x="204009" y="176231"/>
                  <a:pt x="238125" y="210346"/>
                  <a:pt x="238125" y="252431"/>
                </a:cubicBezTo>
                <a:cubicBezTo>
                  <a:pt x="238125" y="294515"/>
                  <a:pt x="204009" y="328631"/>
                  <a:pt x="161925" y="328631"/>
                </a:cubicBezTo>
                <a:cubicBezTo>
                  <a:pt x="119840" y="328631"/>
                  <a:pt x="85725" y="294515"/>
                  <a:pt x="85725" y="252431"/>
                </a:cubicBezTo>
                <a:cubicBezTo>
                  <a:pt x="85725" y="210346"/>
                  <a:pt x="119840" y="176231"/>
                  <a:pt x="161925" y="176231"/>
                </a:cubicBezTo>
                <a:close/>
                <a:moveTo>
                  <a:pt x="533400" y="33356"/>
                </a:moveTo>
                <a:lnTo>
                  <a:pt x="533400" y="128606"/>
                </a:lnTo>
                <a:lnTo>
                  <a:pt x="714361" y="128606"/>
                </a:lnTo>
                <a:cubicBezTo>
                  <a:pt x="730157" y="128606"/>
                  <a:pt x="733367" y="120130"/>
                  <a:pt x="721545" y="109674"/>
                </a:cubicBezTo>
                <a:lnTo>
                  <a:pt x="670972" y="64941"/>
                </a:lnTo>
                <a:cubicBezTo>
                  <a:pt x="651269" y="47513"/>
                  <a:pt x="613929" y="33356"/>
                  <a:pt x="587612" y="33356"/>
                </a:cubicBezTo>
                <a:close/>
                <a:moveTo>
                  <a:pt x="394075" y="33356"/>
                </a:moveTo>
                <a:cubicBezTo>
                  <a:pt x="373004" y="33356"/>
                  <a:pt x="343376" y="44979"/>
                  <a:pt x="328006" y="59218"/>
                </a:cubicBezTo>
                <a:lnTo>
                  <a:pt x="273765" y="109468"/>
                </a:lnTo>
                <a:cubicBezTo>
                  <a:pt x="262168" y="120213"/>
                  <a:pt x="265612" y="128906"/>
                  <a:pt x="281435" y="128886"/>
                </a:cubicBezTo>
                <a:lnTo>
                  <a:pt x="504825" y="128606"/>
                </a:lnTo>
                <a:lnTo>
                  <a:pt x="504825" y="33356"/>
                </a:lnTo>
                <a:close/>
                <a:moveTo>
                  <a:pt x="375943" y="0"/>
                </a:moveTo>
                <a:lnTo>
                  <a:pt x="600550" y="0"/>
                </a:lnTo>
                <a:cubicBezTo>
                  <a:pt x="626857" y="0"/>
                  <a:pt x="664441" y="13763"/>
                  <a:pt x="684571" y="30805"/>
                </a:cubicBezTo>
                <a:lnTo>
                  <a:pt x="763712" y="97802"/>
                </a:lnTo>
                <a:cubicBezTo>
                  <a:pt x="783808" y="114815"/>
                  <a:pt x="800100" y="149958"/>
                  <a:pt x="800100" y="176200"/>
                </a:cubicBezTo>
                <a:lnTo>
                  <a:pt x="800100" y="281006"/>
                </a:lnTo>
                <a:lnTo>
                  <a:pt x="747597" y="281006"/>
                </a:lnTo>
                <a:cubicBezTo>
                  <a:pt x="750756" y="272069"/>
                  <a:pt x="752475" y="262451"/>
                  <a:pt x="752475" y="252431"/>
                </a:cubicBezTo>
                <a:cubicBezTo>
                  <a:pt x="752475" y="205086"/>
                  <a:pt x="714095" y="166706"/>
                  <a:pt x="666750" y="166706"/>
                </a:cubicBezTo>
                <a:cubicBezTo>
                  <a:pt x="619405" y="166706"/>
                  <a:pt x="581025" y="205086"/>
                  <a:pt x="581025" y="252431"/>
                </a:cubicBezTo>
                <a:cubicBezTo>
                  <a:pt x="581025" y="262451"/>
                  <a:pt x="582744" y="272069"/>
                  <a:pt x="585903" y="281006"/>
                </a:cubicBezTo>
                <a:lnTo>
                  <a:pt x="242772" y="281006"/>
                </a:lnTo>
                <a:cubicBezTo>
                  <a:pt x="245930" y="272069"/>
                  <a:pt x="247650" y="262451"/>
                  <a:pt x="247650" y="252431"/>
                </a:cubicBezTo>
                <a:cubicBezTo>
                  <a:pt x="247650" y="205086"/>
                  <a:pt x="209270" y="166706"/>
                  <a:pt x="161925" y="166706"/>
                </a:cubicBezTo>
                <a:cubicBezTo>
                  <a:pt x="114580" y="166706"/>
                  <a:pt x="76200" y="205086"/>
                  <a:pt x="76200" y="252431"/>
                </a:cubicBezTo>
                <a:cubicBezTo>
                  <a:pt x="76200" y="262451"/>
                  <a:pt x="77919" y="272069"/>
                  <a:pt x="81078" y="281006"/>
                </a:cubicBezTo>
                <a:lnTo>
                  <a:pt x="0" y="281006"/>
                </a:lnTo>
                <a:lnTo>
                  <a:pt x="2854" y="185806"/>
                </a:lnTo>
                <a:cubicBezTo>
                  <a:pt x="3641" y="159558"/>
                  <a:pt x="25260" y="134681"/>
                  <a:pt x="51302" y="130215"/>
                </a:cubicBezTo>
                <a:lnTo>
                  <a:pt x="227298" y="100031"/>
                </a:lnTo>
                <a:lnTo>
                  <a:pt x="309700" y="25501"/>
                </a:lnTo>
                <a:cubicBezTo>
                  <a:pt x="325272" y="11417"/>
                  <a:pt x="355019" y="0"/>
                  <a:pt x="375943" y="0"/>
                </a:cubicBezTo>
                <a:close/>
              </a:path>
            </a:pathLst>
          </a:custGeom>
          <a:solidFill>
            <a:schemeClr val="bg1">
              <a:lumMod val="85000"/>
            </a:schemeClr>
          </a:solidFill>
          <a:ln w="9525" cap="flat">
            <a:noFill/>
            <a:prstDash val="solid"/>
            <a:miter/>
          </a:ln>
        </p:spPr>
        <p:txBody>
          <a:bodyPr rtlCol="0" anchor="ctr"/>
          <a:lstStyle/>
          <a:p>
            <a:pPr defTabSz="932597">
              <a:defRPr/>
            </a:pPr>
            <a:endParaRPr lang="en-IN" sz="1836">
              <a:solidFill>
                <a:srgbClr val="000000"/>
              </a:solidFill>
              <a:latin typeface="Segoe UI"/>
            </a:endParaRPr>
          </a:p>
        </p:txBody>
      </p:sp>
      <p:sp>
        <p:nvSpPr>
          <p:cNvPr id="137" name="Freeform: Shape 136">
            <a:extLst>
              <a:ext uri="{FF2B5EF4-FFF2-40B4-BE49-F238E27FC236}">
                <a16:creationId xmlns:a16="http://schemas.microsoft.com/office/drawing/2014/main" id="{ECC01FDA-2B65-49D8-AD94-4889236415F8}"/>
              </a:ext>
            </a:extLst>
          </p:cNvPr>
          <p:cNvSpPr/>
          <p:nvPr/>
        </p:nvSpPr>
        <p:spPr bwMode="auto">
          <a:xfrm>
            <a:off x="531608" y="3385276"/>
            <a:ext cx="1855857" cy="1098363"/>
          </a:xfrm>
          <a:custGeom>
            <a:avLst/>
            <a:gdLst>
              <a:gd name="connsiteX0" fmla="*/ 0 w 2268637"/>
              <a:gd name="connsiteY0" fmla="*/ 1307939 h 1342663"/>
              <a:gd name="connsiteX1" fmla="*/ 0 w 2268637"/>
              <a:gd name="connsiteY1" fmla="*/ 659757 h 1342663"/>
              <a:gd name="connsiteX2" fmla="*/ 150470 w 2268637"/>
              <a:gd name="connsiteY2" fmla="*/ 659757 h 1342663"/>
              <a:gd name="connsiteX3" fmla="*/ 462987 w 2268637"/>
              <a:gd name="connsiteY3" fmla="*/ 428263 h 1342663"/>
              <a:gd name="connsiteX4" fmla="*/ 462987 w 2268637"/>
              <a:gd name="connsiteY4" fmla="*/ 648182 h 1342663"/>
              <a:gd name="connsiteX5" fmla="*/ 775503 w 2268637"/>
              <a:gd name="connsiteY5" fmla="*/ 462987 h 1342663"/>
              <a:gd name="connsiteX6" fmla="*/ 775503 w 2268637"/>
              <a:gd name="connsiteY6" fmla="*/ 613458 h 1342663"/>
              <a:gd name="connsiteX7" fmla="*/ 1134318 w 2268637"/>
              <a:gd name="connsiteY7" fmla="*/ 428263 h 1342663"/>
              <a:gd name="connsiteX8" fmla="*/ 1134318 w 2268637"/>
              <a:gd name="connsiteY8" fmla="*/ 659757 h 1342663"/>
              <a:gd name="connsiteX9" fmla="*/ 1250065 w 2268637"/>
              <a:gd name="connsiteY9" fmla="*/ 659757 h 1342663"/>
              <a:gd name="connsiteX10" fmla="*/ 1250065 w 2268637"/>
              <a:gd name="connsiteY10" fmla="*/ 34724 h 1342663"/>
              <a:gd name="connsiteX11" fmla="*/ 1458410 w 2268637"/>
              <a:gd name="connsiteY11" fmla="*/ 34724 h 1342663"/>
              <a:gd name="connsiteX12" fmla="*/ 1458410 w 2268637"/>
              <a:gd name="connsiteY12" fmla="*/ 694481 h 1342663"/>
              <a:gd name="connsiteX13" fmla="*/ 1632030 w 2268637"/>
              <a:gd name="connsiteY13" fmla="*/ 694481 h 1342663"/>
              <a:gd name="connsiteX14" fmla="*/ 1632030 w 2268637"/>
              <a:gd name="connsiteY14" fmla="*/ 0 h 1342663"/>
              <a:gd name="connsiteX15" fmla="*/ 1794075 w 2268637"/>
              <a:gd name="connsiteY15" fmla="*/ 0 h 1342663"/>
              <a:gd name="connsiteX16" fmla="*/ 1828800 w 2268637"/>
              <a:gd name="connsiteY16" fmla="*/ 706056 h 1342663"/>
              <a:gd name="connsiteX17" fmla="*/ 1967696 w 2268637"/>
              <a:gd name="connsiteY17" fmla="*/ 706056 h 1342663"/>
              <a:gd name="connsiteX18" fmla="*/ 1990845 w 2268637"/>
              <a:gd name="connsiteY18" fmla="*/ 34724 h 1342663"/>
              <a:gd name="connsiteX19" fmla="*/ 2152891 w 2268637"/>
              <a:gd name="connsiteY19" fmla="*/ 34724 h 1342663"/>
              <a:gd name="connsiteX20" fmla="*/ 2152891 w 2268637"/>
              <a:gd name="connsiteY20" fmla="*/ 694481 h 1342663"/>
              <a:gd name="connsiteX21" fmla="*/ 2268637 w 2268637"/>
              <a:gd name="connsiteY21" fmla="*/ 694481 h 1342663"/>
              <a:gd name="connsiteX22" fmla="*/ 2268637 w 2268637"/>
              <a:gd name="connsiteY22" fmla="*/ 1342663 h 1342663"/>
              <a:gd name="connsiteX23" fmla="*/ 0 w 2268637"/>
              <a:gd name="connsiteY23" fmla="*/ 1307939 h 134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8637" h="1342663">
                <a:moveTo>
                  <a:pt x="0" y="1307939"/>
                </a:moveTo>
                <a:lnTo>
                  <a:pt x="0" y="659757"/>
                </a:lnTo>
                <a:lnTo>
                  <a:pt x="150470" y="659757"/>
                </a:lnTo>
                <a:lnTo>
                  <a:pt x="462987" y="428263"/>
                </a:lnTo>
                <a:lnTo>
                  <a:pt x="462987" y="648182"/>
                </a:lnTo>
                <a:lnTo>
                  <a:pt x="775503" y="462987"/>
                </a:lnTo>
                <a:lnTo>
                  <a:pt x="775503" y="613458"/>
                </a:lnTo>
                <a:lnTo>
                  <a:pt x="1134318" y="428263"/>
                </a:lnTo>
                <a:lnTo>
                  <a:pt x="1134318" y="659757"/>
                </a:lnTo>
                <a:lnTo>
                  <a:pt x="1250065" y="659757"/>
                </a:lnTo>
                <a:lnTo>
                  <a:pt x="1250065" y="34724"/>
                </a:lnTo>
                <a:lnTo>
                  <a:pt x="1458410" y="34724"/>
                </a:lnTo>
                <a:lnTo>
                  <a:pt x="1458410" y="694481"/>
                </a:lnTo>
                <a:lnTo>
                  <a:pt x="1632030" y="694481"/>
                </a:lnTo>
                <a:lnTo>
                  <a:pt x="1632030" y="0"/>
                </a:lnTo>
                <a:lnTo>
                  <a:pt x="1794075" y="0"/>
                </a:lnTo>
                <a:lnTo>
                  <a:pt x="1828800" y="706056"/>
                </a:lnTo>
                <a:lnTo>
                  <a:pt x="1967696" y="706056"/>
                </a:lnTo>
                <a:lnTo>
                  <a:pt x="1990845" y="34724"/>
                </a:lnTo>
                <a:lnTo>
                  <a:pt x="2152891" y="34724"/>
                </a:lnTo>
                <a:lnTo>
                  <a:pt x="2152891" y="694481"/>
                </a:lnTo>
                <a:lnTo>
                  <a:pt x="2268637" y="694481"/>
                </a:lnTo>
                <a:lnTo>
                  <a:pt x="2268637" y="1342663"/>
                </a:lnTo>
                <a:lnTo>
                  <a:pt x="0" y="1307939"/>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IN"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Freeform: Shape 137">
            <a:extLst>
              <a:ext uri="{FF2B5EF4-FFF2-40B4-BE49-F238E27FC236}">
                <a16:creationId xmlns:a16="http://schemas.microsoft.com/office/drawing/2014/main" id="{83E160E9-7C2B-4F12-986C-5F502961BD7F}"/>
              </a:ext>
            </a:extLst>
          </p:cNvPr>
          <p:cNvSpPr/>
          <p:nvPr/>
        </p:nvSpPr>
        <p:spPr bwMode="auto">
          <a:xfrm>
            <a:off x="531608" y="5160995"/>
            <a:ext cx="1855857" cy="1292713"/>
          </a:xfrm>
          <a:custGeom>
            <a:avLst/>
            <a:gdLst>
              <a:gd name="connsiteX0" fmla="*/ 984165 w 1119977"/>
              <a:gd name="connsiteY0" fmla="*/ 65851 h 780130"/>
              <a:gd name="connsiteX1" fmla="*/ 983510 w 1119977"/>
              <a:gd name="connsiteY1" fmla="*/ 66061 h 780130"/>
              <a:gd name="connsiteX2" fmla="*/ 1013803 w 1119977"/>
              <a:gd name="connsiteY2" fmla="*/ 160938 h 780130"/>
              <a:gd name="connsiteX3" fmla="*/ 1014458 w 1119977"/>
              <a:gd name="connsiteY3" fmla="*/ 160728 h 780130"/>
              <a:gd name="connsiteX4" fmla="*/ 36372 w 1119977"/>
              <a:gd name="connsiteY4" fmla="*/ 65851 h 780130"/>
              <a:gd name="connsiteX5" fmla="*/ 35717 w 1119977"/>
              <a:gd name="connsiteY5" fmla="*/ 66061 h 780130"/>
              <a:gd name="connsiteX6" fmla="*/ 66010 w 1119977"/>
              <a:gd name="connsiteY6" fmla="*/ 160937 h 780130"/>
              <a:gd name="connsiteX7" fmla="*/ 66665 w 1119977"/>
              <a:gd name="connsiteY7" fmla="*/ 160728 h 780130"/>
              <a:gd name="connsiteX8" fmla="*/ 278269 w 1119977"/>
              <a:gd name="connsiteY8" fmla="*/ 25213 h 780130"/>
              <a:gd name="connsiteX9" fmla="*/ 277614 w 1119977"/>
              <a:gd name="connsiteY9" fmla="*/ 25422 h 780130"/>
              <a:gd name="connsiteX10" fmla="*/ 307907 w 1119977"/>
              <a:gd name="connsiteY10" fmla="*/ 120299 h 780130"/>
              <a:gd name="connsiteX11" fmla="*/ 308562 w 1119977"/>
              <a:gd name="connsiteY11" fmla="*/ 120089 h 780130"/>
              <a:gd name="connsiteX12" fmla="*/ 737332 w 1119977"/>
              <a:gd name="connsiteY12" fmla="*/ 25212 h 780130"/>
              <a:gd name="connsiteX13" fmla="*/ 736676 w 1119977"/>
              <a:gd name="connsiteY13" fmla="*/ 25422 h 780130"/>
              <a:gd name="connsiteX14" fmla="*/ 766969 w 1119977"/>
              <a:gd name="connsiteY14" fmla="*/ 120298 h 780130"/>
              <a:gd name="connsiteX15" fmla="*/ 767625 w 1119977"/>
              <a:gd name="connsiteY15" fmla="*/ 120089 h 780130"/>
              <a:gd name="connsiteX16" fmla="*/ 504458 w 1119977"/>
              <a:gd name="connsiteY16" fmla="*/ 15233 h 780130"/>
              <a:gd name="connsiteX17" fmla="*/ 503803 w 1119977"/>
              <a:gd name="connsiteY17" fmla="*/ 15442 h 780130"/>
              <a:gd name="connsiteX18" fmla="*/ 534096 w 1119977"/>
              <a:gd name="connsiteY18" fmla="*/ 110319 h 780130"/>
              <a:gd name="connsiteX19" fmla="*/ 534751 w 1119977"/>
              <a:gd name="connsiteY19" fmla="*/ 110110 h 780130"/>
              <a:gd name="connsiteX20" fmla="*/ 496125 w 1119977"/>
              <a:gd name="connsiteY20" fmla="*/ 126 h 780130"/>
              <a:gd name="connsiteX21" fmla="*/ 499462 w 1119977"/>
              <a:gd name="connsiteY21" fmla="*/ 1848 h 780130"/>
              <a:gd name="connsiteX22" fmla="*/ 501611 w 1119977"/>
              <a:gd name="connsiteY22" fmla="*/ 8577 h 780130"/>
              <a:gd name="connsiteX23" fmla="*/ 502266 w 1119977"/>
              <a:gd name="connsiteY23" fmla="*/ 8368 h 780130"/>
              <a:gd name="connsiteX24" fmla="*/ 501177 w 1119977"/>
              <a:gd name="connsiteY24" fmla="*/ 4957 h 780130"/>
              <a:gd name="connsiteX25" fmla="*/ 624890 w 1119977"/>
              <a:gd name="connsiteY25" fmla="*/ 28852 h 780130"/>
              <a:gd name="connsiteX26" fmla="*/ 537915 w 1119977"/>
              <a:gd name="connsiteY26" fmla="*/ 120020 h 780130"/>
              <a:gd name="connsiteX27" fmla="*/ 536944 w 1119977"/>
              <a:gd name="connsiteY27" fmla="*/ 116978 h 780130"/>
              <a:gd name="connsiteX28" fmla="*/ 536289 w 1119977"/>
              <a:gd name="connsiteY28" fmla="*/ 117187 h 780130"/>
              <a:gd name="connsiteX29" fmla="*/ 564924 w 1119977"/>
              <a:gd name="connsiteY29" fmla="*/ 206871 h 780130"/>
              <a:gd name="connsiteX30" fmla="*/ 783460 w 1119977"/>
              <a:gd name="connsiteY30" fmla="*/ 206871 h 780130"/>
              <a:gd name="connsiteX31" fmla="*/ 722216 w 1119977"/>
              <a:gd name="connsiteY31" fmla="*/ 15058 h 780130"/>
              <a:gd name="connsiteX32" fmla="*/ 723941 w 1119977"/>
              <a:gd name="connsiteY32" fmla="*/ 11721 h 780130"/>
              <a:gd name="connsiteX33" fmla="*/ 728999 w 1119977"/>
              <a:gd name="connsiteY33" fmla="*/ 10106 h 780130"/>
              <a:gd name="connsiteX34" fmla="*/ 732336 w 1119977"/>
              <a:gd name="connsiteY34" fmla="*/ 11828 h 780130"/>
              <a:gd name="connsiteX35" fmla="*/ 734484 w 1119977"/>
              <a:gd name="connsiteY35" fmla="*/ 18557 h 780130"/>
              <a:gd name="connsiteX36" fmla="*/ 735140 w 1119977"/>
              <a:gd name="connsiteY36" fmla="*/ 18347 h 780130"/>
              <a:gd name="connsiteX37" fmla="*/ 734051 w 1119977"/>
              <a:gd name="connsiteY37" fmla="*/ 14936 h 780130"/>
              <a:gd name="connsiteX38" fmla="*/ 857763 w 1119977"/>
              <a:gd name="connsiteY38" fmla="*/ 38831 h 780130"/>
              <a:gd name="connsiteX39" fmla="*/ 770789 w 1119977"/>
              <a:gd name="connsiteY39" fmla="*/ 129999 h 780130"/>
              <a:gd name="connsiteX40" fmla="*/ 769817 w 1119977"/>
              <a:gd name="connsiteY40" fmla="*/ 126957 h 780130"/>
              <a:gd name="connsiteX41" fmla="*/ 769162 w 1119977"/>
              <a:gd name="connsiteY41" fmla="*/ 127167 h 780130"/>
              <a:gd name="connsiteX42" fmla="*/ 794611 w 1119977"/>
              <a:gd name="connsiteY42" fmla="*/ 206871 h 780130"/>
              <a:gd name="connsiteX43" fmla="*/ 1017319 w 1119977"/>
              <a:gd name="connsiteY43" fmla="*/ 206872 h 780130"/>
              <a:gd name="connsiteX44" fmla="*/ 969050 w 1119977"/>
              <a:gd name="connsiteY44" fmla="*/ 55697 h 780130"/>
              <a:gd name="connsiteX45" fmla="*/ 970774 w 1119977"/>
              <a:gd name="connsiteY45" fmla="*/ 52360 h 780130"/>
              <a:gd name="connsiteX46" fmla="*/ 975833 w 1119977"/>
              <a:gd name="connsiteY46" fmla="*/ 50744 h 780130"/>
              <a:gd name="connsiteX47" fmla="*/ 979169 w 1119977"/>
              <a:gd name="connsiteY47" fmla="*/ 52466 h 780130"/>
              <a:gd name="connsiteX48" fmla="*/ 981318 w 1119977"/>
              <a:gd name="connsiteY48" fmla="*/ 59195 h 780130"/>
              <a:gd name="connsiteX49" fmla="*/ 981973 w 1119977"/>
              <a:gd name="connsiteY49" fmla="*/ 58986 h 780130"/>
              <a:gd name="connsiteX50" fmla="*/ 980884 w 1119977"/>
              <a:gd name="connsiteY50" fmla="*/ 55576 h 780130"/>
              <a:gd name="connsiteX51" fmla="*/ 1104597 w 1119977"/>
              <a:gd name="connsiteY51" fmla="*/ 79470 h 780130"/>
              <a:gd name="connsiteX52" fmla="*/ 1017622 w 1119977"/>
              <a:gd name="connsiteY52" fmla="*/ 170638 h 780130"/>
              <a:gd name="connsiteX53" fmla="*/ 1016651 w 1119977"/>
              <a:gd name="connsiteY53" fmla="*/ 167596 h 780130"/>
              <a:gd name="connsiteX54" fmla="*/ 1015996 w 1119977"/>
              <a:gd name="connsiteY54" fmla="*/ 167806 h 780130"/>
              <a:gd name="connsiteX55" fmla="*/ 1028469 w 1119977"/>
              <a:gd name="connsiteY55" fmla="*/ 206871 h 780130"/>
              <a:gd name="connsiteX56" fmla="*/ 1066898 w 1119977"/>
              <a:gd name="connsiteY56" fmla="*/ 206871 h 780130"/>
              <a:gd name="connsiteX57" fmla="*/ 997894 w 1119977"/>
              <a:gd name="connsiteY57" fmla="*/ 482886 h 780130"/>
              <a:gd name="connsiteX58" fmla="*/ 1119977 w 1119977"/>
              <a:gd name="connsiteY58" fmla="*/ 541273 h 780130"/>
              <a:gd name="connsiteX59" fmla="*/ 1109361 w 1119977"/>
              <a:gd name="connsiteY59" fmla="*/ 673971 h 780130"/>
              <a:gd name="connsiteX60" fmla="*/ 955431 w 1119977"/>
              <a:gd name="connsiteY60" fmla="*/ 636816 h 780130"/>
              <a:gd name="connsiteX61" fmla="*/ 923583 w 1119977"/>
              <a:gd name="connsiteY61" fmla="*/ 780130 h 780130"/>
              <a:gd name="connsiteX62" fmla="*/ 201702 w 1119977"/>
              <a:gd name="connsiteY62" fmla="*/ 780130 h 780130"/>
              <a:gd name="connsiteX63" fmla="*/ 159239 w 1119977"/>
              <a:gd name="connsiteY63" fmla="*/ 642124 h 780130"/>
              <a:gd name="connsiteX64" fmla="*/ 1 w 1119977"/>
              <a:gd name="connsiteY64" fmla="*/ 689895 h 780130"/>
              <a:gd name="connsiteX65" fmla="*/ 0 w 1119977"/>
              <a:gd name="connsiteY65" fmla="*/ 514733 h 780130"/>
              <a:gd name="connsiteX66" fmla="*/ 122083 w 1119977"/>
              <a:gd name="connsiteY66" fmla="*/ 466962 h 780130"/>
              <a:gd name="connsiteX67" fmla="*/ 63696 w 1119977"/>
              <a:gd name="connsiteY67" fmla="*/ 206872 h 780130"/>
              <a:gd name="connsiteX68" fmla="*/ 69525 w 1119977"/>
              <a:gd name="connsiteY68" fmla="*/ 206872 h 780130"/>
              <a:gd name="connsiteX69" fmla="*/ 21257 w 1119977"/>
              <a:gd name="connsiteY69" fmla="*/ 55697 h 780130"/>
              <a:gd name="connsiteX70" fmla="*/ 22981 w 1119977"/>
              <a:gd name="connsiteY70" fmla="*/ 52360 h 780130"/>
              <a:gd name="connsiteX71" fmla="*/ 28040 w 1119977"/>
              <a:gd name="connsiteY71" fmla="*/ 50745 h 780130"/>
              <a:gd name="connsiteX72" fmla="*/ 31377 w 1119977"/>
              <a:gd name="connsiteY72" fmla="*/ 52467 h 780130"/>
              <a:gd name="connsiteX73" fmla="*/ 33525 w 1119977"/>
              <a:gd name="connsiteY73" fmla="*/ 59195 h 780130"/>
              <a:gd name="connsiteX74" fmla="*/ 34181 w 1119977"/>
              <a:gd name="connsiteY74" fmla="*/ 58986 h 780130"/>
              <a:gd name="connsiteX75" fmla="*/ 33091 w 1119977"/>
              <a:gd name="connsiteY75" fmla="*/ 55575 h 780130"/>
              <a:gd name="connsiteX76" fmla="*/ 156804 w 1119977"/>
              <a:gd name="connsiteY76" fmla="*/ 79470 h 780130"/>
              <a:gd name="connsiteX77" fmla="*/ 69830 w 1119977"/>
              <a:gd name="connsiteY77" fmla="*/ 170638 h 780130"/>
              <a:gd name="connsiteX78" fmla="*/ 68858 w 1119977"/>
              <a:gd name="connsiteY78" fmla="*/ 167596 h 780130"/>
              <a:gd name="connsiteX79" fmla="*/ 68203 w 1119977"/>
              <a:gd name="connsiteY79" fmla="*/ 167805 h 780130"/>
              <a:gd name="connsiteX80" fmla="*/ 80676 w 1119977"/>
              <a:gd name="connsiteY80" fmla="*/ 206872 h 780130"/>
              <a:gd name="connsiteX81" fmla="*/ 324398 w 1119977"/>
              <a:gd name="connsiteY81" fmla="*/ 206872 h 780130"/>
              <a:gd name="connsiteX82" fmla="*/ 263154 w 1119977"/>
              <a:gd name="connsiteY82" fmla="*/ 15059 h 780130"/>
              <a:gd name="connsiteX83" fmla="*/ 264878 w 1119977"/>
              <a:gd name="connsiteY83" fmla="*/ 11721 h 780130"/>
              <a:gd name="connsiteX84" fmla="*/ 269937 w 1119977"/>
              <a:gd name="connsiteY84" fmla="*/ 10106 h 780130"/>
              <a:gd name="connsiteX85" fmla="*/ 273273 w 1119977"/>
              <a:gd name="connsiteY85" fmla="*/ 11828 h 780130"/>
              <a:gd name="connsiteX86" fmla="*/ 275422 w 1119977"/>
              <a:gd name="connsiteY86" fmla="*/ 18557 h 780130"/>
              <a:gd name="connsiteX87" fmla="*/ 276077 w 1119977"/>
              <a:gd name="connsiteY87" fmla="*/ 18347 h 780130"/>
              <a:gd name="connsiteX88" fmla="*/ 274988 w 1119977"/>
              <a:gd name="connsiteY88" fmla="*/ 14937 h 780130"/>
              <a:gd name="connsiteX89" fmla="*/ 398701 w 1119977"/>
              <a:gd name="connsiteY89" fmla="*/ 38831 h 780130"/>
              <a:gd name="connsiteX90" fmla="*/ 311727 w 1119977"/>
              <a:gd name="connsiteY90" fmla="*/ 130000 h 780130"/>
              <a:gd name="connsiteX91" fmla="*/ 310755 w 1119977"/>
              <a:gd name="connsiteY91" fmla="*/ 126958 h 780130"/>
              <a:gd name="connsiteX92" fmla="*/ 310100 w 1119977"/>
              <a:gd name="connsiteY92" fmla="*/ 127167 h 780130"/>
              <a:gd name="connsiteX93" fmla="*/ 335549 w 1119977"/>
              <a:gd name="connsiteY93" fmla="*/ 206872 h 780130"/>
              <a:gd name="connsiteX94" fmla="*/ 553773 w 1119977"/>
              <a:gd name="connsiteY94" fmla="*/ 206872 h 780130"/>
              <a:gd name="connsiteX95" fmla="*/ 489343 w 1119977"/>
              <a:gd name="connsiteY95" fmla="*/ 5079 h 780130"/>
              <a:gd name="connsiteX96" fmla="*/ 491067 w 1119977"/>
              <a:gd name="connsiteY96" fmla="*/ 1741 h 780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19977" h="780130">
                <a:moveTo>
                  <a:pt x="984165" y="65851"/>
                </a:moveTo>
                <a:lnTo>
                  <a:pt x="983510" y="66061"/>
                </a:lnTo>
                <a:lnTo>
                  <a:pt x="1013803" y="160938"/>
                </a:lnTo>
                <a:lnTo>
                  <a:pt x="1014458" y="160728"/>
                </a:lnTo>
                <a:close/>
                <a:moveTo>
                  <a:pt x="36372" y="65851"/>
                </a:moveTo>
                <a:lnTo>
                  <a:pt x="35717" y="66061"/>
                </a:lnTo>
                <a:lnTo>
                  <a:pt x="66010" y="160937"/>
                </a:lnTo>
                <a:lnTo>
                  <a:pt x="66665" y="160728"/>
                </a:lnTo>
                <a:close/>
                <a:moveTo>
                  <a:pt x="278269" y="25213"/>
                </a:moveTo>
                <a:lnTo>
                  <a:pt x="277614" y="25422"/>
                </a:lnTo>
                <a:lnTo>
                  <a:pt x="307907" y="120299"/>
                </a:lnTo>
                <a:lnTo>
                  <a:pt x="308562" y="120089"/>
                </a:lnTo>
                <a:close/>
                <a:moveTo>
                  <a:pt x="737332" y="25212"/>
                </a:moveTo>
                <a:lnTo>
                  <a:pt x="736676" y="25422"/>
                </a:lnTo>
                <a:lnTo>
                  <a:pt x="766969" y="120298"/>
                </a:lnTo>
                <a:lnTo>
                  <a:pt x="767625" y="120089"/>
                </a:lnTo>
                <a:close/>
                <a:moveTo>
                  <a:pt x="504458" y="15233"/>
                </a:moveTo>
                <a:lnTo>
                  <a:pt x="503803" y="15442"/>
                </a:lnTo>
                <a:lnTo>
                  <a:pt x="534096" y="110319"/>
                </a:lnTo>
                <a:lnTo>
                  <a:pt x="534751" y="110110"/>
                </a:lnTo>
                <a:close/>
                <a:moveTo>
                  <a:pt x="496125" y="126"/>
                </a:moveTo>
                <a:cubicBezTo>
                  <a:pt x="497523" y="-320"/>
                  <a:pt x="499017" y="453"/>
                  <a:pt x="499462" y="1848"/>
                </a:cubicBezTo>
                <a:lnTo>
                  <a:pt x="501611" y="8577"/>
                </a:lnTo>
                <a:lnTo>
                  <a:pt x="502266" y="8368"/>
                </a:lnTo>
                <a:lnTo>
                  <a:pt x="501177" y="4957"/>
                </a:lnTo>
                <a:lnTo>
                  <a:pt x="624890" y="28852"/>
                </a:lnTo>
                <a:lnTo>
                  <a:pt x="537915" y="120020"/>
                </a:lnTo>
                <a:lnTo>
                  <a:pt x="536944" y="116978"/>
                </a:lnTo>
                <a:lnTo>
                  <a:pt x="536289" y="117187"/>
                </a:lnTo>
                <a:lnTo>
                  <a:pt x="564924" y="206871"/>
                </a:lnTo>
                <a:lnTo>
                  <a:pt x="783460" y="206871"/>
                </a:lnTo>
                <a:lnTo>
                  <a:pt x="722216" y="15058"/>
                </a:lnTo>
                <a:cubicBezTo>
                  <a:pt x="721771" y="13663"/>
                  <a:pt x="722542" y="12167"/>
                  <a:pt x="723941" y="11721"/>
                </a:cubicBezTo>
                <a:lnTo>
                  <a:pt x="728999" y="10106"/>
                </a:lnTo>
                <a:cubicBezTo>
                  <a:pt x="730397" y="9660"/>
                  <a:pt x="731890" y="10432"/>
                  <a:pt x="732336" y="11828"/>
                </a:cubicBezTo>
                <a:lnTo>
                  <a:pt x="734484" y="18557"/>
                </a:lnTo>
                <a:lnTo>
                  <a:pt x="735140" y="18347"/>
                </a:lnTo>
                <a:lnTo>
                  <a:pt x="734051" y="14936"/>
                </a:lnTo>
                <a:lnTo>
                  <a:pt x="857763" y="38831"/>
                </a:lnTo>
                <a:lnTo>
                  <a:pt x="770789" y="129999"/>
                </a:lnTo>
                <a:lnTo>
                  <a:pt x="769817" y="126957"/>
                </a:lnTo>
                <a:lnTo>
                  <a:pt x="769162" y="127167"/>
                </a:lnTo>
                <a:lnTo>
                  <a:pt x="794611" y="206871"/>
                </a:lnTo>
                <a:lnTo>
                  <a:pt x="1017319" y="206872"/>
                </a:lnTo>
                <a:lnTo>
                  <a:pt x="969050" y="55697"/>
                </a:lnTo>
                <a:cubicBezTo>
                  <a:pt x="968604" y="54302"/>
                  <a:pt x="969377" y="52806"/>
                  <a:pt x="970774" y="52360"/>
                </a:cubicBezTo>
                <a:lnTo>
                  <a:pt x="975833" y="50744"/>
                </a:lnTo>
                <a:cubicBezTo>
                  <a:pt x="977231" y="50298"/>
                  <a:pt x="978724" y="51071"/>
                  <a:pt x="979169" y="52466"/>
                </a:cubicBezTo>
                <a:lnTo>
                  <a:pt x="981318" y="59195"/>
                </a:lnTo>
                <a:lnTo>
                  <a:pt x="981973" y="58986"/>
                </a:lnTo>
                <a:lnTo>
                  <a:pt x="980884" y="55576"/>
                </a:lnTo>
                <a:lnTo>
                  <a:pt x="1104597" y="79470"/>
                </a:lnTo>
                <a:lnTo>
                  <a:pt x="1017622" y="170638"/>
                </a:lnTo>
                <a:lnTo>
                  <a:pt x="1016651" y="167596"/>
                </a:lnTo>
                <a:lnTo>
                  <a:pt x="1015996" y="167806"/>
                </a:lnTo>
                <a:lnTo>
                  <a:pt x="1028469" y="206871"/>
                </a:lnTo>
                <a:lnTo>
                  <a:pt x="1066898" y="206871"/>
                </a:lnTo>
                <a:lnTo>
                  <a:pt x="997894" y="482886"/>
                </a:lnTo>
                <a:lnTo>
                  <a:pt x="1119977" y="541273"/>
                </a:lnTo>
                <a:lnTo>
                  <a:pt x="1109361" y="673971"/>
                </a:lnTo>
                <a:lnTo>
                  <a:pt x="955431" y="636816"/>
                </a:lnTo>
                <a:lnTo>
                  <a:pt x="923583" y="780130"/>
                </a:lnTo>
                <a:lnTo>
                  <a:pt x="201702" y="780130"/>
                </a:lnTo>
                <a:lnTo>
                  <a:pt x="159239" y="642124"/>
                </a:lnTo>
                <a:lnTo>
                  <a:pt x="1" y="689895"/>
                </a:lnTo>
                <a:lnTo>
                  <a:pt x="0" y="514733"/>
                </a:lnTo>
                <a:lnTo>
                  <a:pt x="122083" y="466962"/>
                </a:lnTo>
                <a:lnTo>
                  <a:pt x="63696" y="206872"/>
                </a:lnTo>
                <a:lnTo>
                  <a:pt x="69525" y="206872"/>
                </a:lnTo>
                <a:lnTo>
                  <a:pt x="21257" y="55697"/>
                </a:lnTo>
                <a:cubicBezTo>
                  <a:pt x="20811" y="54302"/>
                  <a:pt x="21583" y="52806"/>
                  <a:pt x="22981" y="52360"/>
                </a:cubicBezTo>
                <a:lnTo>
                  <a:pt x="28040" y="50745"/>
                </a:lnTo>
                <a:cubicBezTo>
                  <a:pt x="29438" y="50298"/>
                  <a:pt x="30931" y="51071"/>
                  <a:pt x="31377" y="52467"/>
                </a:cubicBezTo>
                <a:lnTo>
                  <a:pt x="33525" y="59195"/>
                </a:lnTo>
                <a:lnTo>
                  <a:pt x="34181" y="58986"/>
                </a:lnTo>
                <a:lnTo>
                  <a:pt x="33091" y="55575"/>
                </a:lnTo>
                <a:lnTo>
                  <a:pt x="156804" y="79470"/>
                </a:lnTo>
                <a:lnTo>
                  <a:pt x="69830" y="170638"/>
                </a:lnTo>
                <a:lnTo>
                  <a:pt x="68858" y="167596"/>
                </a:lnTo>
                <a:lnTo>
                  <a:pt x="68203" y="167805"/>
                </a:lnTo>
                <a:lnTo>
                  <a:pt x="80676" y="206872"/>
                </a:lnTo>
                <a:lnTo>
                  <a:pt x="324398" y="206872"/>
                </a:lnTo>
                <a:lnTo>
                  <a:pt x="263154" y="15059"/>
                </a:lnTo>
                <a:cubicBezTo>
                  <a:pt x="262708" y="13663"/>
                  <a:pt x="263480" y="12168"/>
                  <a:pt x="264878" y="11721"/>
                </a:cubicBezTo>
                <a:lnTo>
                  <a:pt x="269937" y="10106"/>
                </a:lnTo>
                <a:cubicBezTo>
                  <a:pt x="271335" y="9659"/>
                  <a:pt x="272828" y="10432"/>
                  <a:pt x="273273" y="11828"/>
                </a:cubicBezTo>
                <a:lnTo>
                  <a:pt x="275422" y="18557"/>
                </a:lnTo>
                <a:lnTo>
                  <a:pt x="276077" y="18347"/>
                </a:lnTo>
                <a:lnTo>
                  <a:pt x="274988" y="14937"/>
                </a:lnTo>
                <a:lnTo>
                  <a:pt x="398701" y="38831"/>
                </a:lnTo>
                <a:lnTo>
                  <a:pt x="311727" y="130000"/>
                </a:lnTo>
                <a:lnTo>
                  <a:pt x="310755" y="126958"/>
                </a:lnTo>
                <a:lnTo>
                  <a:pt x="310100" y="127167"/>
                </a:lnTo>
                <a:lnTo>
                  <a:pt x="335549" y="206872"/>
                </a:lnTo>
                <a:lnTo>
                  <a:pt x="553773" y="206872"/>
                </a:lnTo>
                <a:lnTo>
                  <a:pt x="489343" y="5079"/>
                </a:lnTo>
                <a:cubicBezTo>
                  <a:pt x="488897" y="3683"/>
                  <a:pt x="489669" y="2188"/>
                  <a:pt x="491067" y="1741"/>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IN"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CA3E8093-98DC-48B4-8708-832CD74D1BDE}"/>
              </a:ext>
            </a:extLst>
          </p:cNvPr>
          <p:cNvSpPr/>
          <p:nvPr/>
        </p:nvSpPr>
        <p:spPr>
          <a:xfrm>
            <a:off x="3289874" y="153155"/>
            <a:ext cx="5346926" cy="680261"/>
          </a:xfrm>
          <a:prstGeom prst="rect">
            <a:avLst/>
          </a:prstGeom>
          <a:noFill/>
          <a:ln>
            <a:noFill/>
          </a:ln>
        </p:spPr>
        <p:txBody>
          <a:bodyPr wrap="square" anchor="ctr">
            <a:noAutofit/>
          </a:bodyPr>
          <a:lstStyle/>
          <a:p>
            <a:pPr algn="ctr" defTabSz="932597">
              <a:defRPr/>
            </a:pPr>
            <a:endParaRPr lang="en-IN" sz="5507">
              <a:solidFill>
                <a:srgbClr val="000000">
                  <a:lumMod val="75000"/>
                  <a:lumOff val="25000"/>
                </a:srgbClr>
              </a:solidFill>
              <a:latin typeface="Segoe UI Semibold" panose="020B0702040204020203" pitchFamily="34" charset="0"/>
              <a:cs typeface="Segoe UI Semibold" panose="020B0702040204020203" pitchFamily="34" charset="0"/>
            </a:endParaRPr>
          </a:p>
        </p:txBody>
      </p:sp>
      <p:sp>
        <p:nvSpPr>
          <p:cNvPr id="145" name="Freeform: Shape 144">
            <a:extLst>
              <a:ext uri="{FF2B5EF4-FFF2-40B4-BE49-F238E27FC236}">
                <a16:creationId xmlns:a16="http://schemas.microsoft.com/office/drawing/2014/main" id="{5CAFFF55-D775-4447-88D2-DF682E2A65B1}"/>
              </a:ext>
            </a:extLst>
          </p:cNvPr>
          <p:cNvSpPr/>
          <p:nvPr/>
        </p:nvSpPr>
        <p:spPr bwMode="auto">
          <a:xfrm flipH="1" flipV="1">
            <a:off x="2666142" y="5623761"/>
            <a:ext cx="2370487" cy="537815"/>
          </a:xfrm>
          <a:custGeom>
            <a:avLst/>
            <a:gdLst>
              <a:gd name="connsiteX0" fmla="*/ 0 w 2011680"/>
              <a:gd name="connsiteY0" fmla="*/ 792480 h 792480"/>
              <a:gd name="connsiteX1" fmla="*/ 487680 w 2011680"/>
              <a:gd name="connsiteY1" fmla="*/ 0 h 792480"/>
              <a:gd name="connsiteX2" fmla="*/ 2011680 w 2011680"/>
              <a:gd name="connsiteY2" fmla="*/ 0 h 792480"/>
            </a:gdLst>
            <a:ahLst/>
            <a:cxnLst>
              <a:cxn ang="0">
                <a:pos x="connsiteX0" y="connsiteY0"/>
              </a:cxn>
              <a:cxn ang="0">
                <a:pos x="connsiteX1" y="connsiteY1"/>
              </a:cxn>
              <a:cxn ang="0">
                <a:pos x="connsiteX2" y="connsiteY2"/>
              </a:cxn>
            </a:cxnLst>
            <a:rect l="l" t="t" r="r" b="b"/>
            <a:pathLst>
              <a:path w="2011680" h="792480">
                <a:moveTo>
                  <a:pt x="0" y="792480"/>
                </a:moveTo>
                <a:lnTo>
                  <a:pt x="487680" y="0"/>
                </a:lnTo>
                <a:lnTo>
                  <a:pt x="2011680" y="0"/>
                </a:lnTo>
              </a:path>
            </a:pathLst>
          </a:custGeom>
          <a:noFill/>
          <a:ln w="12700" cap="rnd">
            <a:solidFill>
              <a:schemeClr val="tx2"/>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IN" sz="1836">
              <a:solidFill>
                <a:srgbClr val="FFFFFF"/>
              </a:solidFill>
              <a:latin typeface="Segoe UI"/>
            </a:endParaRPr>
          </a:p>
        </p:txBody>
      </p:sp>
      <p:sp>
        <p:nvSpPr>
          <p:cNvPr id="146" name="Freeform: Shape 145">
            <a:extLst>
              <a:ext uri="{FF2B5EF4-FFF2-40B4-BE49-F238E27FC236}">
                <a16:creationId xmlns:a16="http://schemas.microsoft.com/office/drawing/2014/main" id="{B92A1FF8-78EE-439C-990D-CEF705C8A94E}"/>
              </a:ext>
            </a:extLst>
          </p:cNvPr>
          <p:cNvSpPr/>
          <p:nvPr/>
        </p:nvSpPr>
        <p:spPr bwMode="auto">
          <a:xfrm flipH="1">
            <a:off x="2666142" y="2024715"/>
            <a:ext cx="2370487" cy="593591"/>
          </a:xfrm>
          <a:custGeom>
            <a:avLst/>
            <a:gdLst>
              <a:gd name="connsiteX0" fmla="*/ 0 w 2011680"/>
              <a:gd name="connsiteY0" fmla="*/ 792480 h 792480"/>
              <a:gd name="connsiteX1" fmla="*/ 487680 w 2011680"/>
              <a:gd name="connsiteY1" fmla="*/ 0 h 792480"/>
              <a:gd name="connsiteX2" fmla="*/ 2011680 w 2011680"/>
              <a:gd name="connsiteY2" fmla="*/ 0 h 792480"/>
            </a:gdLst>
            <a:ahLst/>
            <a:cxnLst>
              <a:cxn ang="0">
                <a:pos x="connsiteX0" y="connsiteY0"/>
              </a:cxn>
              <a:cxn ang="0">
                <a:pos x="connsiteX1" y="connsiteY1"/>
              </a:cxn>
              <a:cxn ang="0">
                <a:pos x="connsiteX2" y="connsiteY2"/>
              </a:cxn>
            </a:cxnLst>
            <a:rect l="l" t="t" r="r" b="b"/>
            <a:pathLst>
              <a:path w="2011680" h="792480">
                <a:moveTo>
                  <a:pt x="0" y="792480"/>
                </a:moveTo>
                <a:lnTo>
                  <a:pt x="487680" y="0"/>
                </a:lnTo>
                <a:lnTo>
                  <a:pt x="2011680" y="0"/>
                </a:lnTo>
              </a:path>
            </a:pathLst>
          </a:custGeom>
          <a:noFill/>
          <a:ln w="12700" cap="rnd">
            <a:solidFill>
              <a:schemeClr val="tx2"/>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IN" sz="1836">
              <a:solidFill>
                <a:srgbClr val="FFFFFF"/>
              </a:solidFill>
              <a:latin typeface="Segoe UI"/>
            </a:endParaRPr>
          </a:p>
        </p:txBody>
      </p:sp>
      <p:cxnSp>
        <p:nvCxnSpPr>
          <p:cNvPr id="147" name="Straight Connector 146">
            <a:extLst>
              <a:ext uri="{FF2B5EF4-FFF2-40B4-BE49-F238E27FC236}">
                <a16:creationId xmlns:a16="http://schemas.microsoft.com/office/drawing/2014/main" id="{4E5D5322-A719-493B-A5F6-71F0A64DD45A}"/>
              </a:ext>
            </a:extLst>
          </p:cNvPr>
          <p:cNvCxnSpPr>
            <a:cxnSpLocks/>
          </p:cNvCxnSpPr>
          <p:nvPr/>
        </p:nvCxnSpPr>
        <p:spPr>
          <a:xfrm flipH="1">
            <a:off x="2666142" y="4125777"/>
            <a:ext cx="1577848" cy="0"/>
          </a:xfrm>
          <a:prstGeom prst="line">
            <a:avLst/>
          </a:prstGeom>
          <a:ln w="12700" cap="rnd">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C6C4317A-2DFE-42FF-85BA-654A6E39ACF1}"/>
              </a:ext>
            </a:extLst>
          </p:cNvPr>
          <p:cNvSpPr txBox="1"/>
          <p:nvPr/>
        </p:nvSpPr>
        <p:spPr>
          <a:xfrm>
            <a:off x="2725373" y="5853968"/>
            <a:ext cx="1454371" cy="256159"/>
          </a:xfrm>
          <a:prstGeom prst="rect">
            <a:avLst/>
          </a:prstGeom>
          <a:noFill/>
        </p:spPr>
        <p:txBody>
          <a:bodyPr wrap="square" lIns="0" tIns="0" rIns="0" bIns="0" rtlCol="0">
            <a:spAutoFit/>
          </a:bodyPr>
          <a:lstStyle/>
          <a:p>
            <a:pPr defTabSz="932597">
              <a:defRPr/>
            </a:pPr>
            <a:r>
              <a:rPr lang="en-US" sz="1632">
                <a:solidFill>
                  <a:srgbClr val="000000">
                    <a:lumMod val="85000"/>
                    <a:lumOff val="15000"/>
                  </a:srgbClr>
                </a:solidFill>
                <a:latin typeface="Segoe UI"/>
              </a:rPr>
              <a:t>Stadium</a:t>
            </a:r>
          </a:p>
        </p:txBody>
      </p:sp>
      <p:sp>
        <p:nvSpPr>
          <p:cNvPr id="149" name="TextBox 148">
            <a:extLst>
              <a:ext uri="{FF2B5EF4-FFF2-40B4-BE49-F238E27FC236}">
                <a16:creationId xmlns:a16="http://schemas.microsoft.com/office/drawing/2014/main" id="{A0A483D9-722B-4FF6-A0D1-92883699F55E}"/>
              </a:ext>
            </a:extLst>
          </p:cNvPr>
          <p:cNvSpPr txBox="1"/>
          <p:nvPr/>
        </p:nvSpPr>
        <p:spPr>
          <a:xfrm>
            <a:off x="8084109" y="5853968"/>
            <a:ext cx="1229067" cy="256159"/>
          </a:xfrm>
          <a:prstGeom prst="rect">
            <a:avLst/>
          </a:prstGeom>
          <a:noFill/>
        </p:spPr>
        <p:txBody>
          <a:bodyPr wrap="square" lIns="0" tIns="0" rIns="0" bIns="0" rtlCol="0">
            <a:spAutoFit/>
          </a:bodyPr>
          <a:lstStyle/>
          <a:p>
            <a:pPr algn="r" defTabSz="932597">
              <a:defRPr/>
            </a:pPr>
            <a:r>
              <a:rPr lang="en-US" sz="1632">
                <a:solidFill>
                  <a:srgbClr val="000000">
                    <a:lumMod val="85000"/>
                    <a:lumOff val="15000"/>
                  </a:srgbClr>
                </a:solidFill>
                <a:latin typeface="Segoe UI"/>
              </a:rPr>
              <a:t>Office</a:t>
            </a:r>
          </a:p>
        </p:txBody>
      </p:sp>
      <p:sp>
        <p:nvSpPr>
          <p:cNvPr id="150" name="TextBox 149">
            <a:extLst>
              <a:ext uri="{FF2B5EF4-FFF2-40B4-BE49-F238E27FC236}">
                <a16:creationId xmlns:a16="http://schemas.microsoft.com/office/drawing/2014/main" id="{DFB29D19-E1BA-45C2-A470-1468A9CFC17F}"/>
              </a:ext>
            </a:extLst>
          </p:cNvPr>
          <p:cNvSpPr txBox="1"/>
          <p:nvPr/>
        </p:nvSpPr>
        <p:spPr>
          <a:xfrm>
            <a:off x="2725373" y="3823628"/>
            <a:ext cx="1459815" cy="256159"/>
          </a:xfrm>
          <a:prstGeom prst="rect">
            <a:avLst/>
          </a:prstGeom>
          <a:noFill/>
        </p:spPr>
        <p:txBody>
          <a:bodyPr wrap="square" lIns="0" tIns="0" rIns="0" bIns="0" rtlCol="0">
            <a:spAutoFit/>
          </a:bodyPr>
          <a:lstStyle/>
          <a:p>
            <a:pPr defTabSz="932597">
              <a:defRPr/>
            </a:pPr>
            <a:r>
              <a:rPr lang="en-US" sz="1632">
                <a:solidFill>
                  <a:srgbClr val="000000">
                    <a:lumMod val="85000"/>
                    <a:lumOff val="15000"/>
                  </a:srgbClr>
                </a:solidFill>
                <a:latin typeface="Segoe UI"/>
              </a:rPr>
              <a:t>Factory</a:t>
            </a:r>
          </a:p>
        </p:txBody>
      </p:sp>
      <p:sp>
        <p:nvSpPr>
          <p:cNvPr id="151" name="TextBox 150">
            <a:extLst>
              <a:ext uri="{FF2B5EF4-FFF2-40B4-BE49-F238E27FC236}">
                <a16:creationId xmlns:a16="http://schemas.microsoft.com/office/drawing/2014/main" id="{2E88B9F8-080F-4C41-8359-C594D9BD3F49}"/>
              </a:ext>
            </a:extLst>
          </p:cNvPr>
          <p:cNvSpPr txBox="1"/>
          <p:nvPr/>
        </p:nvSpPr>
        <p:spPr>
          <a:xfrm>
            <a:off x="7735328" y="3572504"/>
            <a:ext cx="1577848" cy="512317"/>
          </a:xfrm>
          <a:prstGeom prst="rect">
            <a:avLst/>
          </a:prstGeom>
          <a:noFill/>
        </p:spPr>
        <p:txBody>
          <a:bodyPr wrap="square" lIns="0" tIns="0" rIns="0" bIns="0" rtlCol="0">
            <a:spAutoFit/>
          </a:bodyPr>
          <a:lstStyle/>
          <a:p>
            <a:pPr algn="r" defTabSz="932597">
              <a:defRPr/>
            </a:pPr>
            <a:r>
              <a:rPr lang="en-US" sz="1632">
                <a:solidFill>
                  <a:srgbClr val="000000">
                    <a:lumMod val="85000"/>
                    <a:lumOff val="15000"/>
                  </a:srgbClr>
                </a:solidFill>
                <a:latin typeface="Segoe UI"/>
              </a:rPr>
              <a:t> </a:t>
            </a:r>
            <a:br>
              <a:rPr lang="en-US" sz="1632">
                <a:solidFill>
                  <a:srgbClr val="000000">
                    <a:lumMod val="85000"/>
                    <a:lumOff val="15000"/>
                  </a:srgbClr>
                </a:solidFill>
                <a:latin typeface="Segoe UI"/>
              </a:rPr>
            </a:br>
            <a:r>
              <a:rPr lang="en-US" sz="1632">
                <a:solidFill>
                  <a:srgbClr val="000000">
                    <a:lumMod val="85000"/>
                    <a:lumOff val="15000"/>
                  </a:srgbClr>
                </a:solidFill>
                <a:latin typeface="Segoe UI"/>
              </a:rPr>
              <a:t>Vehicle</a:t>
            </a:r>
          </a:p>
        </p:txBody>
      </p:sp>
      <p:sp>
        <p:nvSpPr>
          <p:cNvPr id="152" name="TextBox 151">
            <a:extLst>
              <a:ext uri="{FF2B5EF4-FFF2-40B4-BE49-F238E27FC236}">
                <a16:creationId xmlns:a16="http://schemas.microsoft.com/office/drawing/2014/main" id="{E40C4D51-C031-4AA7-9FAB-FD7D0935586C}"/>
              </a:ext>
            </a:extLst>
          </p:cNvPr>
          <p:cNvSpPr txBox="1"/>
          <p:nvPr/>
        </p:nvSpPr>
        <p:spPr>
          <a:xfrm>
            <a:off x="2725373" y="1715519"/>
            <a:ext cx="716092" cy="256159"/>
          </a:xfrm>
          <a:prstGeom prst="rect">
            <a:avLst/>
          </a:prstGeom>
          <a:noFill/>
        </p:spPr>
        <p:txBody>
          <a:bodyPr wrap="none" lIns="0" tIns="0" rIns="0" bIns="0" rtlCol="0">
            <a:spAutoFit/>
          </a:bodyPr>
          <a:lstStyle/>
          <a:p>
            <a:pPr defTabSz="932597">
              <a:defRPr/>
            </a:pPr>
            <a:r>
              <a:rPr lang="en-US" sz="1632">
                <a:solidFill>
                  <a:srgbClr val="000000">
                    <a:lumMod val="85000"/>
                    <a:lumOff val="15000"/>
                  </a:srgbClr>
                </a:solidFill>
                <a:latin typeface="Segoe UI"/>
              </a:rPr>
              <a:t>Devices</a:t>
            </a:r>
          </a:p>
        </p:txBody>
      </p:sp>
      <p:sp>
        <p:nvSpPr>
          <p:cNvPr id="153" name="TextBox 152">
            <a:extLst>
              <a:ext uri="{FF2B5EF4-FFF2-40B4-BE49-F238E27FC236}">
                <a16:creationId xmlns:a16="http://schemas.microsoft.com/office/drawing/2014/main" id="{89250332-647C-4BC1-80FC-2DD159227152}"/>
              </a:ext>
            </a:extLst>
          </p:cNvPr>
          <p:cNvSpPr txBox="1"/>
          <p:nvPr/>
        </p:nvSpPr>
        <p:spPr>
          <a:xfrm>
            <a:off x="8953493" y="2092050"/>
            <a:ext cx="359683" cy="256159"/>
          </a:xfrm>
          <a:prstGeom prst="rect">
            <a:avLst/>
          </a:prstGeom>
          <a:noFill/>
        </p:spPr>
        <p:txBody>
          <a:bodyPr wrap="none" lIns="0" tIns="0" rIns="0" bIns="0" rtlCol="0">
            <a:spAutoFit/>
          </a:bodyPr>
          <a:lstStyle/>
          <a:p>
            <a:pPr algn="r" defTabSz="932597">
              <a:defRPr/>
            </a:pPr>
            <a:r>
              <a:rPr lang="en-US" sz="1632">
                <a:solidFill>
                  <a:srgbClr val="000000">
                    <a:lumMod val="85000"/>
                    <a:lumOff val="15000"/>
                  </a:srgbClr>
                </a:solidFill>
                <a:latin typeface="Segoe UI"/>
              </a:rPr>
              <a:t>City</a:t>
            </a:r>
          </a:p>
        </p:txBody>
      </p:sp>
      <p:sp>
        <p:nvSpPr>
          <p:cNvPr id="154" name="TextBox 153">
            <a:extLst>
              <a:ext uri="{FF2B5EF4-FFF2-40B4-BE49-F238E27FC236}">
                <a16:creationId xmlns:a16="http://schemas.microsoft.com/office/drawing/2014/main" id="{EBDC3AB6-DF00-4A1F-9FB6-53C0636F1573}"/>
              </a:ext>
            </a:extLst>
          </p:cNvPr>
          <p:cNvSpPr txBox="1"/>
          <p:nvPr/>
        </p:nvSpPr>
        <p:spPr>
          <a:xfrm>
            <a:off x="2725372" y="2081206"/>
            <a:ext cx="637879" cy="256159"/>
          </a:xfrm>
          <a:prstGeom prst="rect">
            <a:avLst/>
          </a:prstGeom>
          <a:noFill/>
        </p:spPr>
        <p:txBody>
          <a:bodyPr wrap="none" lIns="0" tIns="0" rIns="0" bIns="0" rtlCol="0">
            <a:spAutoFit/>
          </a:bodyPr>
          <a:lstStyle/>
          <a:p>
            <a:pPr defTabSz="932597">
              <a:defRPr/>
            </a:pPr>
            <a:r>
              <a:rPr lang="en-US" sz="1632">
                <a:solidFill>
                  <a:srgbClr val="000000">
                    <a:lumMod val="85000"/>
                    <a:lumOff val="15000"/>
                  </a:srgbClr>
                </a:solidFill>
                <a:latin typeface="Segoe UI"/>
              </a:rPr>
              <a:t>People</a:t>
            </a:r>
          </a:p>
        </p:txBody>
      </p:sp>
      <p:sp>
        <p:nvSpPr>
          <p:cNvPr id="155" name="TextBox 154">
            <a:extLst>
              <a:ext uri="{FF2B5EF4-FFF2-40B4-BE49-F238E27FC236}">
                <a16:creationId xmlns:a16="http://schemas.microsoft.com/office/drawing/2014/main" id="{BAB42747-C840-4102-9CD6-3008C546EB67}"/>
              </a:ext>
            </a:extLst>
          </p:cNvPr>
          <p:cNvSpPr txBox="1"/>
          <p:nvPr/>
        </p:nvSpPr>
        <p:spPr>
          <a:xfrm>
            <a:off x="8740956" y="1715519"/>
            <a:ext cx="572220" cy="256159"/>
          </a:xfrm>
          <a:prstGeom prst="rect">
            <a:avLst/>
          </a:prstGeom>
          <a:noFill/>
        </p:spPr>
        <p:txBody>
          <a:bodyPr wrap="none" lIns="0" tIns="0" rIns="0" bIns="0" rtlCol="0">
            <a:spAutoFit/>
          </a:bodyPr>
          <a:lstStyle/>
          <a:p>
            <a:pPr algn="r" defTabSz="932597">
              <a:defRPr/>
            </a:pPr>
            <a:r>
              <a:rPr lang="en-US" sz="1632">
                <a:solidFill>
                  <a:srgbClr val="000000">
                    <a:lumMod val="85000"/>
                    <a:lumOff val="15000"/>
                  </a:srgbClr>
                </a:solidFill>
                <a:latin typeface="Segoe UI"/>
              </a:rPr>
              <a:t>Home</a:t>
            </a:r>
          </a:p>
        </p:txBody>
      </p:sp>
      <p:grpSp>
        <p:nvGrpSpPr>
          <p:cNvPr id="5" name="Group 4">
            <a:extLst>
              <a:ext uri="{FF2B5EF4-FFF2-40B4-BE49-F238E27FC236}">
                <a16:creationId xmlns:a16="http://schemas.microsoft.com/office/drawing/2014/main" id="{D8B7A25A-C1DE-447F-A455-FB98EF0146A1}"/>
              </a:ext>
            </a:extLst>
          </p:cNvPr>
          <p:cNvGrpSpPr/>
          <p:nvPr/>
        </p:nvGrpSpPr>
        <p:grpSpPr>
          <a:xfrm>
            <a:off x="655778" y="1949913"/>
            <a:ext cx="11000285" cy="4423161"/>
            <a:chOff x="642114" y="1820413"/>
            <a:chExt cx="10785572" cy="4336826"/>
          </a:xfrm>
        </p:grpSpPr>
        <p:grpSp>
          <p:nvGrpSpPr>
            <p:cNvPr id="15" name="Group 14">
              <a:extLst>
                <a:ext uri="{FF2B5EF4-FFF2-40B4-BE49-F238E27FC236}">
                  <a16:creationId xmlns:a16="http://schemas.microsoft.com/office/drawing/2014/main" id="{D2846F98-0973-4378-895C-02A6158D62A0}"/>
                </a:ext>
              </a:extLst>
            </p:cNvPr>
            <p:cNvGrpSpPr/>
            <p:nvPr/>
          </p:nvGrpSpPr>
          <p:grpSpPr>
            <a:xfrm>
              <a:off x="1101707" y="2095208"/>
              <a:ext cx="1019056" cy="272796"/>
              <a:chOff x="1102721" y="1512712"/>
              <a:chExt cx="1019056" cy="272796"/>
            </a:xfrm>
          </p:grpSpPr>
          <p:sp>
            <p:nvSpPr>
              <p:cNvPr id="91" name="headphones" title="Icon of headphones">
                <a:extLst>
                  <a:ext uri="{FF2B5EF4-FFF2-40B4-BE49-F238E27FC236}">
                    <a16:creationId xmlns:a16="http://schemas.microsoft.com/office/drawing/2014/main" id="{2B3A3F63-FD69-43F5-84D6-F17DEACBD858}"/>
                  </a:ext>
                </a:extLst>
              </p:cNvPr>
              <p:cNvSpPr>
                <a:spLocks noChangeAspect="1" noEditPoints="1"/>
              </p:cNvSpPr>
              <p:nvPr/>
            </p:nvSpPr>
            <p:spPr bwMode="auto">
              <a:xfrm>
                <a:off x="1102721" y="1512712"/>
                <a:ext cx="245743" cy="272796"/>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2" name="CellPhone_E8EA" title="Icon of a cellphone">
                <a:extLst>
                  <a:ext uri="{FF2B5EF4-FFF2-40B4-BE49-F238E27FC236}">
                    <a16:creationId xmlns:a16="http://schemas.microsoft.com/office/drawing/2014/main" id="{D5DCB114-0A2E-46B2-BC74-9206CAFCF468}"/>
                  </a:ext>
                </a:extLst>
              </p:cNvPr>
              <p:cNvSpPr>
                <a:spLocks noChangeAspect="1" noEditPoints="1"/>
              </p:cNvSpPr>
              <p:nvPr/>
            </p:nvSpPr>
            <p:spPr bwMode="auto">
              <a:xfrm>
                <a:off x="1507792" y="1512712"/>
                <a:ext cx="163705" cy="27279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93" name="Touchscreen" title="Icon of a closed hand with one finger touching a screen">
                <a:extLst>
                  <a:ext uri="{FF2B5EF4-FFF2-40B4-BE49-F238E27FC236}">
                    <a16:creationId xmlns:a16="http://schemas.microsoft.com/office/drawing/2014/main" id="{99186132-45A1-4D12-8342-290C3094CFB6}"/>
                  </a:ext>
                </a:extLst>
              </p:cNvPr>
              <p:cNvSpPr>
                <a:spLocks noChangeAspect="1" noEditPoints="1"/>
              </p:cNvSpPr>
              <p:nvPr/>
            </p:nvSpPr>
            <p:spPr bwMode="auto">
              <a:xfrm>
                <a:off x="1830824" y="1512712"/>
                <a:ext cx="290953" cy="27279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grpSp>
          <p:nvGrpSpPr>
            <p:cNvPr id="94" name="Group 93">
              <a:extLst>
                <a:ext uri="{FF2B5EF4-FFF2-40B4-BE49-F238E27FC236}">
                  <a16:creationId xmlns:a16="http://schemas.microsoft.com/office/drawing/2014/main" id="{E8578E73-28D0-49E3-91C5-CD9773F6E1F6}"/>
                </a:ext>
              </a:extLst>
            </p:cNvPr>
            <p:cNvGrpSpPr/>
            <p:nvPr/>
          </p:nvGrpSpPr>
          <p:grpSpPr>
            <a:xfrm>
              <a:off x="10033240" y="3897617"/>
              <a:ext cx="923132" cy="277064"/>
              <a:chOff x="10060045" y="3432628"/>
              <a:chExt cx="1237717" cy="371483"/>
            </a:xfrm>
          </p:grpSpPr>
          <p:sp>
            <p:nvSpPr>
              <p:cNvPr id="95" name="chip" title="Icon of a computer chip">
                <a:extLst>
                  <a:ext uri="{FF2B5EF4-FFF2-40B4-BE49-F238E27FC236}">
                    <a16:creationId xmlns:a16="http://schemas.microsoft.com/office/drawing/2014/main" id="{F220B65D-B654-4D4B-B9B3-364A926BD1A5}"/>
                  </a:ext>
                </a:extLst>
              </p:cNvPr>
              <p:cNvSpPr>
                <a:spLocks noChangeAspect="1" noEditPoints="1"/>
              </p:cNvSpPr>
              <p:nvPr/>
            </p:nvSpPr>
            <p:spPr bwMode="auto">
              <a:xfrm>
                <a:off x="10060045" y="3438351"/>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96" name="shield_3" title="Icon of a shield with an exclamation point inside">
                <a:extLst>
                  <a:ext uri="{FF2B5EF4-FFF2-40B4-BE49-F238E27FC236}">
                    <a16:creationId xmlns:a16="http://schemas.microsoft.com/office/drawing/2014/main" id="{B9E259D4-FFA2-4B45-A8DD-0B5E792CC1D4}"/>
                  </a:ext>
                </a:extLst>
              </p:cNvPr>
              <p:cNvSpPr>
                <a:spLocks noChangeAspect="1" noEditPoints="1"/>
              </p:cNvSpPr>
              <p:nvPr/>
            </p:nvSpPr>
            <p:spPr bwMode="auto">
              <a:xfrm>
                <a:off x="10939439" y="3432628"/>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7" name="signal" title="Icon of a communication signal">
                <a:extLst>
                  <a:ext uri="{FF2B5EF4-FFF2-40B4-BE49-F238E27FC236}">
                    <a16:creationId xmlns:a16="http://schemas.microsoft.com/office/drawing/2014/main" id="{73945368-9EDF-48E1-A14A-BE730CF09DB9}"/>
                  </a:ext>
                </a:extLst>
              </p:cNvPr>
              <p:cNvSpPr>
                <a:spLocks noChangeAspect="1" noEditPoints="1"/>
              </p:cNvSpPr>
              <p:nvPr/>
            </p:nvSpPr>
            <p:spPr bwMode="auto">
              <a:xfrm>
                <a:off x="10517858" y="3438351"/>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14" name="Group 13">
              <a:extLst>
                <a:ext uri="{FF2B5EF4-FFF2-40B4-BE49-F238E27FC236}">
                  <a16:creationId xmlns:a16="http://schemas.microsoft.com/office/drawing/2014/main" id="{BD51FF8A-0D62-4959-96AC-963ED6112980}"/>
                </a:ext>
              </a:extLst>
            </p:cNvPr>
            <p:cNvGrpSpPr/>
            <p:nvPr/>
          </p:nvGrpSpPr>
          <p:grpSpPr>
            <a:xfrm>
              <a:off x="642114" y="3911457"/>
              <a:ext cx="1571930" cy="318496"/>
              <a:chOff x="642114" y="3861602"/>
              <a:chExt cx="1571930" cy="318496"/>
            </a:xfrm>
          </p:grpSpPr>
          <p:grpSp>
            <p:nvGrpSpPr>
              <p:cNvPr id="99" name="Group 98">
                <a:extLst>
                  <a:ext uri="{FF2B5EF4-FFF2-40B4-BE49-F238E27FC236}">
                    <a16:creationId xmlns:a16="http://schemas.microsoft.com/office/drawing/2014/main" id="{91EF8B4A-9D93-4B41-8107-AD82B3F07991}"/>
                  </a:ext>
                </a:extLst>
              </p:cNvPr>
              <p:cNvGrpSpPr/>
              <p:nvPr/>
            </p:nvGrpSpPr>
            <p:grpSpPr>
              <a:xfrm>
                <a:off x="1068099" y="3861602"/>
                <a:ext cx="298290" cy="318496"/>
                <a:chOff x="6017524" y="3339411"/>
                <a:chExt cx="295275" cy="315278"/>
              </a:xfrm>
            </p:grpSpPr>
            <p:sp>
              <p:nvSpPr>
                <p:cNvPr id="110" name="Freeform: Shape 109">
                  <a:extLst>
                    <a:ext uri="{FF2B5EF4-FFF2-40B4-BE49-F238E27FC236}">
                      <a16:creationId xmlns:a16="http://schemas.microsoft.com/office/drawing/2014/main" id="{5DFB4972-E755-4FA3-9FE0-0448ADD5A28C}"/>
                    </a:ext>
                  </a:extLst>
                </p:cNvPr>
                <p:cNvSpPr/>
                <p:nvPr/>
              </p:nvSpPr>
              <p:spPr>
                <a:xfrm>
                  <a:off x="6084199" y="3416564"/>
                  <a:ext cx="152400" cy="238125"/>
                </a:xfrm>
                <a:custGeom>
                  <a:avLst/>
                  <a:gdLst>
                    <a:gd name="connsiteX0" fmla="*/ 117845 w 152400"/>
                    <a:gd name="connsiteY0" fmla="*/ 177853 h 238125"/>
                    <a:gd name="connsiteX1" fmla="*/ 117845 w 152400"/>
                    <a:gd name="connsiteY1" fmla="*/ 207380 h 238125"/>
                    <a:gd name="connsiteX2" fmla="*/ 91175 w 152400"/>
                    <a:gd name="connsiteY2" fmla="*/ 234050 h 238125"/>
                    <a:gd name="connsiteX3" fmla="*/ 69268 w 152400"/>
                    <a:gd name="connsiteY3" fmla="*/ 234050 h 238125"/>
                    <a:gd name="connsiteX4" fmla="*/ 42598 w 152400"/>
                    <a:gd name="connsiteY4" fmla="*/ 207380 h 238125"/>
                    <a:gd name="connsiteX5" fmla="*/ 42598 w 152400"/>
                    <a:gd name="connsiteY5" fmla="*/ 178805 h 238125"/>
                    <a:gd name="connsiteX6" fmla="*/ 28310 w 152400"/>
                    <a:gd name="connsiteY6" fmla="*/ 141658 h 238125"/>
                    <a:gd name="connsiteX7" fmla="*/ 27357 w 152400"/>
                    <a:gd name="connsiteY7" fmla="*/ 139753 h 238125"/>
                    <a:gd name="connsiteX8" fmla="*/ 7355 w 152400"/>
                    <a:gd name="connsiteY8" fmla="*/ 81650 h 238125"/>
                    <a:gd name="connsiteX9" fmla="*/ 80698 w 152400"/>
                    <a:gd name="connsiteY9" fmla="*/ 7355 h 238125"/>
                    <a:gd name="connsiteX10" fmla="*/ 154040 w 152400"/>
                    <a:gd name="connsiteY10" fmla="*/ 81650 h 238125"/>
                    <a:gd name="connsiteX11" fmla="*/ 134990 w 152400"/>
                    <a:gd name="connsiteY11" fmla="*/ 138800 h 238125"/>
                    <a:gd name="connsiteX12" fmla="*/ 133085 w 152400"/>
                    <a:gd name="connsiteY12" fmla="*/ 141658 h 238125"/>
                    <a:gd name="connsiteX13" fmla="*/ 117845 w 152400"/>
                    <a:gd name="connsiteY13" fmla="*/ 17785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238125">
                      <a:moveTo>
                        <a:pt x="117845" y="177853"/>
                      </a:moveTo>
                      <a:lnTo>
                        <a:pt x="117845" y="207380"/>
                      </a:lnTo>
                      <a:cubicBezTo>
                        <a:pt x="117845" y="221668"/>
                        <a:pt x="105463" y="234050"/>
                        <a:pt x="91175" y="234050"/>
                      </a:cubicBezTo>
                      <a:lnTo>
                        <a:pt x="69268" y="234050"/>
                      </a:lnTo>
                      <a:cubicBezTo>
                        <a:pt x="54980" y="234050"/>
                        <a:pt x="42598" y="221668"/>
                        <a:pt x="42598" y="207380"/>
                      </a:cubicBezTo>
                      <a:lnTo>
                        <a:pt x="42598" y="178805"/>
                      </a:lnTo>
                      <a:cubicBezTo>
                        <a:pt x="42598" y="178805"/>
                        <a:pt x="35930" y="154040"/>
                        <a:pt x="28310" y="141658"/>
                      </a:cubicBezTo>
                      <a:lnTo>
                        <a:pt x="27357" y="139753"/>
                      </a:lnTo>
                      <a:cubicBezTo>
                        <a:pt x="17832" y="123560"/>
                        <a:pt x="7355" y="104510"/>
                        <a:pt x="7355" y="81650"/>
                      </a:cubicBezTo>
                      <a:cubicBezTo>
                        <a:pt x="7355" y="39740"/>
                        <a:pt x="38788" y="7355"/>
                        <a:pt x="80698" y="7355"/>
                      </a:cubicBezTo>
                      <a:cubicBezTo>
                        <a:pt x="122607" y="7355"/>
                        <a:pt x="154040" y="38788"/>
                        <a:pt x="154040" y="81650"/>
                      </a:cubicBezTo>
                      <a:cubicBezTo>
                        <a:pt x="154040" y="104510"/>
                        <a:pt x="143563" y="122608"/>
                        <a:pt x="134990" y="138800"/>
                      </a:cubicBezTo>
                      <a:lnTo>
                        <a:pt x="133085" y="141658"/>
                      </a:lnTo>
                      <a:cubicBezTo>
                        <a:pt x="125465" y="154040"/>
                        <a:pt x="117845" y="177853"/>
                        <a:pt x="117845" y="177853"/>
                      </a:cubicBez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20" name="Freeform: Shape 119">
                  <a:extLst>
                    <a:ext uri="{FF2B5EF4-FFF2-40B4-BE49-F238E27FC236}">
                      <a16:creationId xmlns:a16="http://schemas.microsoft.com/office/drawing/2014/main" id="{46E79954-84F8-4066-B7A2-51E8F4A7D997}"/>
                    </a:ext>
                  </a:extLst>
                </p:cNvPr>
                <p:cNvSpPr/>
                <p:nvPr/>
              </p:nvSpPr>
              <p:spPr>
                <a:xfrm>
                  <a:off x="6120394" y="3607064"/>
                  <a:ext cx="85725" cy="9525"/>
                </a:xfrm>
                <a:custGeom>
                  <a:avLst/>
                  <a:gdLst>
                    <a:gd name="connsiteX0" fmla="*/ 7355 w 85725"/>
                    <a:gd name="connsiteY0" fmla="*/ 7355 h 9525"/>
                    <a:gd name="connsiteX1" fmla="*/ 78793 w 85725"/>
                    <a:gd name="connsiteY1" fmla="*/ 7355 h 9525"/>
                  </a:gdLst>
                  <a:ahLst/>
                  <a:cxnLst>
                    <a:cxn ang="0">
                      <a:pos x="connsiteX0" y="connsiteY0"/>
                    </a:cxn>
                    <a:cxn ang="0">
                      <a:pos x="connsiteX1" y="connsiteY1"/>
                    </a:cxn>
                  </a:cxnLst>
                  <a:rect l="l" t="t" r="r" b="b"/>
                  <a:pathLst>
                    <a:path w="85725" h="9525">
                      <a:moveTo>
                        <a:pt x="7355" y="7355"/>
                      </a:moveTo>
                      <a:lnTo>
                        <a:pt x="78793" y="7355"/>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22" name="Freeform: Shape 121">
                  <a:extLst>
                    <a:ext uri="{FF2B5EF4-FFF2-40B4-BE49-F238E27FC236}">
                      <a16:creationId xmlns:a16="http://schemas.microsoft.com/office/drawing/2014/main" id="{71F378B2-5835-49D2-BA08-0620415EACC6}"/>
                    </a:ext>
                  </a:extLst>
                </p:cNvPr>
                <p:cNvSpPr/>
                <p:nvPr/>
              </p:nvSpPr>
              <p:spPr>
                <a:xfrm>
                  <a:off x="6126109" y="3625161"/>
                  <a:ext cx="76200" cy="9525"/>
                </a:xfrm>
                <a:custGeom>
                  <a:avLst/>
                  <a:gdLst>
                    <a:gd name="connsiteX0" fmla="*/ 7355 w 76200"/>
                    <a:gd name="connsiteY0" fmla="*/ 7355 h 9525"/>
                    <a:gd name="connsiteX1" fmla="*/ 71173 w 76200"/>
                    <a:gd name="connsiteY1" fmla="*/ 7355 h 9525"/>
                  </a:gdLst>
                  <a:ahLst/>
                  <a:cxnLst>
                    <a:cxn ang="0">
                      <a:pos x="connsiteX0" y="connsiteY0"/>
                    </a:cxn>
                    <a:cxn ang="0">
                      <a:pos x="connsiteX1" y="connsiteY1"/>
                    </a:cxn>
                  </a:cxnLst>
                  <a:rect l="l" t="t" r="r" b="b"/>
                  <a:pathLst>
                    <a:path w="76200" h="9525">
                      <a:moveTo>
                        <a:pt x="7355" y="7355"/>
                      </a:moveTo>
                      <a:lnTo>
                        <a:pt x="71173" y="7355"/>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23" name="Freeform: Shape 122">
                  <a:extLst>
                    <a:ext uri="{FF2B5EF4-FFF2-40B4-BE49-F238E27FC236}">
                      <a16:creationId xmlns:a16="http://schemas.microsoft.com/office/drawing/2014/main" id="{CE957F4E-716E-4A20-9AFB-EDF6FE214FCD}"/>
                    </a:ext>
                  </a:extLst>
                </p:cNvPr>
                <p:cNvSpPr/>
                <p:nvPr/>
              </p:nvSpPr>
              <p:spPr>
                <a:xfrm>
                  <a:off x="6017524" y="3339411"/>
                  <a:ext cx="295275" cy="200025"/>
                </a:xfrm>
                <a:custGeom>
                  <a:avLst/>
                  <a:gdLst>
                    <a:gd name="connsiteX0" fmla="*/ 149278 w 295275"/>
                    <a:gd name="connsiteY0" fmla="*/ 7355 h 200025"/>
                    <a:gd name="connsiteX1" fmla="*/ 149278 w 295275"/>
                    <a:gd name="connsiteY1" fmla="*/ 48313 h 200025"/>
                    <a:gd name="connsiteX2" fmla="*/ 63553 w 295275"/>
                    <a:gd name="connsiteY2" fmla="*/ 34025 h 200025"/>
                    <a:gd name="connsiteX3" fmla="*/ 86413 w 295275"/>
                    <a:gd name="connsiteY3" fmla="*/ 68315 h 200025"/>
                    <a:gd name="connsiteX4" fmla="*/ 47360 w 295275"/>
                    <a:gd name="connsiteY4" fmla="*/ 120703 h 200025"/>
                    <a:gd name="connsiteX5" fmla="*/ 8307 w 295275"/>
                    <a:gd name="connsiteY5" fmla="*/ 107368 h 200025"/>
                    <a:gd name="connsiteX6" fmla="*/ 7355 w 295275"/>
                    <a:gd name="connsiteY6" fmla="*/ 197855 h 200025"/>
                    <a:gd name="connsiteX7" fmla="*/ 46407 w 295275"/>
                    <a:gd name="connsiteY7" fmla="*/ 184520 h 200025"/>
                    <a:gd name="connsiteX8" fmla="*/ 235003 w 295275"/>
                    <a:gd name="connsiteY8" fmla="*/ 34025 h 200025"/>
                    <a:gd name="connsiteX9" fmla="*/ 212143 w 295275"/>
                    <a:gd name="connsiteY9" fmla="*/ 68315 h 200025"/>
                    <a:gd name="connsiteX10" fmla="*/ 289295 w 295275"/>
                    <a:gd name="connsiteY10" fmla="*/ 107368 h 200025"/>
                    <a:gd name="connsiteX11" fmla="*/ 250243 w 295275"/>
                    <a:gd name="connsiteY11" fmla="*/ 120703 h 200025"/>
                    <a:gd name="connsiteX12" fmla="*/ 291200 w 295275"/>
                    <a:gd name="connsiteY12" fmla="*/ 197855 h 200025"/>
                    <a:gd name="connsiteX13" fmla="*/ 252148 w 295275"/>
                    <a:gd name="connsiteY13" fmla="*/ 18452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275" h="200025">
                      <a:moveTo>
                        <a:pt x="149278" y="7355"/>
                      </a:moveTo>
                      <a:lnTo>
                        <a:pt x="149278" y="48313"/>
                      </a:lnTo>
                      <a:moveTo>
                        <a:pt x="63553" y="34025"/>
                      </a:moveTo>
                      <a:lnTo>
                        <a:pt x="86413" y="68315"/>
                      </a:lnTo>
                      <a:moveTo>
                        <a:pt x="47360" y="120703"/>
                      </a:moveTo>
                      <a:lnTo>
                        <a:pt x="8307" y="107368"/>
                      </a:lnTo>
                      <a:moveTo>
                        <a:pt x="7355" y="197855"/>
                      </a:moveTo>
                      <a:lnTo>
                        <a:pt x="46407" y="184520"/>
                      </a:lnTo>
                      <a:moveTo>
                        <a:pt x="235003" y="34025"/>
                      </a:moveTo>
                      <a:lnTo>
                        <a:pt x="212143" y="68315"/>
                      </a:lnTo>
                      <a:moveTo>
                        <a:pt x="289295" y="107368"/>
                      </a:moveTo>
                      <a:lnTo>
                        <a:pt x="250243" y="120703"/>
                      </a:lnTo>
                      <a:moveTo>
                        <a:pt x="291200" y="197855"/>
                      </a:moveTo>
                      <a:lnTo>
                        <a:pt x="252148" y="184520"/>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100" name="Directory" title="Icon of an address book or directory">
                <a:extLst>
                  <a:ext uri="{FF2B5EF4-FFF2-40B4-BE49-F238E27FC236}">
                    <a16:creationId xmlns:a16="http://schemas.microsoft.com/office/drawing/2014/main" id="{49959909-58FC-488E-ABE3-AE321D6BB9D2}"/>
                  </a:ext>
                </a:extLst>
              </p:cNvPr>
              <p:cNvSpPr>
                <a:spLocks noChangeAspect="1" noEditPoints="1"/>
              </p:cNvSpPr>
              <p:nvPr/>
            </p:nvSpPr>
            <p:spPr bwMode="auto">
              <a:xfrm>
                <a:off x="642114" y="3907301"/>
                <a:ext cx="271830" cy="272797"/>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01" name="page" title="Icon of a rectangle with a dotted line in the middle, an arrow on the right side pointing to the right">
                <a:extLst>
                  <a:ext uri="{FF2B5EF4-FFF2-40B4-BE49-F238E27FC236}">
                    <a16:creationId xmlns:a16="http://schemas.microsoft.com/office/drawing/2014/main" id="{0A5C8791-B128-440C-B382-0756AD45AD4C}"/>
                  </a:ext>
                </a:extLst>
              </p:cNvPr>
              <p:cNvSpPr>
                <a:spLocks noChangeAspect="1" noEditPoints="1"/>
              </p:cNvSpPr>
              <p:nvPr/>
            </p:nvSpPr>
            <p:spPr bwMode="auto">
              <a:xfrm>
                <a:off x="1520544" y="3975882"/>
                <a:ext cx="283117" cy="204216"/>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02" name="Shield_EA18" title="Icon of a shield">
                <a:extLst>
                  <a:ext uri="{FF2B5EF4-FFF2-40B4-BE49-F238E27FC236}">
                    <a16:creationId xmlns:a16="http://schemas.microsoft.com/office/drawing/2014/main" id="{22A7BA5A-64BD-43D5-95A3-11918C013D07}"/>
                  </a:ext>
                </a:extLst>
              </p:cNvPr>
              <p:cNvSpPr>
                <a:spLocks noChangeAspect="1"/>
              </p:cNvSpPr>
              <p:nvPr/>
            </p:nvSpPr>
            <p:spPr bwMode="auto">
              <a:xfrm>
                <a:off x="1957817" y="3907301"/>
                <a:ext cx="256227" cy="27279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grpSp>
          <p:nvGrpSpPr>
            <p:cNvPr id="13" name="Group 12">
              <a:extLst>
                <a:ext uri="{FF2B5EF4-FFF2-40B4-BE49-F238E27FC236}">
                  <a16:creationId xmlns:a16="http://schemas.microsoft.com/office/drawing/2014/main" id="{907DF139-9DC8-4996-BFE1-94DC32183B91}"/>
                </a:ext>
              </a:extLst>
            </p:cNvPr>
            <p:cNvGrpSpPr/>
            <p:nvPr/>
          </p:nvGrpSpPr>
          <p:grpSpPr>
            <a:xfrm>
              <a:off x="9431149" y="5817637"/>
              <a:ext cx="1996537" cy="318495"/>
              <a:chOff x="9431149" y="6065491"/>
              <a:chExt cx="1996537" cy="318495"/>
            </a:xfrm>
          </p:grpSpPr>
          <p:grpSp>
            <p:nvGrpSpPr>
              <p:cNvPr id="125" name="Group 124">
                <a:extLst>
                  <a:ext uri="{FF2B5EF4-FFF2-40B4-BE49-F238E27FC236}">
                    <a16:creationId xmlns:a16="http://schemas.microsoft.com/office/drawing/2014/main" id="{536DD0C7-C1BB-453B-A7CB-8FD63B55BFAF}"/>
                  </a:ext>
                </a:extLst>
              </p:cNvPr>
              <p:cNvGrpSpPr/>
              <p:nvPr/>
            </p:nvGrpSpPr>
            <p:grpSpPr>
              <a:xfrm>
                <a:off x="9431149" y="6065491"/>
                <a:ext cx="298289" cy="318495"/>
                <a:chOff x="6017524" y="3339411"/>
                <a:chExt cx="295275" cy="315278"/>
              </a:xfrm>
            </p:grpSpPr>
            <p:sp>
              <p:nvSpPr>
                <p:cNvPr id="131" name="Freeform: Shape 130">
                  <a:extLst>
                    <a:ext uri="{FF2B5EF4-FFF2-40B4-BE49-F238E27FC236}">
                      <a16:creationId xmlns:a16="http://schemas.microsoft.com/office/drawing/2014/main" id="{89E80CB5-96D0-41F6-910B-92486B3CC6B9}"/>
                    </a:ext>
                  </a:extLst>
                </p:cNvPr>
                <p:cNvSpPr/>
                <p:nvPr/>
              </p:nvSpPr>
              <p:spPr>
                <a:xfrm>
                  <a:off x="6084199" y="3416564"/>
                  <a:ext cx="152400" cy="238125"/>
                </a:xfrm>
                <a:custGeom>
                  <a:avLst/>
                  <a:gdLst>
                    <a:gd name="connsiteX0" fmla="*/ 117845 w 152400"/>
                    <a:gd name="connsiteY0" fmla="*/ 177853 h 238125"/>
                    <a:gd name="connsiteX1" fmla="*/ 117845 w 152400"/>
                    <a:gd name="connsiteY1" fmla="*/ 207380 h 238125"/>
                    <a:gd name="connsiteX2" fmla="*/ 91175 w 152400"/>
                    <a:gd name="connsiteY2" fmla="*/ 234050 h 238125"/>
                    <a:gd name="connsiteX3" fmla="*/ 69268 w 152400"/>
                    <a:gd name="connsiteY3" fmla="*/ 234050 h 238125"/>
                    <a:gd name="connsiteX4" fmla="*/ 42598 w 152400"/>
                    <a:gd name="connsiteY4" fmla="*/ 207380 h 238125"/>
                    <a:gd name="connsiteX5" fmla="*/ 42598 w 152400"/>
                    <a:gd name="connsiteY5" fmla="*/ 178805 h 238125"/>
                    <a:gd name="connsiteX6" fmla="*/ 28310 w 152400"/>
                    <a:gd name="connsiteY6" fmla="*/ 141658 h 238125"/>
                    <a:gd name="connsiteX7" fmla="*/ 27357 w 152400"/>
                    <a:gd name="connsiteY7" fmla="*/ 139753 h 238125"/>
                    <a:gd name="connsiteX8" fmla="*/ 7355 w 152400"/>
                    <a:gd name="connsiteY8" fmla="*/ 81650 h 238125"/>
                    <a:gd name="connsiteX9" fmla="*/ 80698 w 152400"/>
                    <a:gd name="connsiteY9" fmla="*/ 7355 h 238125"/>
                    <a:gd name="connsiteX10" fmla="*/ 154040 w 152400"/>
                    <a:gd name="connsiteY10" fmla="*/ 81650 h 238125"/>
                    <a:gd name="connsiteX11" fmla="*/ 134990 w 152400"/>
                    <a:gd name="connsiteY11" fmla="*/ 138800 h 238125"/>
                    <a:gd name="connsiteX12" fmla="*/ 133085 w 152400"/>
                    <a:gd name="connsiteY12" fmla="*/ 141658 h 238125"/>
                    <a:gd name="connsiteX13" fmla="*/ 117845 w 152400"/>
                    <a:gd name="connsiteY13" fmla="*/ 17785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238125">
                      <a:moveTo>
                        <a:pt x="117845" y="177853"/>
                      </a:moveTo>
                      <a:lnTo>
                        <a:pt x="117845" y="207380"/>
                      </a:lnTo>
                      <a:cubicBezTo>
                        <a:pt x="117845" y="221668"/>
                        <a:pt x="105463" y="234050"/>
                        <a:pt x="91175" y="234050"/>
                      </a:cubicBezTo>
                      <a:lnTo>
                        <a:pt x="69268" y="234050"/>
                      </a:lnTo>
                      <a:cubicBezTo>
                        <a:pt x="54980" y="234050"/>
                        <a:pt x="42598" y="221668"/>
                        <a:pt x="42598" y="207380"/>
                      </a:cubicBezTo>
                      <a:lnTo>
                        <a:pt x="42598" y="178805"/>
                      </a:lnTo>
                      <a:cubicBezTo>
                        <a:pt x="42598" y="178805"/>
                        <a:pt x="35930" y="154040"/>
                        <a:pt x="28310" y="141658"/>
                      </a:cubicBezTo>
                      <a:lnTo>
                        <a:pt x="27357" y="139753"/>
                      </a:lnTo>
                      <a:cubicBezTo>
                        <a:pt x="17832" y="123560"/>
                        <a:pt x="7355" y="104510"/>
                        <a:pt x="7355" y="81650"/>
                      </a:cubicBezTo>
                      <a:cubicBezTo>
                        <a:pt x="7355" y="39740"/>
                        <a:pt x="38788" y="7355"/>
                        <a:pt x="80698" y="7355"/>
                      </a:cubicBezTo>
                      <a:cubicBezTo>
                        <a:pt x="122607" y="7355"/>
                        <a:pt x="154040" y="38788"/>
                        <a:pt x="154040" y="81650"/>
                      </a:cubicBezTo>
                      <a:cubicBezTo>
                        <a:pt x="154040" y="104510"/>
                        <a:pt x="143563" y="122608"/>
                        <a:pt x="134990" y="138800"/>
                      </a:cubicBezTo>
                      <a:lnTo>
                        <a:pt x="133085" y="141658"/>
                      </a:lnTo>
                      <a:cubicBezTo>
                        <a:pt x="125465" y="154040"/>
                        <a:pt x="117845" y="177853"/>
                        <a:pt x="117845" y="177853"/>
                      </a:cubicBez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32" name="Freeform: Shape 131">
                  <a:extLst>
                    <a:ext uri="{FF2B5EF4-FFF2-40B4-BE49-F238E27FC236}">
                      <a16:creationId xmlns:a16="http://schemas.microsoft.com/office/drawing/2014/main" id="{94D8864F-2BEE-4BC5-AEE7-F0980AD161E5}"/>
                    </a:ext>
                  </a:extLst>
                </p:cNvPr>
                <p:cNvSpPr/>
                <p:nvPr/>
              </p:nvSpPr>
              <p:spPr>
                <a:xfrm>
                  <a:off x="6120394" y="3607064"/>
                  <a:ext cx="85725" cy="9525"/>
                </a:xfrm>
                <a:custGeom>
                  <a:avLst/>
                  <a:gdLst>
                    <a:gd name="connsiteX0" fmla="*/ 7355 w 85725"/>
                    <a:gd name="connsiteY0" fmla="*/ 7355 h 9525"/>
                    <a:gd name="connsiteX1" fmla="*/ 78793 w 85725"/>
                    <a:gd name="connsiteY1" fmla="*/ 7355 h 9525"/>
                  </a:gdLst>
                  <a:ahLst/>
                  <a:cxnLst>
                    <a:cxn ang="0">
                      <a:pos x="connsiteX0" y="connsiteY0"/>
                    </a:cxn>
                    <a:cxn ang="0">
                      <a:pos x="connsiteX1" y="connsiteY1"/>
                    </a:cxn>
                  </a:cxnLst>
                  <a:rect l="l" t="t" r="r" b="b"/>
                  <a:pathLst>
                    <a:path w="85725" h="9525">
                      <a:moveTo>
                        <a:pt x="7355" y="7355"/>
                      </a:moveTo>
                      <a:lnTo>
                        <a:pt x="78793" y="7355"/>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39" name="Freeform: Shape 138">
                  <a:extLst>
                    <a:ext uri="{FF2B5EF4-FFF2-40B4-BE49-F238E27FC236}">
                      <a16:creationId xmlns:a16="http://schemas.microsoft.com/office/drawing/2014/main" id="{A975F51E-48E0-4DD5-BBE7-EC487E2BB95D}"/>
                    </a:ext>
                  </a:extLst>
                </p:cNvPr>
                <p:cNvSpPr/>
                <p:nvPr/>
              </p:nvSpPr>
              <p:spPr>
                <a:xfrm>
                  <a:off x="6126109" y="3625161"/>
                  <a:ext cx="76200" cy="9525"/>
                </a:xfrm>
                <a:custGeom>
                  <a:avLst/>
                  <a:gdLst>
                    <a:gd name="connsiteX0" fmla="*/ 7355 w 76200"/>
                    <a:gd name="connsiteY0" fmla="*/ 7355 h 9525"/>
                    <a:gd name="connsiteX1" fmla="*/ 71173 w 76200"/>
                    <a:gd name="connsiteY1" fmla="*/ 7355 h 9525"/>
                  </a:gdLst>
                  <a:ahLst/>
                  <a:cxnLst>
                    <a:cxn ang="0">
                      <a:pos x="connsiteX0" y="connsiteY0"/>
                    </a:cxn>
                    <a:cxn ang="0">
                      <a:pos x="connsiteX1" y="connsiteY1"/>
                    </a:cxn>
                  </a:cxnLst>
                  <a:rect l="l" t="t" r="r" b="b"/>
                  <a:pathLst>
                    <a:path w="76200" h="9525">
                      <a:moveTo>
                        <a:pt x="7355" y="7355"/>
                      </a:moveTo>
                      <a:lnTo>
                        <a:pt x="71173" y="7355"/>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41" name="Freeform: Shape 140">
                  <a:extLst>
                    <a:ext uri="{FF2B5EF4-FFF2-40B4-BE49-F238E27FC236}">
                      <a16:creationId xmlns:a16="http://schemas.microsoft.com/office/drawing/2014/main" id="{F708F655-5B0F-44ED-9D07-9A66FCDA0E41}"/>
                    </a:ext>
                  </a:extLst>
                </p:cNvPr>
                <p:cNvSpPr/>
                <p:nvPr/>
              </p:nvSpPr>
              <p:spPr>
                <a:xfrm>
                  <a:off x="6017524" y="3339411"/>
                  <a:ext cx="295275" cy="200025"/>
                </a:xfrm>
                <a:custGeom>
                  <a:avLst/>
                  <a:gdLst>
                    <a:gd name="connsiteX0" fmla="*/ 149278 w 295275"/>
                    <a:gd name="connsiteY0" fmla="*/ 7355 h 200025"/>
                    <a:gd name="connsiteX1" fmla="*/ 149278 w 295275"/>
                    <a:gd name="connsiteY1" fmla="*/ 48313 h 200025"/>
                    <a:gd name="connsiteX2" fmla="*/ 63553 w 295275"/>
                    <a:gd name="connsiteY2" fmla="*/ 34025 h 200025"/>
                    <a:gd name="connsiteX3" fmla="*/ 86413 w 295275"/>
                    <a:gd name="connsiteY3" fmla="*/ 68315 h 200025"/>
                    <a:gd name="connsiteX4" fmla="*/ 47360 w 295275"/>
                    <a:gd name="connsiteY4" fmla="*/ 120703 h 200025"/>
                    <a:gd name="connsiteX5" fmla="*/ 8307 w 295275"/>
                    <a:gd name="connsiteY5" fmla="*/ 107368 h 200025"/>
                    <a:gd name="connsiteX6" fmla="*/ 7355 w 295275"/>
                    <a:gd name="connsiteY6" fmla="*/ 197855 h 200025"/>
                    <a:gd name="connsiteX7" fmla="*/ 46407 w 295275"/>
                    <a:gd name="connsiteY7" fmla="*/ 184520 h 200025"/>
                    <a:gd name="connsiteX8" fmla="*/ 235003 w 295275"/>
                    <a:gd name="connsiteY8" fmla="*/ 34025 h 200025"/>
                    <a:gd name="connsiteX9" fmla="*/ 212143 w 295275"/>
                    <a:gd name="connsiteY9" fmla="*/ 68315 h 200025"/>
                    <a:gd name="connsiteX10" fmla="*/ 289295 w 295275"/>
                    <a:gd name="connsiteY10" fmla="*/ 107368 h 200025"/>
                    <a:gd name="connsiteX11" fmla="*/ 250243 w 295275"/>
                    <a:gd name="connsiteY11" fmla="*/ 120703 h 200025"/>
                    <a:gd name="connsiteX12" fmla="*/ 291200 w 295275"/>
                    <a:gd name="connsiteY12" fmla="*/ 197855 h 200025"/>
                    <a:gd name="connsiteX13" fmla="*/ 252148 w 295275"/>
                    <a:gd name="connsiteY13" fmla="*/ 18452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275" h="200025">
                      <a:moveTo>
                        <a:pt x="149278" y="7355"/>
                      </a:moveTo>
                      <a:lnTo>
                        <a:pt x="149278" y="48313"/>
                      </a:lnTo>
                      <a:moveTo>
                        <a:pt x="63553" y="34025"/>
                      </a:moveTo>
                      <a:lnTo>
                        <a:pt x="86413" y="68315"/>
                      </a:lnTo>
                      <a:moveTo>
                        <a:pt x="47360" y="120703"/>
                      </a:moveTo>
                      <a:lnTo>
                        <a:pt x="8307" y="107368"/>
                      </a:lnTo>
                      <a:moveTo>
                        <a:pt x="7355" y="197855"/>
                      </a:moveTo>
                      <a:lnTo>
                        <a:pt x="46407" y="184520"/>
                      </a:lnTo>
                      <a:moveTo>
                        <a:pt x="235003" y="34025"/>
                      </a:moveTo>
                      <a:lnTo>
                        <a:pt x="212143" y="68315"/>
                      </a:lnTo>
                      <a:moveTo>
                        <a:pt x="289295" y="107368"/>
                      </a:moveTo>
                      <a:lnTo>
                        <a:pt x="250243" y="120703"/>
                      </a:lnTo>
                      <a:moveTo>
                        <a:pt x="291200" y="197855"/>
                      </a:moveTo>
                      <a:lnTo>
                        <a:pt x="252148" y="184520"/>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grpSp>
          <p:grpSp>
            <p:nvGrpSpPr>
              <p:cNvPr id="12" name="Group 11">
                <a:extLst>
                  <a:ext uri="{FF2B5EF4-FFF2-40B4-BE49-F238E27FC236}">
                    <a16:creationId xmlns:a16="http://schemas.microsoft.com/office/drawing/2014/main" id="{57D12590-59F5-4F0C-AD0C-9616014A9353}"/>
                  </a:ext>
                </a:extLst>
              </p:cNvPr>
              <p:cNvGrpSpPr/>
              <p:nvPr/>
            </p:nvGrpSpPr>
            <p:grpSpPr>
              <a:xfrm>
                <a:off x="9885936" y="6093617"/>
                <a:ext cx="268778" cy="290369"/>
                <a:chOff x="9676331" y="5939974"/>
                <a:chExt cx="268778" cy="290369"/>
              </a:xfrm>
            </p:grpSpPr>
            <p:sp>
              <p:nvSpPr>
                <p:cNvPr id="126" name="people_7" title="Icon of two people">
                  <a:extLst>
                    <a:ext uri="{FF2B5EF4-FFF2-40B4-BE49-F238E27FC236}">
                      <a16:creationId xmlns:a16="http://schemas.microsoft.com/office/drawing/2014/main" id="{26EBCA99-AF64-4199-8911-C2610D099458}"/>
                    </a:ext>
                  </a:extLst>
                </p:cNvPr>
                <p:cNvSpPr>
                  <a:spLocks noChangeAspect="1" noEditPoints="1"/>
                </p:cNvSpPr>
                <p:nvPr/>
              </p:nvSpPr>
              <p:spPr bwMode="auto">
                <a:xfrm>
                  <a:off x="9676331" y="5939974"/>
                  <a:ext cx="249882" cy="272796"/>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27" name="DevUpdate_ECC5" title="Icon of a clock with an arrow around it pointing clockwise">
                  <a:extLst>
                    <a:ext uri="{FF2B5EF4-FFF2-40B4-BE49-F238E27FC236}">
                      <a16:creationId xmlns:a16="http://schemas.microsoft.com/office/drawing/2014/main" id="{08FB0B94-C09E-43E1-BBF5-797E4EA0F1EB}"/>
                    </a:ext>
                  </a:extLst>
                </p:cNvPr>
                <p:cNvSpPr>
                  <a:spLocks noChangeAspect="1" noEditPoints="1"/>
                </p:cNvSpPr>
                <p:nvPr/>
              </p:nvSpPr>
              <p:spPr bwMode="auto">
                <a:xfrm>
                  <a:off x="9837435" y="6122541"/>
                  <a:ext cx="107674" cy="107802"/>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128" name="Devices3_EA6C" title="Icon of a cellphone in front of a monitor">
                <a:extLst>
                  <a:ext uri="{FF2B5EF4-FFF2-40B4-BE49-F238E27FC236}">
                    <a16:creationId xmlns:a16="http://schemas.microsoft.com/office/drawing/2014/main" id="{98B855E9-4ED2-4CE6-BDD5-573803679A93}"/>
                  </a:ext>
                </a:extLst>
              </p:cNvPr>
              <p:cNvSpPr>
                <a:spLocks noChangeAspect="1" noEditPoints="1"/>
              </p:cNvSpPr>
              <p:nvPr/>
            </p:nvSpPr>
            <p:spPr bwMode="auto">
              <a:xfrm>
                <a:off x="10723937" y="6171375"/>
                <a:ext cx="306896" cy="21261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129" name="signal" title="Icon of a communication signal">
                <a:extLst>
                  <a:ext uri="{FF2B5EF4-FFF2-40B4-BE49-F238E27FC236}">
                    <a16:creationId xmlns:a16="http://schemas.microsoft.com/office/drawing/2014/main" id="{BB71A7DD-F362-48DD-A2D9-5402C2162D6C}"/>
                  </a:ext>
                </a:extLst>
              </p:cNvPr>
              <p:cNvSpPr>
                <a:spLocks noChangeAspect="1" noEditPoints="1"/>
              </p:cNvSpPr>
              <p:nvPr/>
            </p:nvSpPr>
            <p:spPr bwMode="auto">
              <a:xfrm>
                <a:off x="11187333" y="6111190"/>
                <a:ext cx="240353" cy="272796"/>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30" name="Shield_EA18" title="Icon of a shield">
                <a:extLst>
                  <a:ext uri="{FF2B5EF4-FFF2-40B4-BE49-F238E27FC236}">
                    <a16:creationId xmlns:a16="http://schemas.microsoft.com/office/drawing/2014/main" id="{D1C2FABF-F32A-4C13-9D12-9A672A5814BC}"/>
                  </a:ext>
                </a:extLst>
              </p:cNvPr>
              <p:cNvSpPr>
                <a:spLocks noChangeAspect="1"/>
              </p:cNvSpPr>
              <p:nvPr/>
            </p:nvSpPr>
            <p:spPr bwMode="auto">
              <a:xfrm>
                <a:off x="10311212" y="6111190"/>
                <a:ext cx="256227" cy="27279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grpSp>
          <p:nvGrpSpPr>
            <p:cNvPr id="16" name="Group 15">
              <a:extLst>
                <a:ext uri="{FF2B5EF4-FFF2-40B4-BE49-F238E27FC236}">
                  <a16:creationId xmlns:a16="http://schemas.microsoft.com/office/drawing/2014/main" id="{60E60061-B6DB-4AEF-92D0-D4478A42A54C}"/>
                </a:ext>
              </a:extLst>
            </p:cNvPr>
            <p:cNvGrpSpPr/>
            <p:nvPr/>
          </p:nvGrpSpPr>
          <p:grpSpPr>
            <a:xfrm>
              <a:off x="805994" y="5422214"/>
              <a:ext cx="1255331" cy="735025"/>
              <a:chOff x="805994" y="5701968"/>
              <a:chExt cx="1255331" cy="735025"/>
            </a:xfrm>
          </p:grpSpPr>
          <p:sp>
            <p:nvSpPr>
              <p:cNvPr id="143" name="remote" title="Icon of a remote control">
                <a:extLst>
                  <a:ext uri="{FF2B5EF4-FFF2-40B4-BE49-F238E27FC236}">
                    <a16:creationId xmlns:a16="http://schemas.microsoft.com/office/drawing/2014/main" id="{52AA7288-69DE-4014-937E-A3BA28AAD462}"/>
                  </a:ext>
                </a:extLst>
              </p:cNvPr>
              <p:cNvSpPr>
                <a:spLocks noChangeAspect="1" noEditPoints="1"/>
              </p:cNvSpPr>
              <p:nvPr/>
            </p:nvSpPr>
            <p:spPr bwMode="auto">
              <a:xfrm>
                <a:off x="1947343" y="5701968"/>
                <a:ext cx="113982" cy="272797"/>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nvGrpSpPr>
              <p:cNvPr id="144" name="Group 143">
                <a:extLst>
                  <a:ext uri="{FF2B5EF4-FFF2-40B4-BE49-F238E27FC236}">
                    <a16:creationId xmlns:a16="http://schemas.microsoft.com/office/drawing/2014/main" id="{123845B6-0F51-42BD-BFE6-50FA3C4C2480}"/>
                  </a:ext>
                </a:extLst>
              </p:cNvPr>
              <p:cNvGrpSpPr/>
              <p:nvPr/>
            </p:nvGrpSpPr>
            <p:grpSpPr>
              <a:xfrm>
                <a:off x="1684586" y="6118498"/>
                <a:ext cx="298289" cy="318495"/>
                <a:chOff x="6017524" y="3339411"/>
                <a:chExt cx="295275" cy="315278"/>
              </a:xfrm>
            </p:grpSpPr>
            <p:sp>
              <p:nvSpPr>
                <p:cNvPr id="168" name="Freeform: Shape 167">
                  <a:extLst>
                    <a:ext uri="{FF2B5EF4-FFF2-40B4-BE49-F238E27FC236}">
                      <a16:creationId xmlns:a16="http://schemas.microsoft.com/office/drawing/2014/main" id="{6ACA4DD2-87B8-4A09-837C-7B3F5C4DEF78}"/>
                    </a:ext>
                  </a:extLst>
                </p:cNvPr>
                <p:cNvSpPr/>
                <p:nvPr/>
              </p:nvSpPr>
              <p:spPr>
                <a:xfrm>
                  <a:off x="6084199" y="3416564"/>
                  <a:ext cx="152400" cy="238125"/>
                </a:xfrm>
                <a:custGeom>
                  <a:avLst/>
                  <a:gdLst>
                    <a:gd name="connsiteX0" fmla="*/ 117845 w 152400"/>
                    <a:gd name="connsiteY0" fmla="*/ 177853 h 238125"/>
                    <a:gd name="connsiteX1" fmla="*/ 117845 w 152400"/>
                    <a:gd name="connsiteY1" fmla="*/ 207380 h 238125"/>
                    <a:gd name="connsiteX2" fmla="*/ 91175 w 152400"/>
                    <a:gd name="connsiteY2" fmla="*/ 234050 h 238125"/>
                    <a:gd name="connsiteX3" fmla="*/ 69268 w 152400"/>
                    <a:gd name="connsiteY3" fmla="*/ 234050 h 238125"/>
                    <a:gd name="connsiteX4" fmla="*/ 42598 w 152400"/>
                    <a:gd name="connsiteY4" fmla="*/ 207380 h 238125"/>
                    <a:gd name="connsiteX5" fmla="*/ 42598 w 152400"/>
                    <a:gd name="connsiteY5" fmla="*/ 178805 h 238125"/>
                    <a:gd name="connsiteX6" fmla="*/ 28310 w 152400"/>
                    <a:gd name="connsiteY6" fmla="*/ 141658 h 238125"/>
                    <a:gd name="connsiteX7" fmla="*/ 27357 w 152400"/>
                    <a:gd name="connsiteY7" fmla="*/ 139753 h 238125"/>
                    <a:gd name="connsiteX8" fmla="*/ 7355 w 152400"/>
                    <a:gd name="connsiteY8" fmla="*/ 81650 h 238125"/>
                    <a:gd name="connsiteX9" fmla="*/ 80698 w 152400"/>
                    <a:gd name="connsiteY9" fmla="*/ 7355 h 238125"/>
                    <a:gd name="connsiteX10" fmla="*/ 154040 w 152400"/>
                    <a:gd name="connsiteY10" fmla="*/ 81650 h 238125"/>
                    <a:gd name="connsiteX11" fmla="*/ 134990 w 152400"/>
                    <a:gd name="connsiteY11" fmla="*/ 138800 h 238125"/>
                    <a:gd name="connsiteX12" fmla="*/ 133085 w 152400"/>
                    <a:gd name="connsiteY12" fmla="*/ 141658 h 238125"/>
                    <a:gd name="connsiteX13" fmla="*/ 117845 w 152400"/>
                    <a:gd name="connsiteY13" fmla="*/ 17785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238125">
                      <a:moveTo>
                        <a:pt x="117845" y="177853"/>
                      </a:moveTo>
                      <a:lnTo>
                        <a:pt x="117845" y="207380"/>
                      </a:lnTo>
                      <a:cubicBezTo>
                        <a:pt x="117845" y="221668"/>
                        <a:pt x="105463" y="234050"/>
                        <a:pt x="91175" y="234050"/>
                      </a:cubicBezTo>
                      <a:lnTo>
                        <a:pt x="69268" y="234050"/>
                      </a:lnTo>
                      <a:cubicBezTo>
                        <a:pt x="54980" y="234050"/>
                        <a:pt x="42598" y="221668"/>
                        <a:pt x="42598" y="207380"/>
                      </a:cubicBezTo>
                      <a:lnTo>
                        <a:pt x="42598" y="178805"/>
                      </a:lnTo>
                      <a:cubicBezTo>
                        <a:pt x="42598" y="178805"/>
                        <a:pt x="35930" y="154040"/>
                        <a:pt x="28310" y="141658"/>
                      </a:cubicBezTo>
                      <a:lnTo>
                        <a:pt x="27357" y="139753"/>
                      </a:lnTo>
                      <a:cubicBezTo>
                        <a:pt x="17832" y="123560"/>
                        <a:pt x="7355" y="104510"/>
                        <a:pt x="7355" y="81650"/>
                      </a:cubicBezTo>
                      <a:cubicBezTo>
                        <a:pt x="7355" y="39740"/>
                        <a:pt x="38788" y="7355"/>
                        <a:pt x="80698" y="7355"/>
                      </a:cubicBezTo>
                      <a:cubicBezTo>
                        <a:pt x="122607" y="7355"/>
                        <a:pt x="154040" y="38788"/>
                        <a:pt x="154040" y="81650"/>
                      </a:cubicBezTo>
                      <a:cubicBezTo>
                        <a:pt x="154040" y="104510"/>
                        <a:pt x="143563" y="122608"/>
                        <a:pt x="134990" y="138800"/>
                      </a:cubicBezTo>
                      <a:lnTo>
                        <a:pt x="133085" y="141658"/>
                      </a:lnTo>
                      <a:cubicBezTo>
                        <a:pt x="125465" y="154040"/>
                        <a:pt x="117845" y="177853"/>
                        <a:pt x="117845" y="177853"/>
                      </a:cubicBez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69" name="Freeform: Shape 168">
                  <a:extLst>
                    <a:ext uri="{FF2B5EF4-FFF2-40B4-BE49-F238E27FC236}">
                      <a16:creationId xmlns:a16="http://schemas.microsoft.com/office/drawing/2014/main" id="{628D4ACC-0B7A-4284-B196-0060C1410BBD}"/>
                    </a:ext>
                  </a:extLst>
                </p:cNvPr>
                <p:cNvSpPr/>
                <p:nvPr/>
              </p:nvSpPr>
              <p:spPr>
                <a:xfrm>
                  <a:off x="6120394" y="3607064"/>
                  <a:ext cx="85725" cy="9525"/>
                </a:xfrm>
                <a:custGeom>
                  <a:avLst/>
                  <a:gdLst>
                    <a:gd name="connsiteX0" fmla="*/ 7355 w 85725"/>
                    <a:gd name="connsiteY0" fmla="*/ 7355 h 9525"/>
                    <a:gd name="connsiteX1" fmla="*/ 78793 w 85725"/>
                    <a:gd name="connsiteY1" fmla="*/ 7355 h 9525"/>
                  </a:gdLst>
                  <a:ahLst/>
                  <a:cxnLst>
                    <a:cxn ang="0">
                      <a:pos x="connsiteX0" y="connsiteY0"/>
                    </a:cxn>
                    <a:cxn ang="0">
                      <a:pos x="connsiteX1" y="connsiteY1"/>
                    </a:cxn>
                  </a:cxnLst>
                  <a:rect l="l" t="t" r="r" b="b"/>
                  <a:pathLst>
                    <a:path w="85725" h="9525">
                      <a:moveTo>
                        <a:pt x="7355" y="7355"/>
                      </a:moveTo>
                      <a:lnTo>
                        <a:pt x="78793" y="7355"/>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70" name="Freeform: Shape 169">
                  <a:extLst>
                    <a:ext uri="{FF2B5EF4-FFF2-40B4-BE49-F238E27FC236}">
                      <a16:creationId xmlns:a16="http://schemas.microsoft.com/office/drawing/2014/main" id="{CF4AD8EF-20BA-4918-99C8-51235ADCFD8A}"/>
                    </a:ext>
                  </a:extLst>
                </p:cNvPr>
                <p:cNvSpPr/>
                <p:nvPr/>
              </p:nvSpPr>
              <p:spPr>
                <a:xfrm>
                  <a:off x="6126109" y="3625161"/>
                  <a:ext cx="76200" cy="9525"/>
                </a:xfrm>
                <a:custGeom>
                  <a:avLst/>
                  <a:gdLst>
                    <a:gd name="connsiteX0" fmla="*/ 7355 w 76200"/>
                    <a:gd name="connsiteY0" fmla="*/ 7355 h 9525"/>
                    <a:gd name="connsiteX1" fmla="*/ 71173 w 76200"/>
                    <a:gd name="connsiteY1" fmla="*/ 7355 h 9525"/>
                  </a:gdLst>
                  <a:ahLst/>
                  <a:cxnLst>
                    <a:cxn ang="0">
                      <a:pos x="connsiteX0" y="connsiteY0"/>
                    </a:cxn>
                    <a:cxn ang="0">
                      <a:pos x="connsiteX1" y="connsiteY1"/>
                    </a:cxn>
                  </a:cxnLst>
                  <a:rect l="l" t="t" r="r" b="b"/>
                  <a:pathLst>
                    <a:path w="76200" h="9525">
                      <a:moveTo>
                        <a:pt x="7355" y="7355"/>
                      </a:moveTo>
                      <a:lnTo>
                        <a:pt x="71173" y="7355"/>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71" name="Freeform: Shape 170">
                  <a:extLst>
                    <a:ext uri="{FF2B5EF4-FFF2-40B4-BE49-F238E27FC236}">
                      <a16:creationId xmlns:a16="http://schemas.microsoft.com/office/drawing/2014/main" id="{7AE2053A-5DAA-4949-9D07-52335F71DB0E}"/>
                    </a:ext>
                  </a:extLst>
                </p:cNvPr>
                <p:cNvSpPr/>
                <p:nvPr/>
              </p:nvSpPr>
              <p:spPr>
                <a:xfrm>
                  <a:off x="6017524" y="3339411"/>
                  <a:ext cx="295275" cy="200025"/>
                </a:xfrm>
                <a:custGeom>
                  <a:avLst/>
                  <a:gdLst>
                    <a:gd name="connsiteX0" fmla="*/ 149278 w 295275"/>
                    <a:gd name="connsiteY0" fmla="*/ 7355 h 200025"/>
                    <a:gd name="connsiteX1" fmla="*/ 149278 w 295275"/>
                    <a:gd name="connsiteY1" fmla="*/ 48313 h 200025"/>
                    <a:gd name="connsiteX2" fmla="*/ 63553 w 295275"/>
                    <a:gd name="connsiteY2" fmla="*/ 34025 h 200025"/>
                    <a:gd name="connsiteX3" fmla="*/ 86413 w 295275"/>
                    <a:gd name="connsiteY3" fmla="*/ 68315 h 200025"/>
                    <a:gd name="connsiteX4" fmla="*/ 47360 w 295275"/>
                    <a:gd name="connsiteY4" fmla="*/ 120703 h 200025"/>
                    <a:gd name="connsiteX5" fmla="*/ 8307 w 295275"/>
                    <a:gd name="connsiteY5" fmla="*/ 107368 h 200025"/>
                    <a:gd name="connsiteX6" fmla="*/ 7355 w 295275"/>
                    <a:gd name="connsiteY6" fmla="*/ 197855 h 200025"/>
                    <a:gd name="connsiteX7" fmla="*/ 46407 w 295275"/>
                    <a:gd name="connsiteY7" fmla="*/ 184520 h 200025"/>
                    <a:gd name="connsiteX8" fmla="*/ 235003 w 295275"/>
                    <a:gd name="connsiteY8" fmla="*/ 34025 h 200025"/>
                    <a:gd name="connsiteX9" fmla="*/ 212143 w 295275"/>
                    <a:gd name="connsiteY9" fmla="*/ 68315 h 200025"/>
                    <a:gd name="connsiteX10" fmla="*/ 289295 w 295275"/>
                    <a:gd name="connsiteY10" fmla="*/ 107368 h 200025"/>
                    <a:gd name="connsiteX11" fmla="*/ 250243 w 295275"/>
                    <a:gd name="connsiteY11" fmla="*/ 120703 h 200025"/>
                    <a:gd name="connsiteX12" fmla="*/ 291200 w 295275"/>
                    <a:gd name="connsiteY12" fmla="*/ 197855 h 200025"/>
                    <a:gd name="connsiteX13" fmla="*/ 252148 w 295275"/>
                    <a:gd name="connsiteY13" fmla="*/ 18452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275" h="200025">
                      <a:moveTo>
                        <a:pt x="149278" y="7355"/>
                      </a:moveTo>
                      <a:lnTo>
                        <a:pt x="149278" y="48313"/>
                      </a:lnTo>
                      <a:moveTo>
                        <a:pt x="63553" y="34025"/>
                      </a:moveTo>
                      <a:lnTo>
                        <a:pt x="86413" y="68315"/>
                      </a:lnTo>
                      <a:moveTo>
                        <a:pt x="47360" y="120703"/>
                      </a:moveTo>
                      <a:lnTo>
                        <a:pt x="8307" y="107368"/>
                      </a:lnTo>
                      <a:moveTo>
                        <a:pt x="7355" y="197855"/>
                      </a:moveTo>
                      <a:lnTo>
                        <a:pt x="46407" y="184520"/>
                      </a:lnTo>
                      <a:moveTo>
                        <a:pt x="235003" y="34025"/>
                      </a:moveTo>
                      <a:lnTo>
                        <a:pt x="212143" y="68315"/>
                      </a:lnTo>
                      <a:moveTo>
                        <a:pt x="289295" y="107368"/>
                      </a:moveTo>
                      <a:lnTo>
                        <a:pt x="250243" y="120703"/>
                      </a:lnTo>
                      <a:moveTo>
                        <a:pt x="291200" y="197855"/>
                      </a:moveTo>
                      <a:lnTo>
                        <a:pt x="252148" y="184520"/>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156" name="film" title="Icon of a filmstrip">
                <a:extLst>
                  <a:ext uri="{FF2B5EF4-FFF2-40B4-BE49-F238E27FC236}">
                    <a16:creationId xmlns:a16="http://schemas.microsoft.com/office/drawing/2014/main" id="{B1305264-568F-4BA8-859A-6A4A82068895}"/>
                  </a:ext>
                </a:extLst>
              </p:cNvPr>
              <p:cNvSpPr>
                <a:spLocks noChangeAspect="1" noEditPoints="1"/>
              </p:cNvSpPr>
              <p:nvPr/>
            </p:nvSpPr>
            <p:spPr bwMode="auto">
              <a:xfrm>
                <a:off x="1381189" y="5701968"/>
                <a:ext cx="338929" cy="272797"/>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4" name="Sports" title="Icon of a rugby ball and soccer ball">
                <a:extLst>
                  <a:ext uri="{FF2B5EF4-FFF2-40B4-BE49-F238E27FC236}">
                    <a16:creationId xmlns:a16="http://schemas.microsoft.com/office/drawing/2014/main" id="{C4A16134-3ED9-4D6E-A2BA-044B00686FB3}"/>
                  </a:ext>
                </a:extLst>
              </p:cNvPr>
              <p:cNvSpPr>
                <a:spLocks noChangeAspect="1" noEditPoints="1"/>
              </p:cNvSpPr>
              <p:nvPr/>
            </p:nvSpPr>
            <p:spPr bwMode="auto">
              <a:xfrm>
                <a:off x="805994" y="5701968"/>
                <a:ext cx="273681" cy="272797"/>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nvGrpSpPr>
              <p:cNvPr id="165" name="Group 164">
                <a:extLst>
                  <a:ext uri="{FF2B5EF4-FFF2-40B4-BE49-F238E27FC236}">
                    <a16:creationId xmlns:a16="http://schemas.microsoft.com/office/drawing/2014/main" id="{555F3AE1-A902-460D-B407-8E58595BC693}"/>
                  </a:ext>
                </a:extLst>
              </p:cNvPr>
              <p:cNvGrpSpPr/>
              <p:nvPr/>
            </p:nvGrpSpPr>
            <p:grpSpPr>
              <a:xfrm>
                <a:off x="1044143" y="6164196"/>
                <a:ext cx="372578" cy="272797"/>
                <a:chOff x="6989751" y="3240312"/>
                <a:chExt cx="499545" cy="365760"/>
              </a:xfrm>
            </p:grpSpPr>
            <p:sp>
              <p:nvSpPr>
                <p:cNvPr id="166" name="people_4" title="Icon of a person">
                  <a:extLst>
                    <a:ext uri="{FF2B5EF4-FFF2-40B4-BE49-F238E27FC236}">
                      <a16:creationId xmlns:a16="http://schemas.microsoft.com/office/drawing/2014/main" id="{444D3703-A58F-4D25-9456-493761C1BE3D}"/>
                    </a:ext>
                  </a:extLst>
                </p:cNvPr>
                <p:cNvSpPr>
                  <a:spLocks noChangeAspect="1" noEditPoints="1"/>
                </p:cNvSpPr>
                <p:nvPr/>
              </p:nvSpPr>
              <p:spPr bwMode="auto">
                <a:xfrm>
                  <a:off x="7162135" y="324031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67" name="Wifi_E701" title="Icon of a wireless signal">
                  <a:extLst>
                    <a:ext uri="{FF2B5EF4-FFF2-40B4-BE49-F238E27FC236}">
                      <a16:creationId xmlns:a16="http://schemas.microsoft.com/office/drawing/2014/main" id="{7ED7B1B7-32AE-4F56-91E1-7F903C5656EA}"/>
                    </a:ext>
                  </a:extLst>
                </p:cNvPr>
                <p:cNvSpPr>
                  <a:spLocks noChangeAspect="1" noEditPoints="1"/>
                </p:cNvSpPr>
                <p:nvPr/>
              </p:nvSpPr>
              <p:spPr bwMode="auto">
                <a:xfrm rot="8100000">
                  <a:off x="6989751" y="3409625"/>
                  <a:ext cx="162687" cy="162764"/>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grpSp>
          <p:nvGrpSpPr>
            <p:cNvPr id="11" name="Group 10">
              <a:extLst>
                <a:ext uri="{FF2B5EF4-FFF2-40B4-BE49-F238E27FC236}">
                  <a16:creationId xmlns:a16="http://schemas.microsoft.com/office/drawing/2014/main" id="{E0262BC1-2373-4C10-B4AC-77871086E4B9}"/>
                </a:ext>
              </a:extLst>
            </p:cNvPr>
            <p:cNvGrpSpPr/>
            <p:nvPr/>
          </p:nvGrpSpPr>
          <p:grpSpPr>
            <a:xfrm>
              <a:off x="9653713" y="1820413"/>
              <a:ext cx="1448336" cy="663806"/>
              <a:chOff x="9626808" y="1248452"/>
              <a:chExt cx="1448336" cy="663806"/>
            </a:xfrm>
          </p:grpSpPr>
          <p:sp>
            <p:nvSpPr>
              <p:cNvPr id="177" name="monitor" title="Icon of a monitor">
                <a:extLst>
                  <a:ext uri="{FF2B5EF4-FFF2-40B4-BE49-F238E27FC236}">
                    <a16:creationId xmlns:a16="http://schemas.microsoft.com/office/drawing/2014/main" id="{2F7F1DA1-6616-49A6-A696-F533237B9770}"/>
                  </a:ext>
                </a:extLst>
              </p:cNvPr>
              <p:cNvSpPr>
                <a:spLocks noChangeAspect="1" noEditPoints="1"/>
              </p:cNvSpPr>
              <p:nvPr/>
            </p:nvSpPr>
            <p:spPr bwMode="auto">
              <a:xfrm>
                <a:off x="9935242" y="1248452"/>
                <a:ext cx="285155" cy="21854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178" name="Xbox_Controller" title="Icon of an xbox controller">
                <a:extLst>
                  <a:ext uri="{FF2B5EF4-FFF2-40B4-BE49-F238E27FC236}">
                    <a16:creationId xmlns:a16="http://schemas.microsoft.com/office/drawing/2014/main" id="{121A2911-83FE-4ECD-A31B-E747BE5923F0}"/>
                  </a:ext>
                </a:extLst>
              </p:cNvPr>
              <p:cNvSpPr>
                <a:spLocks noChangeAspect="1" noEditPoints="1"/>
              </p:cNvSpPr>
              <p:nvPr/>
            </p:nvSpPr>
            <p:spPr bwMode="auto">
              <a:xfrm>
                <a:off x="10387176" y="1248452"/>
                <a:ext cx="375096" cy="218540"/>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179" name="Tablet_E70A" title="Icon of a tablet">
                <a:extLst>
                  <a:ext uri="{FF2B5EF4-FFF2-40B4-BE49-F238E27FC236}">
                    <a16:creationId xmlns:a16="http://schemas.microsoft.com/office/drawing/2014/main" id="{6D4741A7-F3E1-4FCC-AFBF-3A3DD68C7653}"/>
                  </a:ext>
                </a:extLst>
              </p:cNvPr>
              <p:cNvSpPr>
                <a:spLocks noChangeAspect="1" noEditPoints="1"/>
              </p:cNvSpPr>
              <p:nvPr/>
            </p:nvSpPr>
            <p:spPr bwMode="auto">
              <a:xfrm>
                <a:off x="9626808" y="1686967"/>
                <a:ext cx="306897" cy="22529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180" name="Website" title="Icon of multiple app windows">
                <a:extLst>
                  <a:ext uri="{FF2B5EF4-FFF2-40B4-BE49-F238E27FC236}">
                    <a16:creationId xmlns:a16="http://schemas.microsoft.com/office/drawing/2014/main" id="{390C884A-7442-42D1-9C15-2BAC44022B0D}"/>
                  </a:ext>
                </a:extLst>
              </p:cNvPr>
              <p:cNvSpPr>
                <a:spLocks noChangeAspect="1" noEditPoints="1"/>
              </p:cNvSpPr>
              <p:nvPr/>
            </p:nvSpPr>
            <p:spPr bwMode="auto">
              <a:xfrm>
                <a:off x="10763810" y="1639461"/>
                <a:ext cx="311334" cy="272797"/>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nvGrpSpPr>
              <p:cNvPr id="174" name="Group 173">
                <a:extLst>
                  <a:ext uri="{FF2B5EF4-FFF2-40B4-BE49-F238E27FC236}">
                    <a16:creationId xmlns:a16="http://schemas.microsoft.com/office/drawing/2014/main" id="{36A39230-1AA4-4076-9657-0A78E902725A}"/>
                  </a:ext>
                </a:extLst>
              </p:cNvPr>
              <p:cNvGrpSpPr/>
              <p:nvPr/>
            </p:nvGrpSpPr>
            <p:grpSpPr>
              <a:xfrm>
                <a:off x="10221934" y="1511882"/>
                <a:ext cx="163705" cy="400376"/>
                <a:chOff x="127954" y="997497"/>
                <a:chExt cx="219492" cy="536815"/>
              </a:xfrm>
            </p:grpSpPr>
            <p:sp>
              <p:nvSpPr>
                <p:cNvPr id="175" name="CellPhone_E8EA" title="Icon of a cellphone">
                  <a:extLst>
                    <a:ext uri="{FF2B5EF4-FFF2-40B4-BE49-F238E27FC236}">
                      <a16:creationId xmlns:a16="http://schemas.microsoft.com/office/drawing/2014/main" id="{4A9B6134-7E91-4DC5-9C49-079F6172B8C8}"/>
                    </a:ext>
                  </a:extLst>
                </p:cNvPr>
                <p:cNvSpPr>
                  <a:spLocks noChangeAspect="1" noEditPoints="1"/>
                </p:cNvSpPr>
                <p:nvPr/>
              </p:nvSpPr>
              <p:spPr bwMode="auto">
                <a:xfrm>
                  <a:off x="127954" y="1168552"/>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176" name="Wifi_E701" title="Icon of a wireless signal">
                  <a:extLst>
                    <a:ext uri="{FF2B5EF4-FFF2-40B4-BE49-F238E27FC236}">
                      <a16:creationId xmlns:a16="http://schemas.microsoft.com/office/drawing/2014/main" id="{8A259C92-3E3F-4FAC-A161-E32D83C58124}"/>
                    </a:ext>
                  </a:extLst>
                </p:cNvPr>
                <p:cNvSpPr>
                  <a:spLocks noChangeAspect="1" noEditPoints="1"/>
                </p:cNvSpPr>
                <p:nvPr/>
              </p:nvSpPr>
              <p:spPr bwMode="auto">
                <a:xfrm rot="2700000">
                  <a:off x="179986" y="997469"/>
                  <a:ext cx="115430" cy="115486"/>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grpSp>
      <p:sp>
        <p:nvSpPr>
          <p:cNvPr id="87" name="Rectangle 86">
            <a:extLst>
              <a:ext uri="{FF2B5EF4-FFF2-40B4-BE49-F238E27FC236}">
                <a16:creationId xmlns:a16="http://schemas.microsoft.com/office/drawing/2014/main" id="{84CAD15F-5586-466B-9984-5BE99C8DB392}"/>
              </a:ext>
            </a:extLst>
          </p:cNvPr>
          <p:cNvSpPr/>
          <p:nvPr/>
        </p:nvSpPr>
        <p:spPr>
          <a:xfrm>
            <a:off x="4746217" y="1386111"/>
            <a:ext cx="2541703" cy="96712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932597">
              <a:defRPr/>
            </a:pPr>
            <a:r>
              <a:rPr lang="en-US" sz="1632">
                <a:solidFill>
                  <a:srgbClr val="0072C6"/>
                </a:solidFill>
                <a:latin typeface="Segoe UI"/>
                <a:cs typeface="Segoe UI Light" panose="020B0502040204020203" pitchFamily="34" charset="0"/>
              </a:rPr>
              <a:t>20 billion connected devices by 2020</a:t>
            </a:r>
            <a:r>
              <a:rPr lang="en-US" sz="1071" spc="-68">
                <a:solidFill>
                  <a:srgbClr val="0072C6"/>
                </a:solidFill>
                <a:latin typeface="Segoe UI"/>
              </a:rPr>
              <a:t>                     </a:t>
            </a:r>
          </a:p>
          <a:p>
            <a:pPr algn="ctr" defTabSz="932597">
              <a:spcBef>
                <a:spcPts val="612"/>
              </a:spcBef>
              <a:defRPr/>
            </a:pPr>
            <a:r>
              <a:rPr lang="en-US" sz="1224">
                <a:solidFill>
                  <a:srgbClr val="000000">
                    <a:lumMod val="85000"/>
                    <a:lumOff val="15000"/>
                  </a:srgbClr>
                </a:solidFill>
                <a:latin typeface="Segoe UI"/>
                <a:cs typeface="Segoe UI Light" panose="020B0502040204020203" pitchFamily="34" charset="0"/>
              </a:rPr>
              <a:t>- Gartner -</a:t>
            </a:r>
            <a:endParaRPr lang="en-US" sz="1632">
              <a:solidFill>
                <a:srgbClr val="000000">
                  <a:lumMod val="85000"/>
                  <a:lumOff val="15000"/>
                </a:srgbClr>
              </a:solidFill>
              <a:latin typeface="Segoe UI"/>
              <a:cs typeface="Segoe UI Light" panose="020B0502040204020203" pitchFamily="34" charset="0"/>
            </a:endParaRPr>
          </a:p>
        </p:txBody>
      </p:sp>
      <p:sp>
        <p:nvSpPr>
          <p:cNvPr id="88" name="Rectangle 87">
            <a:extLst>
              <a:ext uri="{FF2B5EF4-FFF2-40B4-BE49-F238E27FC236}">
                <a16:creationId xmlns:a16="http://schemas.microsoft.com/office/drawing/2014/main" id="{64779CCD-958C-46C4-9E1D-A1981777A216}"/>
              </a:ext>
            </a:extLst>
          </p:cNvPr>
          <p:cNvSpPr/>
          <p:nvPr/>
        </p:nvSpPr>
        <p:spPr>
          <a:xfrm>
            <a:off x="4829157" y="5957250"/>
            <a:ext cx="2410725" cy="96712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47" tIns="62174" rIns="124347" bIns="62174" numCol="1" spcCol="0" rtlCol="0" fromWordArt="0" anchor="ctr" anchorCtr="0" forceAA="0" compatLnSpc="1">
            <a:prstTxWarp prst="textNoShape">
              <a:avLst/>
            </a:prstTxWarp>
            <a:noAutofit/>
          </a:bodyPr>
          <a:lstStyle/>
          <a:p>
            <a:pPr algn="ctr" defTabSz="932597">
              <a:defRPr/>
            </a:pPr>
            <a:r>
              <a:rPr lang="en-US" sz="1224">
                <a:solidFill>
                  <a:srgbClr val="000000">
                    <a:lumMod val="85000"/>
                    <a:lumOff val="15000"/>
                  </a:srgbClr>
                </a:solidFill>
                <a:latin typeface="Segoe UI"/>
                <a:cs typeface="Segoe UI Light" panose="020B0502040204020203" pitchFamily="34" charset="0"/>
              </a:rPr>
              <a:t>- IDC -</a:t>
            </a:r>
            <a:endParaRPr lang="en-US" sz="1632">
              <a:solidFill>
                <a:srgbClr val="000000">
                  <a:lumMod val="85000"/>
                  <a:lumOff val="15000"/>
                </a:srgbClr>
              </a:solidFill>
              <a:latin typeface="Segoe UI"/>
              <a:cs typeface="Segoe UI Light" panose="020B0502040204020203" pitchFamily="34" charset="0"/>
            </a:endParaRPr>
          </a:p>
          <a:p>
            <a:pPr algn="ctr" defTabSz="932597">
              <a:defRPr/>
            </a:pPr>
            <a:r>
              <a:rPr lang="en-US" sz="1632">
                <a:solidFill>
                  <a:srgbClr val="0072C6"/>
                </a:solidFill>
                <a:latin typeface="Segoe UI"/>
                <a:cs typeface="Segoe UI Light" panose="020B0502040204020203" pitchFamily="34" charset="0"/>
              </a:rPr>
              <a:t>180 zettabytes of digital data by 2025</a:t>
            </a:r>
          </a:p>
        </p:txBody>
      </p:sp>
      <p:grpSp>
        <p:nvGrpSpPr>
          <p:cNvPr id="4" name="Group 3">
            <a:extLst>
              <a:ext uri="{FF2B5EF4-FFF2-40B4-BE49-F238E27FC236}">
                <a16:creationId xmlns:a16="http://schemas.microsoft.com/office/drawing/2014/main" id="{B576D947-C755-4005-8139-7F8DECA9443F}"/>
              </a:ext>
            </a:extLst>
          </p:cNvPr>
          <p:cNvGrpSpPr/>
          <p:nvPr/>
        </p:nvGrpSpPr>
        <p:grpSpPr>
          <a:xfrm>
            <a:off x="2725373" y="1421901"/>
            <a:ext cx="6587803" cy="5118311"/>
            <a:chOff x="2671312" y="1302707"/>
            <a:chExt cx="6459217" cy="5018408"/>
          </a:xfrm>
        </p:grpSpPr>
        <p:sp>
          <p:nvSpPr>
            <p:cNvPr id="89" name="TextBox 88">
              <a:extLst>
                <a:ext uri="{FF2B5EF4-FFF2-40B4-BE49-F238E27FC236}">
                  <a16:creationId xmlns:a16="http://schemas.microsoft.com/office/drawing/2014/main" id="{5B5289F8-E238-457E-94E0-1A8456DD5361}"/>
                </a:ext>
              </a:extLst>
            </p:cNvPr>
            <p:cNvSpPr txBox="1"/>
            <p:nvPr/>
          </p:nvSpPr>
          <p:spPr>
            <a:xfrm>
              <a:off x="2671312" y="1302707"/>
              <a:ext cx="1575752" cy="313932"/>
            </a:xfrm>
            <a:prstGeom prst="rect">
              <a:avLst/>
            </a:prstGeom>
            <a:noFill/>
          </p:spPr>
          <p:txBody>
            <a:bodyPr wrap="none" lIns="0" tIns="0" rIns="0" bIns="0" rtlCol="0">
              <a:spAutoFit/>
            </a:bodyPr>
            <a:lstStyle/>
            <a:p>
              <a:pPr defTabSz="932597">
                <a:defRPr/>
              </a:pPr>
              <a:r>
                <a:rPr lang="en-US" sz="2040" b="1">
                  <a:solidFill>
                    <a:srgbClr val="0072C6"/>
                  </a:solidFill>
                  <a:latin typeface="Segoe UI"/>
                </a:rPr>
                <a:t>20B</a:t>
              </a:r>
              <a:r>
                <a:rPr lang="en-US" sz="1632">
                  <a:solidFill>
                    <a:srgbClr val="000000">
                      <a:lumMod val="65000"/>
                      <a:lumOff val="35000"/>
                    </a:srgbClr>
                  </a:solidFill>
                  <a:latin typeface="Segoe UI"/>
                </a:rPr>
                <a:t> </a:t>
              </a:r>
              <a:r>
                <a:rPr lang="en-US" sz="1632">
                  <a:solidFill>
                    <a:srgbClr val="000000">
                      <a:lumMod val="85000"/>
                      <a:lumOff val="15000"/>
                    </a:srgbClr>
                  </a:solidFill>
                  <a:latin typeface="Segoe UI"/>
                </a:rPr>
                <a:t>IoT Devices</a:t>
              </a:r>
            </a:p>
          </p:txBody>
        </p:sp>
        <p:sp>
          <p:nvSpPr>
            <p:cNvPr id="90" name="TextBox 89">
              <a:extLst>
                <a:ext uri="{FF2B5EF4-FFF2-40B4-BE49-F238E27FC236}">
                  <a16:creationId xmlns:a16="http://schemas.microsoft.com/office/drawing/2014/main" id="{4A46F7D4-CAC5-4673-9D62-911F33AB330F}"/>
                </a:ext>
              </a:extLst>
            </p:cNvPr>
            <p:cNvSpPr txBox="1"/>
            <p:nvPr/>
          </p:nvSpPr>
          <p:spPr>
            <a:xfrm>
              <a:off x="2671312" y="2196183"/>
              <a:ext cx="1562928" cy="313932"/>
            </a:xfrm>
            <a:prstGeom prst="rect">
              <a:avLst/>
            </a:prstGeom>
            <a:noFill/>
          </p:spPr>
          <p:txBody>
            <a:bodyPr wrap="none" lIns="0" tIns="0" rIns="0" bIns="0" rtlCol="0">
              <a:spAutoFit/>
            </a:bodyPr>
            <a:lstStyle/>
            <a:p>
              <a:pPr defTabSz="932597">
                <a:defRPr/>
              </a:pPr>
              <a:r>
                <a:rPr lang="en-US" sz="2040" b="1">
                  <a:solidFill>
                    <a:srgbClr val="0072C6"/>
                  </a:solidFill>
                  <a:latin typeface="Segoe UI"/>
                </a:rPr>
                <a:t>1.5 GB</a:t>
              </a:r>
              <a:r>
                <a:rPr lang="en-US" sz="2040">
                  <a:solidFill>
                    <a:srgbClr val="0072C6"/>
                  </a:solidFill>
                  <a:latin typeface="Segoe UI"/>
                </a:rPr>
                <a:t> </a:t>
              </a:r>
              <a:r>
                <a:rPr lang="en-US" sz="1632">
                  <a:solidFill>
                    <a:srgbClr val="000000">
                      <a:lumMod val="85000"/>
                      <a:lumOff val="15000"/>
                    </a:srgbClr>
                  </a:solidFill>
                  <a:latin typeface="Segoe UI"/>
                </a:rPr>
                <a:t>per day</a:t>
              </a:r>
            </a:p>
          </p:txBody>
        </p:sp>
        <p:sp>
          <p:nvSpPr>
            <p:cNvPr id="2" name="Rectangle 1">
              <a:extLst>
                <a:ext uri="{FF2B5EF4-FFF2-40B4-BE49-F238E27FC236}">
                  <a16:creationId xmlns:a16="http://schemas.microsoft.com/office/drawing/2014/main" id="{66A79CB2-8BF4-4170-8207-16E01F50ECAE}"/>
                </a:ext>
              </a:extLst>
            </p:cNvPr>
            <p:cNvSpPr/>
            <p:nvPr/>
          </p:nvSpPr>
          <p:spPr>
            <a:xfrm>
              <a:off x="7638133" y="1302707"/>
              <a:ext cx="1492396" cy="313932"/>
            </a:xfrm>
            <a:prstGeom prst="rect">
              <a:avLst/>
            </a:prstGeom>
          </p:spPr>
          <p:txBody>
            <a:bodyPr wrap="none" lIns="0" tIns="0" rIns="0" bIns="0">
              <a:spAutoFit/>
            </a:bodyPr>
            <a:lstStyle/>
            <a:p>
              <a:pPr algn="r" defTabSz="932597">
                <a:defRPr/>
              </a:pPr>
              <a:r>
                <a:rPr lang="en-US" sz="2040" b="1">
                  <a:solidFill>
                    <a:srgbClr val="0072C6"/>
                  </a:solidFill>
                  <a:latin typeface="Segoe UI"/>
                </a:rPr>
                <a:t>50 GB</a:t>
              </a:r>
              <a:r>
                <a:rPr lang="en-US" sz="2040">
                  <a:solidFill>
                    <a:srgbClr val="59B4D9"/>
                  </a:solidFill>
                  <a:latin typeface="Segoe UI"/>
                </a:rPr>
                <a:t> </a:t>
              </a:r>
              <a:r>
                <a:rPr lang="en-US" sz="1632">
                  <a:solidFill>
                    <a:srgbClr val="000000">
                      <a:lumMod val="85000"/>
                      <a:lumOff val="15000"/>
                    </a:srgbClr>
                  </a:solidFill>
                  <a:latin typeface="Segoe UI"/>
                </a:rPr>
                <a:t>per day</a:t>
              </a:r>
            </a:p>
          </p:txBody>
        </p:sp>
        <p:sp>
          <p:nvSpPr>
            <p:cNvPr id="98" name="TextBox 97">
              <a:extLst>
                <a:ext uri="{FF2B5EF4-FFF2-40B4-BE49-F238E27FC236}">
                  <a16:creationId xmlns:a16="http://schemas.microsoft.com/office/drawing/2014/main" id="{B30A9323-AF0D-477A-8CF5-36FBDD3804E5}"/>
                </a:ext>
              </a:extLst>
            </p:cNvPr>
            <p:cNvSpPr txBox="1"/>
            <p:nvPr/>
          </p:nvSpPr>
          <p:spPr>
            <a:xfrm>
              <a:off x="7513099" y="2227803"/>
              <a:ext cx="1617430" cy="313932"/>
            </a:xfrm>
            <a:prstGeom prst="rect">
              <a:avLst/>
            </a:prstGeom>
            <a:noFill/>
          </p:spPr>
          <p:txBody>
            <a:bodyPr wrap="none" lIns="0" tIns="0" rIns="0" bIns="0" rtlCol="0">
              <a:spAutoFit/>
            </a:bodyPr>
            <a:lstStyle/>
            <a:p>
              <a:pPr algn="r" defTabSz="932597">
                <a:defRPr/>
              </a:pPr>
              <a:r>
                <a:rPr lang="en-US" sz="2040" b="1">
                  <a:solidFill>
                    <a:srgbClr val="0072C6"/>
                  </a:solidFill>
                  <a:latin typeface="Segoe UI"/>
                </a:rPr>
                <a:t>250 PB</a:t>
              </a:r>
              <a:r>
                <a:rPr lang="en-US" sz="2040">
                  <a:solidFill>
                    <a:srgbClr val="0072C6"/>
                  </a:solidFill>
                  <a:latin typeface="Segoe UI"/>
                </a:rPr>
                <a:t> </a:t>
              </a:r>
              <a:r>
                <a:rPr lang="en-US" sz="1632">
                  <a:solidFill>
                    <a:srgbClr val="000000">
                      <a:lumMod val="85000"/>
                      <a:lumOff val="15000"/>
                    </a:srgbClr>
                  </a:solidFill>
                  <a:latin typeface="Segoe UI"/>
                </a:rPr>
                <a:t>per day</a:t>
              </a:r>
            </a:p>
          </p:txBody>
        </p:sp>
        <p:sp>
          <p:nvSpPr>
            <p:cNvPr id="117" name="TextBox 116">
              <a:extLst>
                <a:ext uri="{FF2B5EF4-FFF2-40B4-BE49-F238E27FC236}">
                  <a16:creationId xmlns:a16="http://schemas.microsoft.com/office/drawing/2014/main" id="{D62B8B29-A821-40DE-928D-3B17E6379B83}"/>
                </a:ext>
              </a:extLst>
            </p:cNvPr>
            <p:cNvSpPr txBox="1"/>
            <p:nvPr/>
          </p:nvSpPr>
          <p:spPr>
            <a:xfrm>
              <a:off x="2671312" y="4008530"/>
              <a:ext cx="1431321" cy="313932"/>
            </a:xfrm>
            <a:prstGeom prst="rect">
              <a:avLst/>
            </a:prstGeom>
            <a:noFill/>
          </p:spPr>
          <p:txBody>
            <a:bodyPr wrap="square" lIns="0" tIns="0" rIns="0" bIns="0" rtlCol="0">
              <a:spAutoFit/>
            </a:bodyPr>
            <a:lstStyle/>
            <a:p>
              <a:pPr defTabSz="932597">
                <a:defRPr/>
              </a:pPr>
              <a:r>
                <a:rPr lang="en-US" sz="2040" b="1">
                  <a:solidFill>
                    <a:srgbClr val="0072C6"/>
                  </a:solidFill>
                  <a:latin typeface="Segoe UI"/>
                </a:rPr>
                <a:t>1 PB</a:t>
              </a:r>
              <a:r>
                <a:rPr lang="en-US" sz="2040">
                  <a:solidFill>
                    <a:srgbClr val="0072C6"/>
                  </a:solidFill>
                  <a:latin typeface="Segoe UI"/>
                </a:rPr>
                <a:t> </a:t>
              </a:r>
              <a:r>
                <a:rPr lang="en-US" sz="1632">
                  <a:solidFill>
                    <a:srgbClr val="000000">
                      <a:lumMod val="85000"/>
                      <a:lumOff val="15000"/>
                    </a:srgbClr>
                  </a:solidFill>
                  <a:latin typeface="Segoe UI"/>
                </a:rPr>
                <a:t>per day</a:t>
              </a:r>
            </a:p>
          </p:txBody>
        </p:sp>
        <p:sp>
          <p:nvSpPr>
            <p:cNvPr id="124" name="TextBox 123">
              <a:extLst>
                <a:ext uri="{FF2B5EF4-FFF2-40B4-BE49-F238E27FC236}">
                  <a16:creationId xmlns:a16="http://schemas.microsoft.com/office/drawing/2014/main" id="{854BC0FA-A5C7-434E-AA3A-A7F7C1868AE3}"/>
                </a:ext>
              </a:extLst>
            </p:cNvPr>
            <p:cNvSpPr txBox="1"/>
            <p:nvPr/>
          </p:nvSpPr>
          <p:spPr>
            <a:xfrm>
              <a:off x="7583479" y="4008530"/>
              <a:ext cx="1547050" cy="313932"/>
            </a:xfrm>
            <a:prstGeom prst="rect">
              <a:avLst/>
            </a:prstGeom>
            <a:noFill/>
          </p:spPr>
          <p:txBody>
            <a:bodyPr wrap="square" lIns="0" tIns="0" rIns="0" bIns="0" rtlCol="0">
              <a:spAutoFit/>
            </a:bodyPr>
            <a:lstStyle/>
            <a:p>
              <a:pPr algn="r" defTabSz="932597">
                <a:defRPr/>
              </a:pPr>
              <a:r>
                <a:rPr lang="en-US" sz="2040" b="1">
                  <a:solidFill>
                    <a:srgbClr val="0072C6"/>
                  </a:solidFill>
                  <a:latin typeface="Segoe UI"/>
                </a:rPr>
                <a:t>5 TB </a:t>
              </a:r>
              <a:r>
                <a:rPr lang="en-US" sz="1632">
                  <a:solidFill>
                    <a:srgbClr val="000000">
                      <a:lumMod val="85000"/>
                      <a:lumOff val="15000"/>
                    </a:srgbClr>
                  </a:solidFill>
                  <a:latin typeface="Segoe UI"/>
                </a:rPr>
                <a:t>per day</a:t>
              </a:r>
            </a:p>
          </p:txBody>
        </p:sp>
        <p:sp>
          <p:nvSpPr>
            <p:cNvPr id="3" name="Rectangle 2">
              <a:extLst>
                <a:ext uri="{FF2B5EF4-FFF2-40B4-BE49-F238E27FC236}">
                  <a16:creationId xmlns:a16="http://schemas.microsoft.com/office/drawing/2014/main" id="{49B0BB6F-1C2E-4AEE-B7F0-03DFC01D78F6}"/>
                </a:ext>
              </a:extLst>
            </p:cNvPr>
            <p:cNvSpPr/>
            <p:nvPr/>
          </p:nvSpPr>
          <p:spPr>
            <a:xfrm>
              <a:off x="2671312" y="6007183"/>
              <a:ext cx="2322905" cy="313932"/>
            </a:xfrm>
            <a:prstGeom prst="rect">
              <a:avLst/>
            </a:prstGeom>
          </p:spPr>
          <p:txBody>
            <a:bodyPr wrap="square" lIns="0" tIns="0" rIns="0" bIns="0">
              <a:spAutoFit/>
            </a:bodyPr>
            <a:lstStyle/>
            <a:p>
              <a:pPr defTabSz="932597">
                <a:defRPr/>
              </a:pPr>
              <a:r>
                <a:rPr lang="en-US" sz="2040" b="1">
                  <a:solidFill>
                    <a:srgbClr val="0072C6"/>
                  </a:solidFill>
                  <a:latin typeface="Segoe UI"/>
                </a:rPr>
                <a:t>200 TB </a:t>
              </a:r>
              <a:r>
                <a:rPr lang="en-US" sz="1632">
                  <a:solidFill>
                    <a:srgbClr val="000000">
                      <a:lumMod val="85000"/>
                      <a:lumOff val="15000"/>
                    </a:srgbClr>
                  </a:solidFill>
                  <a:latin typeface="Segoe UI"/>
                </a:rPr>
                <a:t>per game</a:t>
              </a:r>
            </a:p>
          </p:txBody>
        </p:sp>
        <p:sp>
          <p:nvSpPr>
            <p:cNvPr id="142" name="TextBox 141">
              <a:extLst>
                <a:ext uri="{FF2B5EF4-FFF2-40B4-BE49-F238E27FC236}">
                  <a16:creationId xmlns:a16="http://schemas.microsoft.com/office/drawing/2014/main" id="{9F933534-B850-4638-96E7-1E525C99E75E}"/>
                </a:ext>
              </a:extLst>
            </p:cNvPr>
            <p:cNvSpPr txBox="1"/>
            <p:nvPr/>
          </p:nvSpPr>
          <p:spPr>
            <a:xfrm>
              <a:off x="7184697" y="5985917"/>
              <a:ext cx="1945832" cy="313932"/>
            </a:xfrm>
            <a:prstGeom prst="rect">
              <a:avLst/>
            </a:prstGeom>
          </p:spPr>
          <p:txBody>
            <a:bodyPr wrap="square" lIns="0" tIns="0" rIns="0" bIns="0">
              <a:spAutoFit/>
            </a:bodyPr>
            <a:lstStyle>
              <a:defPPr>
                <a:defRPr lang="en-US"/>
              </a:defPPr>
              <a:lvl1pPr lvl="0">
                <a:defRPr sz="2000" b="1">
                  <a:solidFill>
                    <a:srgbClr val="0072C6"/>
                  </a:solidFill>
                </a:defRPr>
              </a:lvl1pPr>
            </a:lstStyle>
            <a:p>
              <a:pPr algn="r" defTabSz="932597">
                <a:defRPr/>
              </a:pPr>
              <a:r>
                <a:rPr lang="en-US" sz="2040">
                  <a:latin typeface="Segoe UI"/>
                </a:rPr>
                <a:t>150 GB </a:t>
              </a:r>
              <a:r>
                <a:rPr lang="en-US" sz="1632" b="0">
                  <a:solidFill>
                    <a:srgbClr val="000000">
                      <a:lumMod val="85000"/>
                      <a:lumOff val="15000"/>
                    </a:srgbClr>
                  </a:solidFill>
                  <a:latin typeface="Segoe UI"/>
                </a:rPr>
                <a:t>per day</a:t>
              </a:r>
            </a:p>
          </p:txBody>
        </p:sp>
      </p:grpSp>
      <p:grpSp>
        <p:nvGrpSpPr>
          <p:cNvPr id="6" name="Group 5">
            <a:extLst>
              <a:ext uri="{FF2B5EF4-FFF2-40B4-BE49-F238E27FC236}">
                <a16:creationId xmlns:a16="http://schemas.microsoft.com/office/drawing/2014/main" id="{F50253FA-4A13-4908-9EE6-39215609534B}"/>
              </a:ext>
            </a:extLst>
          </p:cNvPr>
          <p:cNvGrpSpPr/>
          <p:nvPr/>
        </p:nvGrpSpPr>
        <p:grpSpPr>
          <a:xfrm>
            <a:off x="2724604" y="1713283"/>
            <a:ext cx="6588572" cy="4158035"/>
            <a:chOff x="2670558" y="1588402"/>
            <a:chExt cx="6459971" cy="4076875"/>
          </a:xfrm>
        </p:grpSpPr>
        <p:sp>
          <p:nvSpPr>
            <p:cNvPr id="157" name="TextBox 156">
              <a:extLst>
                <a:ext uri="{FF2B5EF4-FFF2-40B4-BE49-F238E27FC236}">
                  <a16:creationId xmlns:a16="http://schemas.microsoft.com/office/drawing/2014/main" id="{7F158327-B8F4-450B-8F97-79D30BEC7739}"/>
                </a:ext>
              </a:extLst>
            </p:cNvPr>
            <p:cNvSpPr txBox="1"/>
            <p:nvPr/>
          </p:nvSpPr>
          <p:spPr>
            <a:xfrm>
              <a:off x="2671059" y="3426885"/>
              <a:ext cx="1431321" cy="251159"/>
            </a:xfrm>
            <a:prstGeom prst="rect">
              <a:avLst/>
            </a:prstGeom>
            <a:noFill/>
          </p:spPr>
          <p:txBody>
            <a:bodyPr wrap="square" lIns="0" tIns="0" rIns="0" bIns="0" rtlCol="0">
              <a:spAutoFit/>
            </a:bodyPr>
            <a:lstStyle/>
            <a:p>
              <a:pPr defTabSz="932597">
                <a:defRPr/>
              </a:pPr>
              <a:r>
                <a:rPr lang="en-US" sz="1632">
                  <a:solidFill>
                    <a:srgbClr val="000000">
                      <a:lumMod val="85000"/>
                      <a:lumOff val="15000"/>
                    </a:srgbClr>
                  </a:solidFill>
                  <a:latin typeface="Segoe UI"/>
                </a:rPr>
                <a:t>Smart</a:t>
              </a:r>
            </a:p>
          </p:txBody>
        </p:sp>
        <p:sp>
          <p:nvSpPr>
            <p:cNvPr id="158" name="TextBox 157">
              <a:extLst>
                <a:ext uri="{FF2B5EF4-FFF2-40B4-BE49-F238E27FC236}">
                  <a16:creationId xmlns:a16="http://schemas.microsoft.com/office/drawing/2014/main" id="{4B13B9A3-241B-4769-B79F-96817AE67026}"/>
                </a:ext>
              </a:extLst>
            </p:cNvPr>
            <p:cNvSpPr txBox="1"/>
            <p:nvPr/>
          </p:nvSpPr>
          <p:spPr>
            <a:xfrm>
              <a:off x="8210278" y="1959772"/>
              <a:ext cx="548640" cy="251159"/>
            </a:xfrm>
            <a:prstGeom prst="rect">
              <a:avLst/>
            </a:prstGeom>
            <a:noFill/>
          </p:spPr>
          <p:txBody>
            <a:bodyPr wrap="square" lIns="0" tIns="0" rIns="0" bIns="0" rtlCol="0">
              <a:spAutoFit/>
            </a:bodyPr>
            <a:lstStyle/>
            <a:p>
              <a:pPr defTabSz="932597">
                <a:defRPr/>
              </a:pPr>
              <a:r>
                <a:rPr lang="en-US" sz="1632">
                  <a:solidFill>
                    <a:srgbClr val="000000">
                      <a:lumMod val="85000"/>
                      <a:lumOff val="15000"/>
                    </a:srgbClr>
                  </a:solidFill>
                  <a:latin typeface="Segoe UI"/>
                </a:rPr>
                <a:t>Smart</a:t>
              </a:r>
            </a:p>
          </p:txBody>
        </p:sp>
        <p:sp>
          <p:nvSpPr>
            <p:cNvPr id="159" name="TextBox 158">
              <a:extLst>
                <a:ext uri="{FF2B5EF4-FFF2-40B4-BE49-F238E27FC236}">
                  <a16:creationId xmlns:a16="http://schemas.microsoft.com/office/drawing/2014/main" id="{256DF02C-9736-4B70-B720-85AF12D3D63F}"/>
                </a:ext>
              </a:extLst>
            </p:cNvPr>
            <p:cNvSpPr txBox="1"/>
            <p:nvPr/>
          </p:nvSpPr>
          <p:spPr>
            <a:xfrm>
              <a:off x="7995467" y="1588402"/>
              <a:ext cx="548640" cy="251159"/>
            </a:xfrm>
            <a:prstGeom prst="rect">
              <a:avLst/>
            </a:prstGeom>
            <a:noFill/>
          </p:spPr>
          <p:txBody>
            <a:bodyPr wrap="square" lIns="0" tIns="0" rIns="0" bIns="0" rtlCol="0">
              <a:spAutoFit/>
            </a:bodyPr>
            <a:lstStyle/>
            <a:p>
              <a:pPr defTabSz="932597">
                <a:defRPr/>
              </a:pPr>
              <a:r>
                <a:rPr lang="en-US" sz="1632">
                  <a:solidFill>
                    <a:srgbClr val="000000">
                      <a:lumMod val="85000"/>
                      <a:lumOff val="15000"/>
                    </a:srgbClr>
                  </a:solidFill>
                  <a:latin typeface="Segoe UI"/>
                </a:rPr>
                <a:t>Smart</a:t>
              </a:r>
            </a:p>
          </p:txBody>
        </p:sp>
        <p:sp>
          <p:nvSpPr>
            <p:cNvPr id="160" name="TextBox 159">
              <a:extLst>
                <a:ext uri="{FF2B5EF4-FFF2-40B4-BE49-F238E27FC236}">
                  <a16:creationId xmlns:a16="http://schemas.microsoft.com/office/drawing/2014/main" id="{EDFB6E37-8C25-4B04-93D6-6ABC52DBE1FA}"/>
                </a:ext>
              </a:extLst>
            </p:cNvPr>
            <p:cNvSpPr txBox="1"/>
            <p:nvPr/>
          </p:nvSpPr>
          <p:spPr>
            <a:xfrm>
              <a:off x="7693650" y="5414118"/>
              <a:ext cx="1431321" cy="251159"/>
            </a:xfrm>
            <a:prstGeom prst="rect">
              <a:avLst/>
            </a:prstGeom>
            <a:noFill/>
          </p:spPr>
          <p:txBody>
            <a:bodyPr wrap="square" lIns="0" tIns="0" rIns="0" bIns="0" rtlCol="0">
              <a:spAutoFit/>
            </a:bodyPr>
            <a:lstStyle/>
            <a:p>
              <a:pPr algn="r" defTabSz="932597">
                <a:defRPr/>
              </a:pPr>
              <a:r>
                <a:rPr lang="en-US" sz="1632">
                  <a:solidFill>
                    <a:srgbClr val="000000">
                      <a:lumMod val="85000"/>
                      <a:lumOff val="15000"/>
                    </a:srgbClr>
                  </a:solidFill>
                  <a:latin typeface="Segoe UI"/>
                </a:rPr>
                <a:t>Smart</a:t>
              </a:r>
            </a:p>
          </p:txBody>
        </p:sp>
        <p:sp>
          <p:nvSpPr>
            <p:cNvPr id="161" name="TextBox 160">
              <a:extLst>
                <a:ext uri="{FF2B5EF4-FFF2-40B4-BE49-F238E27FC236}">
                  <a16:creationId xmlns:a16="http://schemas.microsoft.com/office/drawing/2014/main" id="{02D37C0E-A622-4BF2-83D8-3010A26F58F3}"/>
                </a:ext>
              </a:extLst>
            </p:cNvPr>
            <p:cNvSpPr txBox="1"/>
            <p:nvPr/>
          </p:nvSpPr>
          <p:spPr>
            <a:xfrm>
              <a:off x="2670558" y="5414118"/>
              <a:ext cx="1431321" cy="251159"/>
            </a:xfrm>
            <a:prstGeom prst="rect">
              <a:avLst/>
            </a:prstGeom>
            <a:noFill/>
          </p:spPr>
          <p:txBody>
            <a:bodyPr wrap="square" lIns="0" tIns="0" rIns="0" bIns="0" rtlCol="0">
              <a:spAutoFit/>
            </a:bodyPr>
            <a:lstStyle/>
            <a:p>
              <a:pPr defTabSz="932597">
                <a:defRPr/>
              </a:pPr>
              <a:r>
                <a:rPr lang="en-US" sz="1632">
                  <a:solidFill>
                    <a:srgbClr val="000000">
                      <a:lumMod val="85000"/>
                      <a:lumOff val="15000"/>
                    </a:srgbClr>
                  </a:solidFill>
                  <a:latin typeface="Segoe UI"/>
                </a:rPr>
                <a:t>Smart</a:t>
              </a:r>
            </a:p>
          </p:txBody>
        </p:sp>
        <p:sp>
          <p:nvSpPr>
            <p:cNvPr id="162" name="TextBox 161">
              <a:extLst>
                <a:ext uri="{FF2B5EF4-FFF2-40B4-BE49-F238E27FC236}">
                  <a16:creationId xmlns:a16="http://schemas.microsoft.com/office/drawing/2014/main" id="{9B1A6B21-F8CA-4FD6-98DB-48FDA4950251}"/>
                </a:ext>
              </a:extLst>
            </p:cNvPr>
            <p:cNvSpPr txBox="1"/>
            <p:nvPr/>
          </p:nvSpPr>
          <p:spPr>
            <a:xfrm>
              <a:off x="7699208" y="3419383"/>
              <a:ext cx="1431321" cy="251159"/>
            </a:xfrm>
            <a:prstGeom prst="rect">
              <a:avLst/>
            </a:prstGeom>
            <a:noFill/>
          </p:spPr>
          <p:txBody>
            <a:bodyPr wrap="square" lIns="0" tIns="0" rIns="0" bIns="0" rtlCol="0">
              <a:spAutoFit/>
            </a:bodyPr>
            <a:lstStyle/>
            <a:p>
              <a:pPr algn="r" defTabSz="932597">
                <a:defRPr/>
              </a:pPr>
              <a:r>
                <a:rPr lang="en-US" sz="1632">
                  <a:solidFill>
                    <a:srgbClr val="000000">
                      <a:lumMod val="85000"/>
                      <a:lumOff val="15000"/>
                    </a:srgbClr>
                  </a:solidFill>
                  <a:latin typeface="Segoe UI"/>
                </a:rPr>
                <a:t>Autonomous</a:t>
              </a:r>
            </a:p>
          </p:txBody>
        </p:sp>
      </p:grpSp>
      <p:sp>
        <p:nvSpPr>
          <p:cNvPr id="7" name="Title 6">
            <a:extLst>
              <a:ext uri="{FF2B5EF4-FFF2-40B4-BE49-F238E27FC236}">
                <a16:creationId xmlns:a16="http://schemas.microsoft.com/office/drawing/2014/main" id="{11AD940E-9218-4037-BA7F-547095DF0B07}"/>
              </a:ext>
            </a:extLst>
          </p:cNvPr>
          <p:cNvSpPr>
            <a:spLocks noGrp="1"/>
          </p:cNvSpPr>
          <p:nvPr>
            <p:ph type="title"/>
          </p:nvPr>
        </p:nvSpPr>
        <p:spPr/>
        <p:txBody>
          <a:bodyPr/>
          <a:lstStyle/>
          <a:p>
            <a:r>
              <a:rPr lang="en-US"/>
              <a:t>IoT fuels digital transformation</a:t>
            </a:r>
            <a:br>
              <a:rPr lang="en-IN"/>
            </a:br>
            <a:endParaRPr lang="en-US"/>
          </a:p>
        </p:txBody>
      </p:sp>
    </p:spTree>
    <p:extLst>
      <p:ext uri="{BB962C8B-B14F-4D97-AF65-F5344CB8AC3E}">
        <p14:creationId xmlns:p14="http://schemas.microsoft.com/office/powerpoint/2010/main" val="16567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animEffect transition="in" filter="fade">
                                      <p:cBhvr>
                                        <p:cTn id="9" dur="500"/>
                                        <p:tgtEl>
                                          <p:spTgt spid="8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9"/>
                                        </p:tgtEl>
                                        <p:attrNameLst>
                                          <p:attrName>style.visibility</p:attrName>
                                        </p:attrNameLst>
                                      </p:cBhvr>
                                      <p:to>
                                        <p:strVal val="visible"/>
                                      </p:to>
                                    </p:set>
                                    <p:anim calcmode="lin" valueType="num">
                                      <p:cBhvr>
                                        <p:cTn id="14" dur="500" fill="hold"/>
                                        <p:tgtEl>
                                          <p:spTgt spid="109"/>
                                        </p:tgtEl>
                                        <p:attrNameLst>
                                          <p:attrName>ppt_w</p:attrName>
                                        </p:attrNameLst>
                                      </p:cBhvr>
                                      <p:tavLst>
                                        <p:tav tm="0">
                                          <p:val>
                                            <p:fltVal val="0"/>
                                          </p:val>
                                        </p:tav>
                                        <p:tav tm="100000">
                                          <p:val>
                                            <p:strVal val="#ppt_w"/>
                                          </p:val>
                                        </p:tav>
                                      </p:tavLst>
                                    </p:anim>
                                    <p:anim calcmode="lin" valueType="num">
                                      <p:cBhvr>
                                        <p:cTn id="15" dur="500" fill="hold"/>
                                        <p:tgtEl>
                                          <p:spTgt spid="109"/>
                                        </p:tgtEl>
                                        <p:attrNameLst>
                                          <p:attrName>ppt_h</p:attrName>
                                        </p:attrNameLst>
                                      </p:cBhvr>
                                      <p:tavLst>
                                        <p:tav tm="0">
                                          <p:val>
                                            <p:fltVal val="0"/>
                                          </p:val>
                                        </p:tav>
                                        <p:tav tm="100000">
                                          <p:val>
                                            <p:strVal val="#ppt_h"/>
                                          </p:val>
                                        </p:tav>
                                      </p:tavLst>
                                    </p:anim>
                                    <p:animEffect transition="in" filter="fade">
                                      <p:cBhvr>
                                        <p:cTn id="16" dur="500"/>
                                        <p:tgtEl>
                                          <p:spTgt spid="109"/>
                                        </p:tgtEl>
                                      </p:cBhvr>
                                    </p:animEffect>
                                  </p:childTnLst>
                                </p:cTn>
                              </p:par>
                              <p:par>
                                <p:cTn id="17" presetID="53"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cBhvr>
                                        <p:cTn id="37" dur="500" fill="hold"/>
                                        <p:tgtEl>
                                          <p:spTgt spid="88"/>
                                        </p:tgtEl>
                                        <p:attrNameLst>
                                          <p:attrName>ppt_w</p:attrName>
                                        </p:attrNameLst>
                                      </p:cBhvr>
                                      <p:tavLst>
                                        <p:tav tm="0">
                                          <p:val>
                                            <p:fltVal val="0"/>
                                          </p:val>
                                        </p:tav>
                                        <p:tav tm="100000">
                                          <p:val>
                                            <p:strVal val="#ppt_w"/>
                                          </p:val>
                                        </p:tav>
                                      </p:tavLst>
                                    </p:anim>
                                    <p:anim calcmode="lin" valueType="num">
                                      <p:cBhvr>
                                        <p:cTn id="38" dur="500" fill="hold"/>
                                        <p:tgtEl>
                                          <p:spTgt spid="88"/>
                                        </p:tgtEl>
                                        <p:attrNameLst>
                                          <p:attrName>ppt_h</p:attrName>
                                        </p:attrNameLst>
                                      </p:cBhvr>
                                      <p:tavLst>
                                        <p:tav tm="0">
                                          <p:val>
                                            <p:fltVal val="0"/>
                                          </p:val>
                                        </p:tav>
                                        <p:tav tm="100000">
                                          <p:val>
                                            <p:strVal val="#ppt_h"/>
                                          </p:val>
                                        </p:tav>
                                      </p:tavLst>
                                    </p:anim>
                                    <p:animEffect transition="in" filter="fade">
                                      <p:cBhvr>
                                        <p:cTn id="3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val 140">
            <a:extLst>
              <a:ext uri="{FF2B5EF4-FFF2-40B4-BE49-F238E27FC236}">
                <a16:creationId xmlns:a16="http://schemas.microsoft.com/office/drawing/2014/main" id="{CD00C350-54E6-4DE8-8FC4-70C2DB10CAE2}"/>
              </a:ext>
            </a:extLst>
          </p:cNvPr>
          <p:cNvSpPr/>
          <p:nvPr/>
        </p:nvSpPr>
        <p:spPr bwMode="auto">
          <a:xfrm>
            <a:off x="5803971" y="3602747"/>
            <a:ext cx="828529" cy="82852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5E0EED80-59E7-4C98-9F97-ADB4AF553B8F}"/>
              </a:ext>
            </a:extLst>
          </p:cNvPr>
          <p:cNvSpPr/>
          <p:nvPr/>
        </p:nvSpPr>
        <p:spPr bwMode="auto">
          <a:xfrm>
            <a:off x="5803971" y="3602747"/>
            <a:ext cx="828529" cy="82852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1FCCBC07-C489-4C74-B86A-C862943F06CF}"/>
              </a:ext>
            </a:extLst>
          </p:cNvPr>
          <p:cNvSpPr/>
          <p:nvPr/>
        </p:nvSpPr>
        <p:spPr bwMode="auto">
          <a:xfrm>
            <a:off x="5803971" y="3602747"/>
            <a:ext cx="828529" cy="82852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6B706851-9630-4EFC-9C5A-94C111B317D7}"/>
              </a:ext>
            </a:extLst>
          </p:cNvPr>
          <p:cNvGrpSpPr/>
          <p:nvPr/>
        </p:nvGrpSpPr>
        <p:grpSpPr>
          <a:xfrm>
            <a:off x="3382794" y="1181569"/>
            <a:ext cx="5670886" cy="5670886"/>
            <a:chOff x="4737908" y="648507"/>
            <a:chExt cx="5560986" cy="5560986"/>
          </a:xfrm>
        </p:grpSpPr>
        <p:sp>
          <p:nvSpPr>
            <p:cNvPr id="74" name="Freeform 5">
              <a:extLst>
                <a:ext uri="{FF2B5EF4-FFF2-40B4-BE49-F238E27FC236}">
                  <a16:creationId xmlns:a16="http://schemas.microsoft.com/office/drawing/2014/main" id="{444D6578-4EA8-4AF7-842B-68199BF314F1}"/>
                </a:ext>
              </a:extLst>
            </p:cNvPr>
            <p:cNvSpPr>
              <a:spLocks noEditPoints="1"/>
            </p:cNvSpPr>
            <p:nvPr/>
          </p:nvSpPr>
          <p:spPr bwMode="auto">
            <a:xfrm rot="2700000">
              <a:off x="7665231" y="648507"/>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72" name="Freeform 5">
              <a:extLst>
                <a:ext uri="{FF2B5EF4-FFF2-40B4-BE49-F238E27FC236}">
                  <a16:creationId xmlns:a16="http://schemas.microsoft.com/office/drawing/2014/main" id="{767A7639-CF63-40B8-8944-387ADACCCD4D}"/>
                </a:ext>
              </a:extLst>
            </p:cNvPr>
            <p:cNvSpPr>
              <a:spLocks noEditPoints="1"/>
            </p:cNvSpPr>
            <p:nvPr/>
          </p:nvSpPr>
          <p:spPr bwMode="auto">
            <a:xfrm rot="18900000">
              <a:off x="5361795" y="648507"/>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73" name="Freeform 5">
              <a:extLst>
                <a:ext uri="{FF2B5EF4-FFF2-40B4-BE49-F238E27FC236}">
                  <a16:creationId xmlns:a16="http://schemas.microsoft.com/office/drawing/2014/main" id="{A48E9969-45E1-42E9-8ADE-FE4BCE73DA11}"/>
                </a:ext>
              </a:extLst>
            </p:cNvPr>
            <p:cNvSpPr>
              <a:spLocks noEditPoints="1"/>
            </p:cNvSpPr>
            <p:nvPr/>
          </p:nvSpPr>
          <p:spPr bwMode="auto">
            <a:xfrm rot="18900000" flipV="1">
              <a:off x="7665231" y="2951943"/>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75" name="Freeform 5">
              <a:extLst>
                <a:ext uri="{FF2B5EF4-FFF2-40B4-BE49-F238E27FC236}">
                  <a16:creationId xmlns:a16="http://schemas.microsoft.com/office/drawing/2014/main" id="{B40AEDF7-CB6F-4460-9E3D-FF96BE0F9A3C}"/>
                </a:ext>
              </a:extLst>
            </p:cNvPr>
            <p:cNvSpPr>
              <a:spLocks noEditPoints="1"/>
            </p:cNvSpPr>
            <p:nvPr/>
          </p:nvSpPr>
          <p:spPr bwMode="auto">
            <a:xfrm rot="2700000" flipV="1">
              <a:off x="5361795" y="2951943"/>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grpSp>
      <p:sp>
        <p:nvSpPr>
          <p:cNvPr id="132" name="Oval 131">
            <a:extLst>
              <a:ext uri="{FF2B5EF4-FFF2-40B4-BE49-F238E27FC236}">
                <a16:creationId xmlns:a16="http://schemas.microsoft.com/office/drawing/2014/main" id="{E717517B-03DD-4AFB-B147-F2C0B6611C9B}"/>
              </a:ext>
            </a:extLst>
          </p:cNvPr>
          <p:cNvSpPr/>
          <p:nvPr/>
        </p:nvSpPr>
        <p:spPr bwMode="auto">
          <a:xfrm>
            <a:off x="7729995" y="4981808"/>
            <a:ext cx="1988537" cy="1199753"/>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25CE0ABB-3B4E-4E09-B55E-EC5F05F8A649}"/>
              </a:ext>
            </a:extLst>
          </p:cNvPr>
          <p:cNvSpPr/>
          <p:nvPr/>
        </p:nvSpPr>
        <p:spPr bwMode="auto">
          <a:xfrm>
            <a:off x="7729995" y="1950553"/>
            <a:ext cx="1988537" cy="1199753"/>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AA4DFC6F-BE94-4F19-A7F4-CB7C9C49F72F}"/>
              </a:ext>
            </a:extLst>
          </p:cNvPr>
          <p:cNvSpPr/>
          <p:nvPr/>
        </p:nvSpPr>
        <p:spPr bwMode="auto">
          <a:xfrm>
            <a:off x="2686895" y="4981808"/>
            <a:ext cx="1988537" cy="1199753"/>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9FD1FBF5-5E9C-44DD-ADFE-BAEBAA588E4B}"/>
              </a:ext>
            </a:extLst>
          </p:cNvPr>
          <p:cNvSpPr/>
          <p:nvPr/>
        </p:nvSpPr>
        <p:spPr bwMode="auto">
          <a:xfrm>
            <a:off x="2686895" y="1950553"/>
            <a:ext cx="1988537" cy="1199753"/>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145">
            <a:extLst>
              <a:ext uri="{FF2B5EF4-FFF2-40B4-BE49-F238E27FC236}">
                <a16:creationId xmlns:a16="http://schemas.microsoft.com/office/drawing/2014/main" id="{152ADD1B-A6C0-4630-B40C-70DA417ADE17}"/>
              </a:ext>
            </a:extLst>
          </p:cNvPr>
          <p:cNvGrpSpPr>
            <a:grpSpLocks noChangeAspect="1"/>
          </p:cNvGrpSpPr>
          <p:nvPr/>
        </p:nvGrpSpPr>
        <p:grpSpPr bwMode="auto">
          <a:xfrm>
            <a:off x="4210607" y="2009386"/>
            <a:ext cx="1015920" cy="1018944"/>
            <a:chOff x="3502" y="1823"/>
            <a:chExt cx="672" cy="674"/>
          </a:xfrm>
        </p:grpSpPr>
        <p:sp>
          <p:nvSpPr>
            <p:cNvPr id="22" name="Oval 146">
              <a:extLst>
                <a:ext uri="{FF2B5EF4-FFF2-40B4-BE49-F238E27FC236}">
                  <a16:creationId xmlns:a16="http://schemas.microsoft.com/office/drawing/2014/main" id="{185DA63D-1B56-4163-8993-A61245DA70D7}"/>
                </a:ext>
              </a:extLst>
            </p:cNvPr>
            <p:cNvSpPr>
              <a:spLocks noChangeArrowheads="1"/>
            </p:cNvSpPr>
            <p:nvPr/>
          </p:nvSpPr>
          <p:spPr bwMode="auto">
            <a:xfrm>
              <a:off x="3502" y="1823"/>
              <a:ext cx="672" cy="674"/>
            </a:xfrm>
            <a:prstGeom prst="ellipse">
              <a:avLst/>
            </a:prstGeom>
            <a:solidFill>
              <a:srgbClr val="37A5D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23" name="Freeform 147">
              <a:extLst>
                <a:ext uri="{FF2B5EF4-FFF2-40B4-BE49-F238E27FC236}">
                  <a16:creationId xmlns:a16="http://schemas.microsoft.com/office/drawing/2014/main" id="{BBBFBC49-0B7C-4347-93D2-32991838729F}"/>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25" name="Line 148">
              <a:extLst>
                <a:ext uri="{FF2B5EF4-FFF2-40B4-BE49-F238E27FC236}">
                  <a16:creationId xmlns:a16="http://schemas.microsoft.com/office/drawing/2014/main" id="{EFDE7FFA-77A5-4D6F-B821-7F45F63F2586}"/>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26" name="Line 149">
              <a:extLst>
                <a:ext uri="{FF2B5EF4-FFF2-40B4-BE49-F238E27FC236}">
                  <a16:creationId xmlns:a16="http://schemas.microsoft.com/office/drawing/2014/main" id="{0F319C73-066D-467D-879B-107493E016DC}"/>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27" name="Freeform 150">
              <a:extLst>
                <a:ext uri="{FF2B5EF4-FFF2-40B4-BE49-F238E27FC236}">
                  <a16:creationId xmlns:a16="http://schemas.microsoft.com/office/drawing/2014/main" id="{A88630FF-ECF3-4BBB-8EC6-A81388AAB238}"/>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28" name="Freeform 151">
              <a:extLst>
                <a:ext uri="{FF2B5EF4-FFF2-40B4-BE49-F238E27FC236}">
                  <a16:creationId xmlns:a16="http://schemas.microsoft.com/office/drawing/2014/main" id="{59574BDA-8D4C-4FE5-9590-B083DC22B14F}"/>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29" name="Freeform 152">
              <a:extLst>
                <a:ext uri="{FF2B5EF4-FFF2-40B4-BE49-F238E27FC236}">
                  <a16:creationId xmlns:a16="http://schemas.microsoft.com/office/drawing/2014/main" id="{9E9D5A3A-4AD6-4674-A47D-5C2BFAEE4738}"/>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30" name="Line 153">
              <a:extLst>
                <a:ext uri="{FF2B5EF4-FFF2-40B4-BE49-F238E27FC236}">
                  <a16:creationId xmlns:a16="http://schemas.microsoft.com/office/drawing/2014/main" id="{2E071808-6031-4F6D-B636-BDDB18E95D85}"/>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31" name="Line 154">
              <a:extLst>
                <a:ext uri="{FF2B5EF4-FFF2-40B4-BE49-F238E27FC236}">
                  <a16:creationId xmlns:a16="http://schemas.microsoft.com/office/drawing/2014/main" id="{F5FDFC6F-6555-4B97-AC8E-6E7696FC0BE0}"/>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32" name="Freeform 155">
              <a:extLst>
                <a:ext uri="{FF2B5EF4-FFF2-40B4-BE49-F238E27FC236}">
                  <a16:creationId xmlns:a16="http://schemas.microsoft.com/office/drawing/2014/main" id="{369EF9C5-68F9-48B1-9152-E05341C8746B}"/>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grpSp>
      <p:grpSp>
        <p:nvGrpSpPr>
          <p:cNvPr id="33" name="Group 101">
            <a:extLst>
              <a:ext uri="{FF2B5EF4-FFF2-40B4-BE49-F238E27FC236}">
                <a16:creationId xmlns:a16="http://schemas.microsoft.com/office/drawing/2014/main" id="{73303B26-A262-47CF-BF8C-3ACFF0AB7DF9}"/>
              </a:ext>
            </a:extLst>
          </p:cNvPr>
          <p:cNvGrpSpPr>
            <a:grpSpLocks noChangeAspect="1"/>
          </p:cNvGrpSpPr>
          <p:nvPr/>
        </p:nvGrpSpPr>
        <p:grpSpPr bwMode="auto">
          <a:xfrm>
            <a:off x="4210607" y="5005694"/>
            <a:ext cx="1015922" cy="1018944"/>
            <a:chOff x="3504" y="1821"/>
            <a:chExt cx="672" cy="674"/>
          </a:xfrm>
        </p:grpSpPr>
        <p:sp>
          <p:nvSpPr>
            <p:cNvPr id="34" name="Oval 102">
              <a:extLst>
                <a:ext uri="{FF2B5EF4-FFF2-40B4-BE49-F238E27FC236}">
                  <a16:creationId xmlns:a16="http://schemas.microsoft.com/office/drawing/2014/main" id="{A1E5D311-9A46-43E5-9CF5-7077966ACA3D}"/>
                </a:ext>
              </a:extLst>
            </p:cNvPr>
            <p:cNvSpPr>
              <a:spLocks noChangeArrowheads="1"/>
            </p:cNvSpPr>
            <p:nvPr/>
          </p:nvSpPr>
          <p:spPr bwMode="auto">
            <a:xfrm>
              <a:off x="3504" y="1821"/>
              <a:ext cx="672" cy="674"/>
            </a:xfrm>
            <a:prstGeom prst="ellipse">
              <a:avLst/>
            </a:prstGeom>
            <a:solidFill>
              <a:srgbClr val="37A5D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35" name="Freeform 103">
              <a:extLst>
                <a:ext uri="{FF2B5EF4-FFF2-40B4-BE49-F238E27FC236}">
                  <a16:creationId xmlns:a16="http://schemas.microsoft.com/office/drawing/2014/main" id="{1FA894AD-79AD-45EA-B37A-7287D324E0FF}"/>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36" name="Freeform 104">
              <a:extLst>
                <a:ext uri="{FF2B5EF4-FFF2-40B4-BE49-F238E27FC236}">
                  <a16:creationId xmlns:a16="http://schemas.microsoft.com/office/drawing/2014/main" id="{12FE7F6D-176A-43AD-BF72-F32F58145B2E}"/>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37" name="Freeform 105">
              <a:extLst>
                <a:ext uri="{FF2B5EF4-FFF2-40B4-BE49-F238E27FC236}">
                  <a16:creationId xmlns:a16="http://schemas.microsoft.com/office/drawing/2014/main" id="{348489EF-65B6-4B07-8C77-38DA8980A6FE}"/>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38" name="Freeform 106">
              <a:extLst>
                <a:ext uri="{FF2B5EF4-FFF2-40B4-BE49-F238E27FC236}">
                  <a16:creationId xmlns:a16="http://schemas.microsoft.com/office/drawing/2014/main" id="{24E8BC1A-2FF4-4C36-A88A-A8DA39F07004}"/>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39" name="Freeform 107">
              <a:extLst>
                <a:ext uri="{FF2B5EF4-FFF2-40B4-BE49-F238E27FC236}">
                  <a16:creationId xmlns:a16="http://schemas.microsoft.com/office/drawing/2014/main" id="{9E329E2F-07DF-4652-B40F-DC149C4F0692}"/>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40" name="Freeform 108">
              <a:extLst>
                <a:ext uri="{FF2B5EF4-FFF2-40B4-BE49-F238E27FC236}">
                  <a16:creationId xmlns:a16="http://schemas.microsoft.com/office/drawing/2014/main" id="{ABC5A95D-6488-4F16-9A3C-D5E019965657}"/>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41" name="Freeform 109">
              <a:extLst>
                <a:ext uri="{FF2B5EF4-FFF2-40B4-BE49-F238E27FC236}">
                  <a16:creationId xmlns:a16="http://schemas.microsoft.com/office/drawing/2014/main" id="{9886D2D6-73CE-4C03-AC49-411829EC7628}"/>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42" name="Freeform 110">
              <a:extLst>
                <a:ext uri="{FF2B5EF4-FFF2-40B4-BE49-F238E27FC236}">
                  <a16:creationId xmlns:a16="http://schemas.microsoft.com/office/drawing/2014/main" id="{01E2DB3A-5A60-4B84-A151-BBAFB9A95B86}"/>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43" name="Freeform 111">
              <a:extLst>
                <a:ext uri="{FF2B5EF4-FFF2-40B4-BE49-F238E27FC236}">
                  <a16:creationId xmlns:a16="http://schemas.microsoft.com/office/drawing/2014/main" id="{89EB0BFA-3092-49F3-B906-609507DF8FB9}"/>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44" name="Freeform 112">
              <a:extLst>
                <a:ext uri="{FF2B5EF4-FFF2-40B4-BE49-F238E27FC236}">
                  <a16:creationId xmlns:a16="http://schemas.microsoft.com/office/drawing/2014/main" id="{C5080A40-D0FF-414D-92E7-F306E602AE5E}"/>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45" name="Freeform 113">
              <a:extLst>
                <a:ext uri="{FF2B5EF4-FFF2-40B4-BE49-F238E27FC236}">
                  <a16:creationId xmlns:a16="http://schemas.microsoft.com/office/drawing/2014/main" id="{6BFC1AC7-21B7-4C5B-976C-60218F719F70}"/>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46" name="Freeform 114">
              <a:extLst>
                <a:ext uri="{FF2B5EF4-FFF2-40B4-BE49-F238E27FC236}">
                  <a16:creationId xmlns:a16="http://schemas.microsoft.com/office/drawing/2014/main" id="{96FA4BD2-BBC9-4A47-B8DF-E8F40A8765EB}"/>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47" name="Freeform 115">
              <a:extLst>
                <a:ext uri="{FF2B5EF4-FFF2-40B4-BE49-F238E27FC236}">
                  <a16:creationId xmlns:a16="http://schemas.microsoft.com/office/drawing/2014/main" id="{686067C4-FE1B-4932-97FF-D34AE6CC85F1}"/>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48" name="Freeform 116">
              <a:extLst>
                <a:ext uri="{FF2B5EF4-FFF2-40B4-BE49-F238E27FC236}">
                  <a16:creationId xmlns:a16="http://schemas.microsoft.com/office/drawing/2014/main" id="{0F12D7E8-496B-4038-A155-DA7FB94A1B65}"/>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49" name="Freeform 117">
              <a:extLst>
                <a:ext uri="{FF2B5EF4-FFF2-40B4-BE49-F238E27FC236}">
                  <a16:creationId xmlns:a16="http://schemas.microsoft.com/office/drawing/2014/main" id="{169B777A-09EB-4C52-828A-F39BA2881FDB}"/>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50" name="Freeform 118">
              <a:extLst>
                <a:ext uri="{FF2B5EF4-FFF2-40B4-BE49-F238E27FC236}">
                  <a16:creationId xmlns:a16="http://schemas.microsoft.com/office/drawing/2014/main" id="{52E9960A-0CBC-4ED2-B580-E6D7B156C857}"/>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51" name="Freeform 119">
              <a:extLst>
                <a:ext uri="{FF2B5EF4-FFF2-40B4-BE49-F238E27FC236}">
                  <a16:creationId xmlns:a16="http://schemas.microsoft.com/office/drawing/2014/main" id="{64F1285F-934F-4A3B-A972-43C7ADA4AA06}"/>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52" name="Freeform 120">
              <a:extLst>
                <a:ext uri="{FF2B5EF4-FFF2-40B4-BE49-F238E27FC236}">
                  <a16:creationId xmlns:a16="http://schemas.microsoft.com/office/drawing/2014/main" id="{77D51CE0-E476-46BF-A853-577DA7D65B99}"/>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grpSp>
      <p:grpSp>
        <p:nvGrpSpPr>
          <p:cNvPr id="65" name="Group 137">
            <a:extLst>
              <a:ext uri="{FF2B5EF4-FFF2-40B4-BE49-F238E27FC236}">
                <a16:creationId xmlns:a16="http://schemas.microsoft.com/office/drawing/2014/main" id="{32B5D41A-B486-4FE2-9D8C-FCBB1341F1D9}"/>
              </a:ext>
            </a:extLst>
          </p:cNvPr>
          <p:cNvGrpSpPr>
            <a:grpSpLocks noChangeAspect="1"/>
          </p:cNvGrpSpPr>
          <p:nvPr/>
        </p:nvGrpSpPr>
        <p:grpSpPr bwMode="auto">
          <a:xfrm>
            <a:off x="7206918" y="5005694"/>
            <a:ext cx="1018944" cy="1018944"/>
            <a:chOff x="3504" y="1823"/>
            <a:chExt cx="674" cy="674"/>
          </a:xfrm>
        </p:grpSpPr>
        <p:sp>
          <p:nvSpPr>
            <p:cNvPr id="66" name="Oval 138">
              <a:extLst>
                <a:ext uri="{FF2B5EF4-FFF2-40B4-BE49-F238E27FC236}">
                  <a16:creationId xmlns:a16="http://schemas.microsoft.com/office/drawing/2014/main" id="{8C9DFD77-FD11-496C-B2E2-CCC66BDEDD8E}"/>
                </a:ext>
              </a:extLst>
            </p:cNvPr>
            <p:cNvSpPr>
              <a:spLocks noChangeArrowheads="1"/>
            </p:cNvSpPr>
            <p:nvPr/>
          </p:nvSpPr>
          <p:spPr bwMode="auto">
            <a:xfrm>
              <a:off x="3504" y="1823"/>
              <a:ext cx="674" cy="674"/>
            </a:xfrm>
            <a:prstGeom prst="ellipse">
              <a:avLst/>
            </a:prstGeom>
            <a:solidFill>
              <a:srgbClr val="37A5D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67" name="Freeform 139">
              <a:extLst>
                <a:ext uri="{FF2B5EF4-FFF2-40B4-BE49-F238E27FC236}">
                  <a16:creationId xmlns:a16="http://schemas.microsoft.com/office/drawing/2014/main" id="{F19A1A07-F883-428E-A1D2-F1C5F67692CA}"/>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68" name="Freeform 140">
              <a:extLst>
                <a:ext uri="{FF2B5EF4-FFF2-40B4-BE49-F238E27FC236}">
                  <a16:creationId xmlns:a16="http://schemas.microsoft.com/office/drawing/2014/main" id="{A56F1E3E-C430-4346-A5C6-E8C7D7909791}"/>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69" name="Freeform 141">
              <a:extLst>
                <a:ext uri="{FF2B5EF4-FFF2-40B4-BE49-F238E27FC236}">
                  <a16:creationId xmlns:a16="http://schemas.microsoft.com/office/drawing/2014/main" id="{8EF3CFEF-E4F3-4594-8E61-0F5F71691D03}"/>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70" name="Freeform 142">
              <a:extLst>
                <a:ext uri="{FF2B5EF4-FFF2-40B4-BE49-F238E27FC236}">
                  <a16:creationId xmlns:a16="http://schemas.microsoft.com/office/drawing/2014/main" id="{C0222EE3-252D-4572-8429-050726AD7ACE}"/>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grpSp>
      <p:grpSp>
        <p:nvGrpSpPr>
          <p:cNvPr id="53" name="Group 123">
            <a:extLst>
              <a:ext uri="{FF2B5EF4-FFF2-40B4-BE49-F238E27FC236}">
                <a16:creationId xmlns:a16="http://schemas.microsoft.com/office/drawing/2014/main" id="{CBA005FC-A063-4EDA-8485-ADD49D6B663C}"/>
              </a:ext>
            </a:extLst>
          </p:cNvPr>
          <p:cNvGrpSpPr>
            <a:grpSpLocks noChangeAspect="1"/>
          </p:cNvGrpSpPr>
          <p:nvPr/>
        </p:nvGrpSpPr>
        <p:grpSpPr bwMode="auto">
          <a:xfrm>
            <a:off x="7206917" y="2009386"/>
            <a:ext cx="1021967" cy="1018944"/>
            <a:chOff x="3502" y="1825"/>
            <a:chExt cx="676" cy="674"/>
          </a:xfrm>
        </p:grpSpPr>
        <p:sp>
          <p:nvSpPr>
            <p:cNvPr id="54" name="Oval 124">
              <a:extLst>
                <a:ext uri="{FF2B5EF4-FFF2-40B4-BE49-F238E27FC236}">
                  <a16:creationId xmlns:a16="http://schemas.microsoft.com/office/drawing/2014/main" id="{75B52342-8359-4613-A11C-5D593277F2A8}"/>
                </a:ext>
              </a:extLst>
            </p:cNvPr>
            <p:cNvSpPr>
              <a:spLocks noChangeArrowheads="1"/>
            </p:cNvSpPr>
            <p:nvPr/>
          </p:nvSpPr>
          <p:spPr bwMode="auto">
            <a:xfrm>
              <a:off x="3502" y="1825"/>
              <a:ext cx="676" cy="674"/>
            </a:xfrm>
            <a:prstGeom prst="ellipse">
              <a:avLst/>
            </a:prstGeom>
            <a:solidFill>
              <a:srgbClr val="37A5D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de-DE" sz="2040" kern="0">
                <a:gradFill>
                  <a:gsLst>
                    <a:gs pos="0">
                      <a:srgbClr val="FFFFFF"/>
                    </a:gs>
                    <a:gs pos="100000">
                      <a:srgbClr val="FFFFFF"/>
                    </a:gs>
                  </a:gsLst>
                  <a:lin ang="5400000" scaled="0"/>
                </a:gradFill>
                <a:latin typeface="Segoe UI Semilight"/>
              </a:endParaRPr>
            </a:p>
          </p:txBody>
        </p:sp>
        <p:sp>
          <p:nvSpPr>
            <p:cNvPr id="55" name="Freeform 125">
              <a:extLst>
                <a:ext uri="{FF2B5EF4-FFF2-40B4-BE49-F238E27FC236}">
                  <a16:creationId xmlns:a16="http://schemas.microsoft.com/office/drawing/2014/main" id="{6D11E08A-4D3A-4A74-B090-47128104E3DB}"/>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56" name="Freeform 126">
              <a:extLst>
                <a:ext uri="{FF2B5EF4-FFF2-40B4-BE49-F238E27FC236}">
                  <a16:creationId xmlns:a16="http://schemas.microsoft.com/office/drawing/2014/main" id="{D8745240-80A9-4CFB-B2FC-B47D8464B7BB}"/>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57" name="Freeform 127">
              <a:extLst>
                <a:ext uri="{FF2B5EF4-FFF2-40B4-BE49-F238E27FC236}">
                  <a16:creationId xmlns:a16="http://schemas.microsoft.com/office/drawing/2014/main" id="{0E7EBB1A-9706-4FF1-B352-6E373C9F6314}"/>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58" name="Freeform 128">
              <a:extLst>
                <a:ext uri="{FF2B5EF4-FFF2-40B4-BE49-F238E27FC236}">
                  <a16:creationId xmlns:a16="http://schemas.microsoft.com/office/drawing/2014/main" id="{68E6FF88-8E4A-482C-87D0-7BDB3E132CBF}"/>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59" name="Freeform 129">
              <a:extLst>
                <a:ext uri="{FF2B5EF4-FFF2-40B4-BE49-F238E27FC236}">
                  <a16:creationId xmlns:a16="http://schemas.microsoft.com/office/drawing/2014/main" id="{0FF97F72-C35F-4899-9BFC-2857EA46FAE2}"/>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60" name="Freeform 130">
              <a:extLst>
                <a:ext uri="{FF2B5EF4-FFF2-40B4-BE49-F238E27FC236}">
                  <a16:creationId xmlns:a16="http://schemas.microsoft.com/office/drawing/2014/main" id="{A568BB35-8673-411C-97D4-B2A07A291C67}"/>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61" name="Freeform 131">
              <a:extLst>
                <a:ext uri="{FF2B5EF4-FFF2-40B4-BE49-F238E27FC236}">
                  <a16:creationId xmlns:a16="http://schemas.microsoft.com/office/drawing/2014/main" id="{59E328E4-CC10-4AD2-979C-C18C9BC31B15}"/>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62" name="Freeform 132">
              <a:extLst>
                <a:ext uri="{FF2B5EF4-FFF2-40B4-BE49-F238E27FC236}">
                  <a16:creationId xmlns:a16="http://schemas.microsoft.com/office/drawing/2014/main" id="{F8713A2C-DC3C-4857-9FE2-E3E459325223}"/>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63" name="Freeform 133">
              <a:extLst>
                <a:ext uri="{FF2B5EF4-FFF2-40B4-BE49-F238E27FC236}">
                  <a16:creationId xmlns:a16="http://schemas.microsoft.com/office/drawing/2014/main" id="{C2FE8275-363B-4806-8F93-9A39AA488B20}"/>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sp>
          <p:nvSpPr>
            <p:cNvPr id="64" name="Freeform 134">
              <a:extLst>
                <a:ext uri="{FF2B5EF4-FFF2-40B4-BE49-F238E27FC236}">
                  <a16:creationId xmlns:a16="http://schemas.microsoft.com/office/drawing/2014/main" id="{C77C6FDF-3FB0-4018-8591-A96B1D8BCD39}"/>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de-DE" sz="1836">
                <a:solidFill>
                  <a:srgbClr val="1A1A1A"/>
                </a:solidFill>
                <a:latin typeface="Segoe UI"/>
              </a:endParaRPr>
            </a:p>
          </p:txBody>
        </p:sp>
      </p:grpSp>
      <p:sp>
        <p:nvSpPr>
          <p:cNvPr id="92" name="Oval 91">
            <a:extLst>
              <a:ext uri="{FF2B5EF4-FFF2-40B4-BE49-F238E27FC236}">
                <a16:creationId xmlns:a16="http://schemas.microsoft.com/office/drawing/2014/main" id="{FFF86B14-186C-4ACF-8F7C-503C949CBB2B}"/>
              </a:ext>
            </a:extLst>
          </p:cNvPr>
          <p:cNvSpPr/>
          <p:nvPr/>
        </p:nvSpPr>
        <p:spPr bwMode="auto">
          <a:xfrm>
            <a:off x="4980110" y="2794013"/>
            <a:ext cx="2476251" cy="2476242"/>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0C4E5600-D001-455D-A748-DFABE6C9179B}"/>
              </a:ext>
            </a:extLst>
          </p:cNvPr>
          <p:cNvSpPr/>
          <p:nvPr/>
        </p:nvSpPr>
        <p:spPr bwMode="auto">
          <a:xfrm>
            <a:off x="4127685" y="3190262"/>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9C939641-6180-48C1-98F7-F9933EB43014}"/>
              </a:ext>
            </a:extLst>
          </p:cNvPr>
          <p:cNvSpPr/>
          <p:nvPr/>
        </p:nvSpPr>
        <p:spPr bwMode="auto">
          <a:xfrm>
            <a:off x="4865883" y="3470369"/>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E97AE81F-A165-45F4-BD31-3393E2457F95}"/>
              </a:ext>
            </a:extLst>
          </p:cNvPr>
          <p:cNvSpPr/>
          <p:nvPr/>
        </p:nvSpPr>
        <p:spPr bwMode="auto">
          <a:xfrm>
            <a:off x="4560103" y="3365034"/>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5870DE6D-CD11-4434-A61E-2913E4318F11}"/>
              </a:ext>
            </a:extLst>
          </p:cNvPr>
          <p:cNvSpPr/>
          <p:nvPr/>
        </p:nvSpPr>
        <p:spPr bwMode="auto">
          <a:xfrm>
            <a:off x="4692603" y="3337851"/>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122C292-A4C5-494D-A1B6-97CAE76BB011}"/>
              </a:ext>
            </a:extLst>
          </p:cNvPr>
          <p:cNvSpPr/>
          <p:nvPr/>
        </p:nvSpPr>
        <p:spPr bwMode="auto">
          <a:xfrm>
            <a:off x="8189726" y="3257421"/>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AA4C249F-3E58-4208-9012-AF15E8CE733F}"/>
              </a:ext>
            </a:extLst>
          </p:cNvPr>
          <p:cNvSpPr/>
          <p:nvPr/>
        </p:nvSpPr>
        <p:spPr bwMode="auto">
          <a:xfrm>
            <a:off x="7571594" y="3387758"/>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F4452C83-00BC-484C-A0F2-00F67790D6A2}"/>
              </a:ext>
            </a:extLst>
          </p:cNvPr>
          <p:cNvSpPr/>
          <p:nvPr/>
        </p:nvSpPr>
        <p:spPr bwMode="auto">
          <a:xfrm>
            <a:off x="7850672" y="3370487"/>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543C9672-711F-40F5-98A9-EE29EB6C038D}"/>
              </a:ext>
            </a:extLst>
          </p:cNvPr>
          <p:cNvSpPr/>
          <p:nvPr/>
        </p:nvSpPr>
        <p:spPr bwMode="auto">
          <a:xfrm>
            <a:off x="8018737" y="3234304"/>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1AB88E93-703F-47F0-A2F8-59F80D83994A}"/>
              </a:ext>
            </a:extLst>
          </p:cNvPr>
          <p:cNvSpPr/>
          <p:nvPr/>
        </p:nvSpPr>
        <p:spPr bwMode="auto">
          <a:xfrm>
            <a:off x="8124453" y="4829799"/>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AF83752-87F2-4074-A425-6E695EEB6654}"/>
              </a:ext>
            </a:extLst>
          </p:cNvPr>
          <p:cNvSpPr/>
          <p:nvPr/>
        </p:nvSpPr>
        <p:spPr bwMode="auto">
          <a:xfrm>
            <a:off x="7556226" y="4530447"/>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C7989F7B-A19D-458A-93B4-CB8FC5132559}"/>
              </a:ext>
            </a:extLst>
          </p:cNvPr>
          <p:cNvSpPr/>
          <p:nvPr/>
        </p:nvSpPr>
        <p:spPr bwMode="auto">
          <a:xfrm>
            <a:off x="8006414" y="4637317"/>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0B290A94-C6DC-4BD6-AC36-A344842D76C4}"/>
              </a:ext>
            </a:extLst>
          </p:cNvPr>
          <p:cNvSpPr/>
          <p:nvPr/>
        </p:nvSpPr>
        <p:spPr bwMode="auto">
          <a:xfrm>
            <a:off x="7757770" y="4637317"/>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90F42E19-55AD-4629-A1AF-F472663ABF98}"/>
              </a:ext>
            </a:extLst>
          </p:cNvPr>
          <p:cNvSpPr/>
          <p:nvPr/>
        </p:nvSpPr>
        <p:spPr bwMode="auto">
          <a:xfrm>
            <a:off x="4088961" y="4853071"/>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6DEEA6E3-2310-4F61-9144-62D70AD530E2}"/>
              </a:ext>
            </a:extLst>
          </p:cNvPr>
          <p:cNvSpPr/>
          <p:nvPr/>
        </p:nvSpPr>
        <p:spPr bwMode="auto">
          <a:xfrm>
            <a:off x="4683378" y="4516685"/>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E3C892DC-CEA8-4C94-821C-B92F67ADD341}"/>
              </a:ext>
            </a:extLst>
          </p:cNvPr>
          <p:cNvSpPr/>
          <p:nvPr/>
        </p:nvSpPr>
        <p:spPr bwMode="auto">
          <a:xfrm>
            <a:off x="4382792" y="4663686"/>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0376226E-EF6F-4604-9BA6-A31AB7D66CBF}"/>
              </a:ext>
            </a:extLst>
          </p:cNvPr>
          <p:cNvSpPr/>
          <p:nvPr/>
        </p:nvSpPr>
        <p:spPr bwMode="auto">
          <a:xfrm>
            <a:off x="4517189" y="4721944"/>
            <a:ext cx="65273" cy="65273"/>
          </a:xfrm>
          <a:prstGeom prst="ellipse">
            <a:avLst/>
          </a:prstGeom>
          <a:solidFill>
            <a:schemeClr val="accent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Text Placeholder 2">
            <a:extLst>
              <a:ext uri="{FF2B5EF4-FFF2-40B4-BE49-F238E27FC236}">
                <a16:creationId xmlns:a16="http://schemas.microsoft.com/office/drawing/2014/main" id="{FF3A9153-3E94-434C-8089-21743FA5E606}"/>
              </a:ext>
            </a:extLst>
          </p:cNvPr>
          <p:cNvSpPr txBox="1">
            <a:spLocks/>
          </p:cNvSpPr>
          <p:nvPr/>
        </p:nvSpPr>
        <p:spPr>
          <a:xfrm>
            <a:off x="8391809" y="2358767"/>
            <a:ext cx="1898990" cy="320182"/>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121">
              <a:spcBef>
                <a:spcPts val="816"/>
              </a:spcBef>
              <a:defRPr/>
            </a:pPr>
            <a:r>
              <a:rPr lang="en-US" sz="2040">
                <a:solidFill>
                  <a:srgbClr val="0072C6"/>
                </a:solidFill>
                <a:latin typeface="Segoe UI Semibold"/>
              </a:rPr>
              <a:t>Operations</a:t>
            </a:r>
          </a:p>
        </p:txBody>
      </p:sp>
      <p:sp>
        <p:nvSpPr>
          <p:cNvPr id="128" name="Text Placeholder 2">
            <a:extLst>
              <a:ext uri="{FF2B5EF4-FFF2-40B4-BE49-F238E27FC236}">
                <a16:creationId xmlns:a16="http://schemas.microsoft.com/office/drawing/2014/main" id="{74049484-DAAA-4A0F-A69B-24B16F4C5A3A}"/>
              </a:ext>
            </a:extLst>
          </p:cNvPr>
          <p:cNvSpPr txBox="1">
            <a:spLocks/>
          </p:cNvSpPr>
          <p:nvPr/>
        </p:nvSpPr>
        <p:spPr>
          <a:xfrm>
            <a:off x="8391808" y="5355075"/>
            <a:ext cx="1310799" cy="320182"/>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121">
              <a:spcBef>
                <a:spcPts val="816"/>
              </a:spcBef>
              <a:defRPr/>
            </a:pPr>
            <a:r>
              <a:rPr lang="en-US" sz="2040">
                <a:solidFill>
                  <a:srgbClr val="0072C6"/>
                </a:solidFill>
                <a:latin typeface="Segoe UI Semibold"/>
              </a:rPr>
              <a:t>Products</a:t>
            </a:r>
          </a:p>
        </p:txBody>
      </p:sp>
      <p:sp>
        <p:nvSpPr>
          <p:cNvPr id="130" name="Text Placeholder 2">
            <a:extLst>
              <a:ext uri="{FF2B5EF4-FFF2-40B4-BE49-F238E27FC236}">
                <a16:creationId xmlns:a16="http://schemas.microsoft.com/office/drawing/2014/main" id="{735D6F74-B67F-4995-BC65-A8CA5A384284}"/>
              </a:ext>
            </a:extLst>
          </p:cNvPr>
          <p:cNvSpPr txBox="1">
            <a:spLocks/>
          </p:cNvSpPr>
          <p:nvPr/>
        </p:nvSpPr>
        <p:spPr>
          <a:xfrm>
            <a:off x="2139949" y="2358767"/>
            <a:ext cx="1901854" cy="320182"/>
          </a:xfrm>
          <a:prstGeom prst="rect">
            <a:avLst/>
          </a:prstGeom>
        </p:spPr>
        <p:txBody>
          <a:bodyPr vert="horz" wrap="squar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121">
              <a:spcBef>
                <a:spcPts val="816"/>
              </a:spcBef>
              <a:defRPr/>
            </a:pPr>
            <a:r>
              <a:rPr lang="en-US" sz="2040">
                <a:solidFill>
                  <a:srgbClr val="0072C6"/>
                </a:solidFill>
                <a:latin typeface="Segoe UI Semibold"/>
              </a:rPr>
              <a:t>Customers</a:t>
            </a:r>
          </a:p>
        </p:txBody>
      </p:sp>
      <p:sp>
        <p:nvSpPr>
          <p:cNvPr id="131" name="Text Placeholder 2">
            <a:extLst>
              <a:ext uri="{FF2B5EF4-FFF2-40B4-BE49-F238E27FC236}">
                <a16:creationId xmlns:a16="http://schemas.microsoft.com/office/drawing/2014/main" id="{8609469F-4DB1-48C3-AD06-C20CE9362EF1}"/>
              </a:ext>
            </a:extLst>
          </p:cNvPr>
          <p:cNvSpPr txBox="1">
            <a:spLocks/>
          </p:cNvSpPr>
          <p:nvPr/>
        </p:nvSpPr>
        <p:spPr>
          <a:xfrm>
            <a:off x="2139949" y="5355075"/>
            <a:ext cx="1901854" cy="320182"/>
          </a:xfrm>
          <a:prstGeom prst="rect">
            <a:avLst/>
          </a:prstGeom>
        </p:spPr>
        <p:txBody>
          <a:bodyPr vert="horz" wrap="squar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51121">
              <a:spcBef>
                <a:spcPts val="816"/>
              </a:spcBef>
              <a:defRPr/>
            </a:pPr>
            <a:r>
              <a:rPr lang="en-US" sz="2040">
                <a:solidFill>
                  <a:srgbClr val="0072C6"/>
                </a:solidFill>
                <a:latin typeface="Segoe UI Semibold"/>
              </a:rPr>
              <a:t>Employees</a:t>
            </a:r>
          </a:p>
        </p:txBody>
      </p:sp>
      <p:grpSp>
        <p:nvGrpSpPr>
          <p:cNvPr id="140" name="Group 139">
            <a:extLst>
              <a:ext uri="{FF2B5EF4-FFF2-40B4-BE49-F238E27FC236}">
                <a16:creationId xmlns:a16="http://schemas.microsoft.com/office/drawing/2014/main" id="{0C001F5B-63E4-4B13-A237-EE4FA70D4038}"/>
              </a:ext>
            </a:extLst>
          </p:cNvPr>
          <p:cNvGrpSpPr/>
          <p:nvPr/>
        </p:nvGrpSpPr>
        <p:grpSpPr>
          <a:xfrm>
            <a:off x="655573" y="3078560"/>
            <a:ext cx="2316878" cy="466302"/>
            <a:chOff x="584201" y="4224581"/>
            <a:chExt cx="2271977" cy="457263"/>
          </a:xfrm>
        </p:grpSpPr>
        <p:sp>
          <p:nvSpPr>
            <p:cNvPr id="144" name="Oval 143">
              <a:extLst>
                <a:ext uri="{FF2B5EF4-FFF2-40B4-BE49-F238E27FC236}">
                  <a16:creationId xmlns:a16="http://schemas.microsoft.com/office/drawing/2014/main" id="{EC5D9D4B-4C01-43FA-9F8D-E60B274F2D0D}"/>
                </a:ext>
              </a:extLst>
            </p:cNvPr>
            <p:cNvSpPr/>
            <p:nvPr/>
          </p:nvSpPr>
          <p:spPr bwMode="auto">
            <a:xfrm>
              <a:off x="584201" y="4224581"/>
              <a:ext cx="457265" cy="457263"/>
            </a:xfrm>
            <a:prstGeom prst="ellipse">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de-DE" sz="2040" b="1">
                  <a:gradFill>
                    <a:gsLst>
                      <a:gs pos="0">
                        <a:srgbClr val="FFFFFF"/>
                      </a:gs>
                      <a:gs pos="100000">
                        <a:srgbClr val="FFFFFF"/>
                      </a:gs>
                    </a:gsLst>
                    <a:lin ang="5400000" scaled="0"/>
                  </a:gradFill>
                  <a:latin typeface="Segoe UI"/>
                  <a:ea typeface="Segoe UI" pitchFamily="34" charset="0"/>
                  <a:cs typeface="Segoe UI" pitchFamily="34" charset="0"/>
                </a:rPr>
                <a:t>1</a:t>
              </a:r>
            </a:p>
          </p:txBody>
        </p:sp>
        <p:sp>
          <p:nvSpPr>
            <p:cNvPr id="145" name="Text Placeholder 2">
              <a:extLst>
                <a:ext uri="{FF2B5EF4-FFF2-40B4-BE49-F238E27FC236}">
                  <a16:creationId xmlns:a16="http://schemas.microsoft.com/office/drawing/2014/main" id="{361B9F99-3D1D-433D-B166-18B6B0B9A418}"/>
                </a:ext>
              </a:extLst>
            </p:cNvPr>
            <p:cNvSpPr txBox="1">
              <a:spLocks/>
            </p:cNvSpPr>
            <p:nvPr/>
          </p:nvSpPr>
          <p:spPr>
            <a:xfrm>
              <a:off x="1165721" y="4269510"/>
              <a:ext cx="1690457" cy="37682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Bef>
                  <a:spcPts val="816"/>
                </a:spcBef>
                <a:defRPr/>
              </a:pPr>
              <a:r>
                <a:rPr lang="en-US" sz="1224">
                  <a:solidFill>
                    <a:srgbClr val="000000">
                      <a:lumMod val="75000"/>
                      <a:lumOff val="25000"/>
                    </a:srgbClr>
                  </a:solidFill>
                  <a:latin typeface="Segoe UI Semibold"/>
                </a:rPr>
                <a:t>Data: Capture digital signal across business</a:t>
              </a:r>
            </a:p>
          </p:txBody>
        </p:sp>
      </p:grpSp>
      <p:grpSp>
        <p:nvGrpSpPr>
          <p:cNvPr id="168" name="Group 167">
            <a:extLst>
              <a:ext uri="{FF2B5EF4-FFF2-40B4-BE49-F238E27FC236}">
                <a16:creationId xmlns:a16="http://schemas.microsoft.com/office/drawing/2014/main" id="{2DF7A761-791A-4F10-BEC1-03CC6F1F2904}"/>
              </a:ext>
            </a:extLst>
          </p:cNvPr>
          <p:cNvGrpSpPr/>
          <p:nvPr/>
        </p:nvGrpSpPr>
        <p:grpSpPr>
          <a:xfrm>
            <a:off x="655572" y="3749657"/>
            <a:ext cx="2171811" cy="466302"/>
            <a:chOff x="584201" y="4224580"/>
            <a:chExt cx="2129717" cy="457263"/>
          </a:xfrm>
        </p:grpSpPr>
        <p:sp>
          <p:nvSpPr>
            <p:cNvPr id="169" name="Oval 168">
              <a:extLst>
                <a:ext uri="{FF2B5EF4-FFF2-40B4-BE49-F238E27FC236}">
                  <a16:creationId xmlns:a16="http://schemas.microsoft.com/office/drawing/2014/main" id="{85F64BA6-6254-4EF5-9E32-71E831650DBB}"/>
                </a:ext>
              </a:extLst>
            </p:cNvPr>
            <p:cNvSpPr/>
            <p:nvPr/>
          </p:nvSpPr>
          <p:spPr bwMode="auto">
            <a:xfrm>
              <a:off x="584201" y="4224580"/>
              <a:ext cx="457265" cy="457263"/>
            </a:xfrm>
            <a:prstGeom prst="ellipse">
              <a:avLst/>
            </a:prstGeom>
            <a:solidFill>
              <a:schemeClr val="bg1"/>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de-DE" sz="2040" b="1">
                  <a:solidFill>
                    <a:srgbClr val="000000">
                      <a:lumMod val="75000"/>
                      <a:lumOff val="25000"/>
                    </a:srgbClr>
                  </a:solidFill>
                  <a:latin typeface="Segoe UI"/>
                  <a:ea typeface="Segoe UI" pitchFamily="34" charset="0"/>
                  <a:cs typeface="Segoe UI" pitchFamily="34" charset="0"/>
                </a:rPr>
                <a:t>2</a:t>
              </a:r>
            </a:p>
          </p:txBody>
        </p:sp>
        <p:sp>
          <p:nvSpPr>
            <p:cNvPr id="170" name="Text Placeholder 2">
              <a:extLst>
                <a:ext uri="{FF2B5EF4-FFF2-40B4-BE49-F238E27FC236}">
                  <a16:creationId xmlns:a16="http://schemas.microsoft.com/office/drawing/2014/main" id="{DA790A05-680A-406D-BDDC-F80E29F64098}"/>
                </a:ext>
              </a:extLst>
            </p:cNvPr>
            <p:cNvSpPr txBox="1">
              <a:spLocks/>
            </p:cNvSpPr>
            <p:nvPr/>
          </p:nvSpPr>
          <p:spPr>
            <a:xfrm>
              <a:off x="1165721" y="4267903"/>
              <a:ext cx="1548197" cy="37682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Bef>
                  <a:spcPts val="816"/>
                </a:spcBef>
                <a:defRPr/>
              </a:pPr>
              <a:r>
                <a:rPr lang="en-US" sz="1224">
                  <a:solidFill>
                    <a:srgbClr val="000000">
                      <a:lumMod val="75000"/>
                      <a:lumOff val="25000"/>
                    </a:srgbClr>
                  </a:solidFill>
                  <a:latin typeface="Segoe UI Semibold"/>
                </a:rPr>
                <a:t>Insight: Connect and synthesize data</a:t>
              </a:r>
            </a:p>
          </p:txBody>
        </p:sp>
      </p:grpSp>
      <p:grpSp>
        <p:nvGrpSpPr>
          <p:cNvPr id="175" name="Group 174">
            <a:extLst>
              <a:ext uri="{FF2B5EF4-FFF2-40B4-BE49-F238E27FC236}">
                <a16:creationId xmlns:a16="http://schemas.microsoft.com/office/drawing/2014/main" id="{ABE601F4-5443-4213-844A-4D7B87B949DB}"/>
              </a:ext>
            </a:extLst>
          </p:cNvPr>
          <p:cNvGrpSpPr/>
          <p:nvPr/>
        </p:nvGrpSpPr>
        <p:grpSpPr>
          <a:xfrm>
            <a:off x="655572" y="4444685"/>
            <a:ext cx="2316885" cy="466302"/>
            <a:chOff x="584201" y="4224580"/>
            <a:chExt cx="2271980" cy="457263"/>
          </a:xfrm>
        </p:grpSpPr>
        <p:sp>
          <p:nvSpPr>
            <p:cNvPr id="176" name="Oval 175">
              <a:extLst>
                <a:ext uri="{FF2B5EF4-FFF2-40B4-BE49-F238E27FC236}">
                  <a16:creationId xmlns:a16="http://schemas.microsoft.com/office/drawing/2014/main" id="{EFFBBB43-0478-4531-9FE4-3C8F0CDDCC73}"/>
                </a:ext>
              </a:extLst>
            </p:cNvPr>
            <p:cNvSpPr/>
            <p:nvPr/>
          </p:nvSpPr>
          <p:spPr bwMode="auto">
            <a:xfrm>
              <a:off x="584201" y="4224580"/>
              <a:ext cx="457265" cy="457263"/>
            </a:xfrm>
            <a:prstGeom prst="ellipse">
              <a:avLst/>
            </a:prstGeom>
            <a:solidFill>
              <a:schemeClr val="tx1">
                <a:lumMod val="75000"/>
                <a:lumOff val="25000"/>
              </a:schemeClr>
            </a:solidFill>
            <a:ln>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defRPr/>
              </a:pPr>
              <a:r>
                <a:rPr lang="de-DE" sz="2040" b="1">
                  <a:gradFill>
                    <a:gsLst>
                      <a:gs pos="0">
                        <a:srgbClr val="FFFFFF"/>
                      </a:gs>
                      <a:gs pos="100000">
                        <a:srgbClr val="FFFFFF"/>
                      </a:gs>
                    </a:gsLst>
                    <a:lin ang="5400000" scaled="0"/>
                  </a:gradFill>
                  <a:latin typeface="Segoe UI"/>
                  <a:ea typeface="Segoe UI" pitchFamily="34" charset="0"/>
                  <a:cs typeface="Segoe UI" pitchFamily="34" charset="0"/>
                </a:rPr>
                <a:t>3</a:t>
              </a:r>
            </a:p>
          </p:txBody>
        </p:sp>
        <p:sp>
          <p:nvSpPr>
            <p:cNvPr id="177" name="Text Placeholder 2">
              <a:extLst>
                <a:ext uri="{FF2B5EF4-FFF2-40B4-BE49-F238E27FC236}">
                  <a16:creationId xmlns:a16="http://schemas.microsoft.com/office/drawing/2014/main" id="{70D94616-4A5B-45DE-8969-C2B5D89CD8B0}"/>
                </a:ext>
              </a:extLst>
            </p:cNvPr>
            <p:cNvSpPr txBox="1">
              <a:spLocks/>
            </p:cNvSpPr>
            <p:nvPr/>
          </p:nvSpPr>
          <p:spPr>
            <a:xfrm>
              <a:off x="1165723" y="4266298"/>
              <a:ext cx="1690458" cy="37682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Bef>
                  <a:spcPts val="816"/>
                </a:spcBef>
                <a:defRPr/>
              </a:pPr>
              <a:r>
                <a:rPr lang="en-US" sz="1224">
                  <a:solidFill>
                    <a:srgbClr val="000000">
                      <a:lumMod val="75000"/>
                      <a:lumOff val="25000"/>
                    </a:srgbClr>
                  </a:solidFill>
                  <a:latin typeface="Segoe UI Semibold"/>
                </a:rPr>
                <a:t>Action: Improve business outcomes</a:t>
              </a:r>
            </a:p>
          </p:txBody>
        </p:sp>
      </p:grpSp>
      <p:grpSp>
        <p:nvGrpSpPr>
          <p:cNvPr id="6" name="Group 5">
            <a:extLst>
              <a:ext uri="{FF2B5EF4-FFF2-40B4-BE49-F238E27FC236}">
                <a16:creationId xmlns:a16="http://schemas.microsoft.com/office/drawing/2014/main" id="{57AEED0B-40CD-4CA9-B5DA-B9392EE8871C}"/>
              </a:ext>
            </a:extLst>
          </p:cNvPr>
          <p:cNvGrpSpPr/>
          <p:nvPr/>
        </p:nvGrpSpPr>
        <p:grpSpPr>
          <a:xfrm>
            <a:off x="3870034" y="1364886"/>
            <a:ext cx="3835735" cy="5629639"/>
            <a:chOff x="5215707" y="828272"/>
            <a:chExt cx="3761399" cy="5520538"/>
          </a:xfrm>
          <a:noFill/>
        </p:grpSpPr>
        <p:sp>
          <p:nvSpPr>
            <p:cNvPr id="180" name="Oval 179">
              <a:extLst>
                <a:ext uri="{FF2B5EF4-FFF2-40B4-BE49-F238E27FC236}">
                  <a16:creationId xmlns:a16="http://schemas.microsoft.com/office/drawing/2014/main" id="{AAFEE885-35A2-4600-89F9-E767E603A4F2}"/>
                </a:ext>
              </a:extLst>
            </p:cNvPr>
            <p:cNvSpPr/>
            <p:nvPr/>
          </p:nvSpPr>
          <p:spPr bwMode="auto">
            <a:xfrm rot="4156260">
              <a:off x="5955079" y="1808263"/>
              <a:ext cx="2043171" cy="664105"/>
            </a:xfrm>
            <a:prstGeom prst="ellipse">
              <a:avLst/>
            </a:prstGeom>
            <a:grp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A4728DE4-6588-4412-BFC2-684871AE6BCA}"/>
                </a:ext>
              </a:extLst>
            </p:cNvPr>
            <p:cNvSpPr/>
            <p:nvPr/>
          </p:nvSpPr>
          <p:spPr bwMode="auto">
            <a:xfrm rot="6771737">
              <a:off x="6679266" y="1833202"/>
              <a:ext cx="2673965" cy="6641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1146C4F4-F6E4-4EE9-9E25-235FAF2B12E3}"/>
                </a:ext>
              </a:extLst>
            </p:cNvPr>
            <p:cNvSpPr/>
            <p:nvPr/>
          </p:nvSpPr>
          <p:spPr bwMode="auto">
            <a:xfrm rot="17443740" flipV="1">
              <a:off x="5969629" y="4257094"/>
              <a:ext cx="2152007" cy="6641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EC44FB01-F8D1-4F5B-A182-07246B42D014}"/>
                </a:ext>
              </a:extLst>
            </p:cNvPr>
            <p:cNvSpPr/>
            <p:nvPr/>
          </p:nvSpPr>
          <p:spPr bwMode="auto">
            <a:xfrm rot="14828263" flipV="1">
              <a:off x="7050499" y="4335977"/>
              <a:ext cx="2056475" cy="6641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Freeform: Shape 183">
              <a:extLst>
                <a:ext uri="{FF2B5EF4-FFF2-40B4-BE49-F238E27FC236}">
                  <a16:creationId xmlns:a16="http://schemas.microsoft.com/office/drawing/2014/main" id="{8DAF17E0-2B88-48C6-8301-F3EEF28E124F}"/>
                </a:ext>
              </a:extLst>
            </p:cNvPr>
            <p:cNvSpPr/>
            <p:nvPr/>
          </p:nvSpPr>
          <p:spPr bwMode="auto">
            <a:xfrm flipH="1" flipV="1">
              <a:off x="8356969" y="5450575"/>
              <a:ext cx="609601" cy="373626"/>
            </a:xfrm>
            <a:custGeom>
              <a:avLst/>
              <a:gdLst>
                <a:gd name="connsiteX0" fmla="*/ 0 w 1571625"/>
                <a:gd name="connsiteY0" fmla="*/ 240548 h 831098"/>
                <a:gd name="connsiteX1" fmla="*/ 381000 w 1571625"/>
                <a:gd name="connsiteY1" fmla="*/ 30998 h 831098"/>
                <a:gd name="connsiteX2" fmla="*/ 1571625 w 1571625"/>
                <a:gd name="connsiteY2" fmla="*/ 831098 h 831098"/>
                <a:gd name="connsiteX0" fmla="*/ 0 w 1583531"/>
                <a:gd name="connsiteY0" fmla="*/ 232882 h 832957"/>
                <a:gd name="connsiteX1" fmla="*/ 392906 w 1583531"/>
                <a:gd name="connsiteY1" fmla="*/ 32857 h 832957"/>
                <a:gd name="connsiteX2" fmla="*/ 1583531 w 1583531"/>
                <a:gd name="connsiteY2" fmla="*/ 832957 h 832957"/>
                <a:gd name="connsiteX0" fmla="*/ 0 w 1583531"/>
                <a:gd name="connsiteY0" fmla="*/ 232315 h 832390"/>
                <a:gd name="connsiteX1" fmla="*/ 392906 w 1583531"/>
                <a:gd name="connsiteY1" fmla="*/ 32290 h 832390"/>
                <a:gd name="connsiteX2" fmla="*/ 1583531 w 1583531"/>
                <a:gd name="connsiteY2" fmla="*/ 832390 h 832390"/>
                <a:gd name="connsiteX0" fmla="*/ 0 w 1583531"/>
                <a:gd name="connsiteY0" fmla="*/ 268257 h 868332"/>
                <a:gd name="connsiteX1" fmla="*/ 747712 w 1583531"/>
                <a:gd name="connsiteY1" fmla="*/ 27751 h 868332"/>
                <a:gd name="connsiteX2" fmla="*/ 1583531 w 1583531"/>
                <a:gd name="connsiteY2" fmla="*/ 868332 h 868332"/>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0 h 600075"/>
                <a:gd name="connsiteX1" fmla="*/ 1583531 w 1583531"/>
                <a:gd name="connsiteY1" fmla="*/ 600075 h 600075"/>
                <a:gd name="connsiteX0" fmla="*/ 0 w 1583531"/>
                <a:gd name="connsiteY0" fmla="*/ 103280 h 703355"/>
                <a:gd name="connsiteX1" fmla="*/ 1583531 w 1583531"/>
                <a:gd name="connsiteY1" fmla="*/ 703355 h 703355"/>
                <a:gd name="connsiteX0" fmla="*/ 0 w 1583531"/>
                <a:gd name="connsiteY0" fmla="*/ 196386 h 796461"/>
                <a:gd name="connsiteX1" fmla="*/ 1583531 w 1583531"/>
                <a:gd name="connsiteY1" fmla="*/ 796461 h 796461"/>
                <a:gd name="connsiteX0" fmla="*/ 0 w 1583531"/>
                <a:gd name="connsiteY0" fmla="*/ 228129 h 828204"/>
                <a:gd name="connsiteX1" fmla="*/ 1583531 w 1583531"/>
                <a:gd name="connsiteY1" fmla="*/ 828204 h 828204"/>
                <a:gd name="connsiteX0" fmla="*/ 0 w 1576388"/>
                <a:gd name="connsiteY0" fmla="*/ 229405 h 824718"/>
                <a:gd name="connsiteX1" fmla="*/ 1576388 w 1576388"/>
                <a:gd name="connsiteY1" fmla="*/ 824718 h 824718"/>
                <a:gd name="connsiteX0" fmla="*/ 0 w 1585913"/>
                <a:gd name="connsiteY0" fmla="*/ 228765 h 826459"/>
                <a:gd name="connsiteX1" fmla="*/ 1585913 w 1585913"/>
                <a:gd name="connsiteY1" fmla="*/ 826459 h 826459"/>
                <a:gd name="connsiteX0" fmla="*/ 0 w 1585913"/>
                <a:gd name="connsiteY0" fmla="*/ 228765 h 826459"/>
                <a:gd name="connsiteX1" fmla="*/ 1585913 w 1585913"/>
                <a:gd name="connsiteY1" fmla="*/ 826459 h 826459"/>
                <a:gd name="connsiteX0" fmla="*/ 0 w 1112838"/>
                <a:gd name="connsiteY0" fmla="*/ 186589 h 968433"/>
                <a:gd name="connsiteX1" fmla="*/ 1112838 w 1112838"/>
                <a:gd name="connsiteY1" fmla="*/ 968433 h 968433"/>
                <a:gd name="connsiteX0" fmla="*/ 0 w 1112838"/>
                <a:gd name="connsiteY0" fmla="*/ 144442 h 926286"/>
                <a:gd name="connsiteX1" fmla="*/ 1112838 w 1112838"/>
                <a:gd name="connsiteY1" fmla="*/ 926286 h 926286"/>
                <a:gd name="connsiteX0" fmla="*/ 0 w 1112838"/>
                <a:gd name="connsiteY0" fmla="*/ 40029 h 821873"/>
                <a:gd name="connsiteX1" fmla="*/ 1112838 w 1112838"/>
                <a:gd name="connsiteY1" fmla="*/ 821873 h 821873"/>
                <a:gd name="connsiteX0" fmla="*/ 0 w 1112838"/>
                <a:gd name="connsiteY0" fmla="*/ 31795 h 813639"/>
                <a:gd name="connsiteX1" fmla="*/ 1112838 w 1112838"/>
                <a:gd name="connsiteY1" fmla="*/ 813639 h 813639"/>
                <a:gd name="connsiteX0" fmla="*/ 0 w 712788"/>
                <a:gd name="connsiteY0" fmla="*/ 21944 h 1054613"/>
                <a:gd name="connsiteX1" fmla="*/ 712788 w 712788"/>
                <a:gd name="connsiteY1" fmla="*/ 1054613 h 1054613"/>
                <a:gd name="connsiteX0" fmla="*/ 0 w 712788"/>
                <a:gd name="connsiteY0" fmla="*/ 0 h 1032669"/>
                <a:gd name="connsiteX1" fmla="*/ 712788 w 712788"/>
                <a:gd name="connsiteY1" fmla="*/ 1032669 h 1032669"/>
                <a:gd name="connsiteX0" fmla="*/ 0 w 703263"/>
                <a:gd name="connsiteY0" fmla="*/ 0 h 769144"/>
                <a:gd name="connsiteX1" fmla="*/ 703263 w 703263"/>
                <a:gd name="connsiteY1" fmla="*/ 769144 h 769144"/>
                <a:gd name="connsiteX0" fmla="*/ 0 w 703263"/>
                <a:gd name="connsiteY0" fmla="*/ 0 h 769144"/>
                <a:gd name="connsiteX1" fmla="*/ 703263 w 703263"/>
                <a:gd name="connsiteY1" fmla="*/ 769144 h 769144"/>
              </a:gdLst>
              <a:ahLst/>
              <a:cxnLst>
                <a:cxn ang="0">
                  <a:pos x="connsiteX0" y="connsiteY0"/>
                </a:cxn>
                <a:cxn ang="0">
                  <a:pos x="connsiteX1" y="connsiteY1"/>
                </a:cxn>
              </a:cxnLst>
              <a:rect l="l" t="t" r="r" b="b"/>
              <a:pathLst>
                <a:path w="703263" h="769144">
                  <a:moveTo>
                    <a:pt x="0" y="0"/>
                  </a:moveTo>
                  <a:cubicBezTo>
                    <a:pt x="323850" y="68263"/>
                    <a:pt x="503238" y="242887"/>
                    <a:pt x="703263" y="769144"/>
                  </a:cubicBezTo>
                </a:path>
              </a:pathLst>
            </a:custGeom>
            <a:grpFill/>
            <a:ln w="28575">
              <a:solidFill>
                <a:schemeClr val="accent6">
                  <a:lumMod val="50000"/>
                </a:schemeClr>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18">
                <a:defRPr/>
              </a:pPr>
              <a:endParaRPr lang="de-DE" sz="1836">
                <a:solidFill>
                  <a:srgbClr val="FFFFFF"/>
                </a:solidFill>
                <a:latin typeface="Segoe UI"/>
              </a:endParaRPr>
            </a:p>
          </p:txBody>
        </p:sp>
        <p:sp>
          <p:nvSpPr>
            <p:cNvPr id="185" name="Text Placeholder 2">
              <a:extLst>
                <a:ext uri="{FF2B5EF4-FFF2-40B4-BE49-F238E27FC236}">
                  <a16:creationId xmlns:a16="http://schemas.microsoft.com/office/drawing/2014/main" id="{1C7655F6-C17A-4B07-B0BC-585C0E4453A6}"/>
                </a:ext>
              </a:extLst>
            </p:cNvPr>
            <p:cNvSpPr txBox="1">
              <a:spLocks/>
            </p:cNvSpPr>
            <p:nvPr/>
          </p:nvSpPr>
          <p:spPr>
            <a:xfrm rot="4106299" flipH="1">
              <a:off x="7390892" y="4476951"/>
              <a:ext cx="1171612" cy="185013"/>
            </a:xfrm>
            <a:prstGeom prst="rect">
              <a:avLst/>
            </a:prstGeom>
            <a:solidFill>
              <a:schemeClr val="bg1"/>
            </a:solidFill>
            <a:effectLst>
              <a:softEdge rad="31750"/>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121">
                <a:spcBef>
                  <a:spcPts val="0"/>
                </a:spcBef>
                <a:defRPr/>
              </a:pPr>
              <a:r>
                <a:rPr lang="en-US" sz="1202">
                  <a:solidFill>
                    <a:srgbClr val="68217A">
                      <a:lumMod val="50000"/>
                    </a:srgbClr>
                  </a:solidFill>
                  <a:latin typeface="Segoe UI Semibold"/>
                </a:rPr>
                <a:t>Better products</a:t>
              </a:r>
            </a:p>
          </p:txBody>
        </p:sp>
        <p:sp>
          <p:nvSpPr>
            <p:cNvPr id="186" name="Freeform: Shape 185">
              <a:extLst>
                <a:ext uri="{FF2B5EF4-FFF2-40B4-BE49-F238E27FC236}">
                  <a16:creationId xmlns:a16="http://schemas.microsoft.com/office/drawing/2014/main" id="{EEAA72E5-E09F-46B6-9C13-4467FD4D82E7}"/>
                </a:ext>
              </a:extLst>
            </p:cNvPr>
            <p:cNvSpPr/>
            <p:nvPr/>
          </p:nvSpPr>
          <p:spPr bwMode="auto">
            <a:xfrm>
              <a:off x="6066504" y="1032387"/>
              <a:ext cx="609601" cy="373626"/>
            </a:xfrm>
            <a:custGeom>
              <a:avLst/>
              <a:gdLst>
                <a:gd name="connsiteX0" fmla="*/ 0 w 1571625"/>
                <a:gd name="connsiteY0" fmla="*/ 240548 h 831098"/>
                <a:gd name="connsiteX1" fmla="*/ 381000 w 1571625"/>
                <a:gd name="connsiteY1" fmla="*/ 30998 h 831098"/>
                <a:gd name="connsiteX2" fmla="*/ 1571625 w 1571625"/>
                <a:gd name="connsiteY2" fmla="*/ 831098 h 831098"/>
                <a:gd name="connsiteX0" fmla="*/ 0 w 1583531"/>
                <a:gd name="connsiteY0" fmla="*/ 232882 h 832957"/>
                <a:gd name="connsiteX1" fmla="*/ 392906 w 1583531"/>
                <a:gd name="connsiteY1" fmla="*/ 32857 h 832957"/>
                <a:gd name="connsiteX2" fmla="*/ 1583531 w 1583531"/>
                <a:gd name="connsiteY2" fmla="*/ 832957 h 832957"/>
                <a:gd name="connsiteX0" fmla="*/ 0 w 1583531"/>
                <a:gd name="connsiteY0" fmla="*/ 232315 h 832390"/>
                <a:gd name="connsiteX1" fmla="*/ 392906 w 1583531"/>
                <a:gd name="connsiteY1" fmla="*/ 32290 h 832390"/>
                <a:gd name="connsiteX2" fmla="*/ 1583531 w 1583531"/>
                <a:gd name="connsiteY2" fmla="*/ 832390 h 832390"/>
                <a:gd name="connsiteX0" fmla="*/ 0 w 1583531"/>
                <a:gd name="connsiteY0" fmla="*/ 268257 h 868332"/>
                <a:gd name="connsiteX1" fmla="*/ 747712 w 1583531"/>
                <a:gd name="connsiteY1" fmla="*/ 27751 h 868332"/>
                <a:gd name="connsiteX2" fmla="*/ 1583531 w 1583531"/>
                <a:gd name="connsiteY2" fmla="*/ 868332 h 868332"/>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0 h 600075"/>
                <a:gd name="connsiteX1" fmla="*/ 1583531 w 1583531"/>
                <a:gd name="connsiteY1" fmla="*/ 600075 h 600075"/>
                <a:gd name="connsiteX0" fmla="*/ 0 w 1583531"/>
                <a:gd name="connsiteY0" fmla="*/ 103280 h 703355"/>
                <a:gd name="connsiteX1" fmla="*/ 1583531 w 1583531"/>
                <a:gd name="connsiteY1" fmla="*/ 703355 h 703355"/>
                <a:gd name="connsiteX0" fmla="*/ 0 w 1583531"/>
                <a:gd name="connsiteY0" fmla="*/ 196386 h 796461"/>
                <a:gd name="connsiteX1" fmla="*/ 1583531 w 1583531"/>
                <a:gd name="connsiteY1" fmla="*/ 796461 h 796461"/>
                <a:gd name="connsiteX0" fmla="*/ 0 w 1583531"/>
                <a:gd name="connsiteY0" fmla="*/ 228129 h 828204"/>
                <a:gd name="connsiteX1" fmla="*/ 1583531 w 1583531"/>
                <a:gd name="connsiteY1" fmla="*/ 828204 h 828204"/>
                <a:gd name="connsiteX0" fmla="*/ 0 w 1576388"/>
                <a:gd name="connsiteY0" fmla="*/ 229405 h 824718"/>
                <a:gd name="connsiteX1" fmla="*/ 1576388 w 1576388"/>
                <a:gd name="connsiteY1" fmla="*/ 824718 h 824718"/>
                <a:gd name="connsiteX0" fmla="*/ 0 w 1585913"/>
                <a:gd name="connsiteY0" fmla="*/ 228765 h 826459"/>
                <a:gd name="connsiteX1" fmla="*/ 1585913 w 1585913"/>
                <a:gd name="connsiteY1" fmla="*/ 826459 h 826459"/>
                <a:gd name="connsiteX0" fmla="*/ 0 w 1585913"/>
                <a:gd name="connsiteY0" fmla="*/ 228765 h 826459"/>
                <a:gd name="connsiteX1" fmla="*/ 1585913 w 1585913"/>
                <a:gd name="connsiteY1" fmla="*/ 826459 h 826459"/>
                <a:gd name="connsiteX0" fmla="*/ 0 w 1112838"/>
                <a:gd name="connsiteY0" fmla="*/ 186589 h 968433"/>
                <a:gd name="connsiteX1" fmla="*/ 1112838 w 1112838"/>
                <a:gd name="connsiteY1" fmla="*/ 968433 h 968433"/>
                <a:gd name="connsiteX0" fmla="*/ 0 w 1112838"/>
                <a:gd name="connsiteY0" fmla="*/ 144442 h 926286"/>
                <a:gd name="connsiteX1" fmla="*/ 1112838 w 1112838"/>
                <a:gd name="connsiteY1" fmla="*/ 926286 h 926286"/>
                <a:gd name="connsiteX0" fmla="*/ 0 w 1112838"/>
                <a:gd name="connsiteY0" fmla="*/ 40029 h 821873"/>
                <a:gd name="connsiteX1" fmla="*/ 1112838 w 1112838"/>
                <a:gd name="connsiteY1" fmla="*/ 821873 h 821873"/>
                <a:gd name="connsiteX0" fmla="*/ 0 w 1112838"/>
                <a:gd name="connsiteY0" fmla="*/ 31795 h 813639"/>
                <a:gd name="connsiteX1" fmla="*/ 1112838 w 1112838"/>
                <a:gd name="connsiteY1" fmla="*/ 813639 h 813639"/>
                <a:gd name="connsiteX0" fmla="*/ 0 w 712788"/>
                <a:gd name="connsiteY0" fmla="*/ 21944 h 1054613"/>
                <a:gd name="connsiteX1" fmla="*/ 712788 w 712788"/>
                <a:gd name="connsiteY1" fmla="*/ 1054613 h 1054613"/>
                <a:gd name="connsiteX0" fmla="*/ 0 w 712788"/>
                <a:gd name="connsiteY0" fmla="*/ 0 h 1032669"/>
                <a:gd name="connsiteX1" fmla="*/ 712788 w 712788"/>
                <a:gd name="connsiteY1" fmla="*/ 1032669 h 1032669"/>
                <a:gd name="connsiteX0" fmla="*/ 0 w 703263"/>
                <a:gd name="connsiteY0" fmla="*/ 0 h 769144"/>
                <a:gd name="connsiteX1" fmla="*/ 703263 w 703263"/>
                <a:gd name="connsiteY1" fmla="*/ 769144 h 769144"/>
                <a:gd name="connsiteX0" fmla="*/ 0 w 703263"/>
                <a:gd name="connsiteY0" fmla="*/ 0 h 769144"/>
                <a:gd name="connsiteX1" fmla="*/ 703263 w 703263"/>
                <a:gd name="connsiteY1" fmla="*/ 769144 h 769144"/>
              </a:gdLst>
              <a:ahLst/>
              <a:cxnLst>
                <a:cxn ang="0">
                  <a:pos x="connsiteX0" y="connsiteY0"/>
                </a:cxn>
                <a:cxn ang="0">
                  <a:pos x="connsiteX1" y="connsiteY1"/>
                </a:cxn>
              </a:cxnLst>
              <a:rect l="l" t="t" r="r" b="b"/>
              <a:pathLst>
                <a:path w="703263" h="769144">
                  <a:moveTo>
                    <a:pt x="0" y="0"/>
                  </a:moveTo>
                  <a:cubicBezTo>
                    <a:pt x="323850" y="68263"/>
                    <a:pt x="503238" y="242887"/>
                    <a:pt x="703263" y="769144"/>
                  </a:cubicBezTo>
                </a:path>
              </a:pathLst>
            </a:custGeom>
            <a:grpFill/>
            <a:ln w="28575">
              <a:solidFill>
                <a:schemeClr val="accent6">
                  <a:lumMod val="50000"/>
                </a:schemeClr>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18">
                <a:defRPr/>
              </a:pPr>
              <a:endParaRPr lang="de-DE" sz="1836">
                <a:solidFill>
                  <a:srgbClr val="FFFFFF"/>
                </a:solidFill>
                <a:latin typeface="Segoe UI"/>
              </a:endParaRPr>
            </a:p>
          </p:txBody>
        </p:sp>
        <p:sp>
          <p:nvSpPr>
            <p:cNvPr id="187" name="Text Placeholder 2">
              <a:extLst>
                <a:ext uri="{FF2B5EF4-FFF2-40B4-BE49-F238E27FC236}">
                  <a16:creationId xmlns:a16="http://schemas.microsoft.com/office/drawing/2014/main" id="{38F5C14D-731F-43EF-AA4A-BA6E67C3735E}"/>
                </a:ext>
              </a:extLst>
            </p:cNvPr>
            <p:cNvSpPr txBox="1">
              <a:spLocks/>
            </p:cNvSpPr>
            <p:nvPr/>
          </p:nvSpPr>
          <p:spPr>
            <a:xfrm rot="3993854">
              <a:off x="6281661" y="2005371"/>
              <a:ext cx="1439457" cy="185013"/>
            </a:xfrm>
            <a:prstGeom prst="rect">
              <a:avLst/>
            </a:prstGeom>
            <a:solidFill>
              <a:schemeClr val="bg1"/>
            </a:solidFill>
            <a:effectLst>
              <a:softEdge rad="31750"/>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51121">
                <a:spcBef>
                  <a:spcPts val="816"/>
                </a:spcBef>
                <a:defRPr/>
              </a:pPr>
              <a:r>
                <a:rPr lang="en-US" sz="1202">
                  <a:solidFill>
                    <a:srgbClr val="68217A">
                      <a:lumMod val="50000"/>
                    </a:srgbClr>
                  </a:solidFill>
                  <a:latin typeface="Segoe UI Semibold"/>
                </a:rPr>
                <a:t>Deeper relationships</a:t>
              </a:r>
            </a:p>
          </p:txBody>
        </p:sp>
        <p:sp>
          <p:nvSpPr>
            <p:cNvPr id="188" name="Oval 187">
              <a:extLst>
                <a:ext uri="{FF2B5EF4-FFF2-40B4-BE49-F238E27FC236}">
                  <a16:creationId xmlns:a16="http://schemas.microsoft.com/office/drawing/2014/main" id="{04A5FEC0-6929-43A1-9F28-6CD691239B76}"/>
                </a:ext>
              </a:extLst>
            </p:cNvPr>
            <p:cNvSpPr/>
            <p:nvPr/>
          </p:nvSpPr>
          <p:spPr bwMode="auto">
            <a:xfrm rot="18668243" flipV="1">
              <a:off x="5836742" y="5159847"/>
              <a:ext cx="1713821" cy="6641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Text Placeholder 2">
              <a:extLst>
                <a:ext uri="{FF2B5EF4-FFF2-40B4-BE49-F238E27FC236}">
                  <a16:creationId xmlns:a16="http://schemas.microsoft.com/office/drawing/2014/main" id="{5C55FCA6-654E-4B5A-B221-3D486AE4828A}"/>
                </a:ext>
              </a:extLst>
            </p:cNvPr>
            <p:cNvSpPr txBox="1">
              <a:spLocks/>
            </p:cNvSpPr>
            <p:nvPr/>
          </p:nvSpPr>
          <p:spPr>
            <a:xfrm rot="17606146" flipH="1">
              <a:off x="7310353" y="2090005"/>
              <a:ext cx="1355851" cy="185013"/>
            </a:xfrm>
            <a:prstGeom prst="rect">
              <a:avLst/>
            </a:prstGeom>
            <a:solidFill>
              <a:schemeClr val="bg1"/>
            </a:solidFill>
            <a:effectLst>
              <a:softEdge rad="31750"/>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121">
                <a:spcBef>
                  <a:spcPts val="816"/>
                </a:spcBef>
                <a:defRPr/>
              </a:pPr>
              <a:r>
                <a:rPr lang="en-US" sz="1202">
                  <a:solidFill>
                    <a:srgbClr val="68217A">
                      <a:lumMod val="50000"/>
                    </a:srgbClr>
                  </a:solidFill>
                  <a:latin typeface="Segoe UI Semibold"/>
                </a:rPr>
                <a:t>More efficient ops</a:t>
              </a:r>
            </a:p>
          </p:txBody>
        </p:sp>
        <p:sp>
          <p:nvSpPr>
            <p:cNvPr id="190" name="Freeform: Shape 189">
              <a:extLst>
                <a:ext uri="{FF2B5EF4-FFF2-40B4-BE49-F238E27FC236}">
                  <a16:creationId xmlns:a16="http://schemas.microsoft.com/office/drawing/2014/main" id="{9975682D-5514-44E2-BD1F-4FBF8E13A514}"/>
                </a:ext>
              </a:extLst>
            </p:cNvPr>
            <p:cNvSpPr/>
            <p:nvPr/>
          </p:nvSpPr>
          <p:spPr bwMode="auto">
            <a:xfrm flipH="1">
              <a:off x="8367505" y="1040398"/>
              <a:ext cx="609601" cy="373626"/>
            </a:xfrm>
            <a:custGeom>
              <a:avLst/>
              <a:gdLst>
                <a:gd name="connsiteX0" fmla="*/ 0 w 1571625"/>
                <a:gd name="connsiteY0" fmla="*/ 240548 h 831098"/>
                <a:gd name="connsiteX1" fmla="*/ 381000 w 1571625"/>
                <a:gd name="connsiteY1" fmla="*/ 30998 h 831098"/>
                <a:gd name="connsiteX2" fmla="*/ 1571625 w 1571625"/>
                <a:gd name="connsiteY2" fmla="*/ 831098 h 831098"/>
                <a:gd name="connsiteX0" fmla="*/ 0 w 1583531"/>
                <a:gd name="connsiteY0" fmla="*/ 232882 h 832957"/>
                <a:gd name="connsiteX1" fmla="*/ 392906 w 1583531"/>
                <a:gd name="connsiteY1" fmla="*/ 32857 h 832957"/>
                <a:gd name="connsiteX2" fmla="*/ 1583531 w 1583531"/>
                <a:gd name="connsiteY2" fmla="*/ 832957 h 832957"/>
                <a:gd name="connsiteX0" fmla="*/ 0 w 1583531"/>
                <a:gd name="connsiteY0" fmla="*/ 232315 h 832390"/>
                <a:gd name="connsiteX1" fmla="*/ 392906 w 1583531"/>
                <a:gd name="connsiteY1" fmla="*/ 32290 h 832390"/>
                <a:gd name="connsiteX2" fmla="*/ 1583531 w 1583531"/>
                <a:gd name="connsiteY2" fmla="*/ 832390 h 832390"/>
                <a:gd name="connsiteX0" fmla="*/ 0 w 1583531"/>
                <a:gd name="connsiteY0" fmla="*/ 268257 h 868332"/>
                <a:gd name="connsiteX1" fmla="*/ 747712 w 1583531"/>
                <a:gd name="connsiteY1" fmla="*/ 27751 h 868332"/>
                <a:gd name="connsiteX2" fmla="*/ 1583531 w 1583531"/>
                <a:gd name="connsiteY2" fmla="*/ 868332 h 868332"/>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0 h 600075"/>
                <a:gd name="connsiteX1" fmla="*/ 1583531 w 1583531"/>
                <a:gd name="connsiteY1" fmla="*/ 600075 h 600075"/>
                <a:gd name="connsiteX0" fmla="*/ 0 w 1583531"/>
                <a:gd name="connsiteY0" fmla="*/ 103280 h 703355"/>
                <a:gd name="connsiteX1" fmla="*/ 1583531 w 1583531"/>
                <a:gd name="connsiteY1" fmla="*/ 703355 h 703355"/>
                <a:gd name="connsiteX0" fmla="*/ 0 w 1583531"/>
                <a:gd name="connsiteY0" fmla="*/ 196386 h 796461"/>
                <a:gd name="connsiteX1" fmla="*/ 1583531 w 1583531"/>
                <a:gd name="connsiteY1" fmla="*/ 796461 h 796461"/>
                <a:gd name="connsiteX0" fmla="*/ 0 w 1583531"/>
                <a:gd name="connsiteY0" fmla="*/ 228129 h 828204"/>
                <a:gd name="connsiteX1" fmla="*/ 1583531 w 1583531"/>
                <a:gd name="connsiteY1" fmla="*/ 828204 h 828204"/>
                <a:gd name="connsiteX0" fmla="*/ 0 w 1576388"/>
                <a:gd name="connsiteY0" fmla="*/ 229405 h 824718"/>
                <a:gd name="connsiteX1" fmla="*/ 1576388 w 1576388"/>
                <a:gd name="connsiteY1" fmla="*/ 824718 h 824718"/>
                <a:gd name="connsiteX0" fmla="*/ 0 w 1585913"/>
                <a:gd name="connsiteY0" fmla="*/ 228765 h 826459"/>
                <a:gd name="connsiteX1" fmla="*/ 1585913 w 1585913"/>
                <a:gd name="connsiteY1" fmla="*/ 826459 h 826459"/>
                <a:gd name="connsiteX0" fmla="*/ 0 w 1585913"/>
                <a:gd name="connsiteY0" fmla="*/ 228765 h 826459"/>
                <a:gd name="connsiteX1" fmla="*/ 1585913 w 1585913"/>
                <a:gd name="connsiteY1" fmla="*/ 826459 h 826459"/>
                <a:gd name="connsiteX0" fmla="*/ 0 w 1112838"/>
                <a:gd name="connsiteY0" fmla="*/ 186589 h 968433"/>
                <a:gd name="connsiteX1" fmla="*/ 1112838 w 1112838"/>
                <a:gd name="connsiteY1" fmla="*/ 968433 h 968433"/>
                <a:gd name="connsiteX0" fmla="*/ 0 w 1112838"/>
                <a:gd name="connsiteY0" fmla="*/ 144442 h 926286"/>
                <a:gd name="connsiteX1" fmla="*/ 1112838 w 1112838"/>
                <a:gd name="connsiteY1" fmla="*/ 926286 h 926286"/>
                <a:gd name="connsiteX0" fmla="*/ 0 w 1112838"/>
                <a:gd name="connsiteY0" fmla="*/ 40029 h 821873"/>
                <a:gd name="connsiteX1" fmla="*/ 1112838 w 1112838"/>
                <a:gd name="connsiteY1" fmla="*/ 821873 h 821873"/>
                <a:gd name="connsiteX0" fmla="*/ 0 w 1112838"/>
                <a:gd name="connsiteY0" fmla="*/ 31795 h 813639"/>
                <a:gd name="connsiteX1" fmla="*/ 1112838 w 1112838"/>
                <a:gd name="connsiteY1" fmla="*/ 813639 h 813639"/>
                <a:gd name="connsiteX0" fmla="*/ 0 w 712788"/>
                <a:gd name="connsiteY0" fmla="*/ 21944 h 1054613"/>
                <a:gd name="connsiteX1" fmla="*/ 712788 w 712788"/>
                <a:gd name="connsiteY1" fmla="*/ 1054613 h 1054613"/>
                <a:gd name="connsiteX0" fmla="*/ 0 w 712788"/>
                <a:gd name="connsiteY0" fmla="*/ 0 h 1032669"/>
                <a:gd name="connsiteX1" fmla="*/ 712788 w 712788"/>
                <a:gd name="connsiteY1" fmla="*/ 1032669 h 1032669"/>
                <a:gd name="connsiteX0" fmla="*/ 0 w 703263"/>
                <a:gd name="connsiteY0" fmla="*/ 0 h 769144"/>
                <a:gd name="connsiteX1" fmla="*/ 703263 w 703263"/>
                <a:gd name="connsiteY1" fmla="*/ 769144 h 769144"/>
                <a:gd name="connsiteX0" fmla="*/ 0 w 703263"/>
                <a:gd name="connsiteY0" fmla="*/ 0 h 769144"/>
                <a:gd name="connsiteX1" fmla="*/ 703263 w 703263"/>
                <a:gd name="connsiteY1" fmla="*/ 769144 h 769144"/>
              </a:gdLst>
              <a:ahLst/>
              <a:cxnLst>
                <a:cxn ang="0">
                  <a:pos x="connsiteX0" y="connsiteY0"/>
                </a:cxn>
                <a:cxn ang="0">
                  <a:pos x="connsiteX1" y="connsiteY1"/>
                </a:cxn>
              </a:cxnLst>
              <a:rect l="l" t="t" r="r" b="b"/>
              <a:pathLst>
                <a:path w="703263" h="769144">
                  <a:moveTo>
                    <a:pt x="0" y="0"/>
                  </a:moveTo>
                  <a:cubicBezTo>
                    <a:pt x="323850" y="68263"/>
                    <a:pt x="503238" y="242887"/>
                    <a:pt x="703263" y="769144"/>
                  </a:cubicBezTo>
                </a:path>
              </a:pathLst>
            </a:custGeom>
            <a:grpFill/>
            <a:ln w="28575">
              <a:solidFill>
                <a:schemeClr val="accent6">
                  <a:lumMod val="50000"/>
                </a:schemeClr>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18">
                <a:defRPr/>
              </a:pPr>
              <a:endParaRPr lang="de-DE" sz="1836">
                <a:solidFill>
                  <a:srgbClr val="FFFFFF"/>
                </a:solidFill>
                <a:latin typeface="Segoe UI"/>
              </a:endParaRPr>
            </a:p>
          </p:txBody>
        </p:sp>
        <p:sp>
          <p:nvSpPr>
            <p:cNvPr id="191" name="Freeform: Shape 190">
              <a:extLst>
                <a:ext uri="{FF2B5EF4-FFF2-40B4-BE49-F238E27FC236}">
                  <a16:creationId xmlns:a16="http://schemas.microsoft.com/office/drawing/2014/main" id="{9EAC5C09-50DE-4358-B584-D88261D1F77D}"/>
                </a:ext>
              </a:extLst>
            </p:cNvPr>
            <p:cNvSpPr/>
            <p:nvPr/>
          </p:nvSpPr>
          <p:spPr bwMode="auto">
            <a:xfrm flipV="1">
              <a:off x="6066504" y="5700855"/>
              <a:ext cx="386294" cy="116043"/>
            </a:xfrm>
            <a:custGeom>
              <a:avLst/>
              <a:gdLst>
                <a:gd name="connsiteX0" fmla="*/ 0 w 1571625"/>
                <a:gd name="connsiteY0" fmla="*/ 240548 h 831098"/>
                <a:gd name="connsiteX1" fmla="*/ 381000 w 1571625"/>
                <a:gd name="connsiteY1" fmla="*/ 30998 h 831098"/>
                <a:gd name="connsiteX2" fmla="*/ 1571625 w 1571625"/>
                <a:gd name="connsiteY2" fmla="*/ 831098 h 831098"/>
                <a:gd name="connsiteX0" fmla="*/ 0 w 1583531"/>
                <a:gd name="connsiteY0" fmla="*/ 232882 h 832957"/>
                <a:gd name="connsiteX1" fmla="*/ 392906 w 1583531"/>
                <a:gd name="connsiteY1" fmla="*/ 32857 h 832957"/>
                <a:gd name="connsiteX2" fmla="*/ 1583531 w 1583531"/>
                <a:gd name="connsiteY2" fmla="*/ 832957 h 832957"/>
                <a:gd name="connsiteX0" fmla="*/ 0 w 1583531"/>
                <a:gd name="connsiteY0" fmla="*/ 232315 h 832390"/>
                <a:gd name="connsiteX1" fmla="*/ 392906 w 1583531"/>
                <a:gd name="connsiteY1" fmla="*/ 32290 h 832390"/>
                <a:gd name="connsiteX2" fmla="*/ 1583531 w 1583531"/>
                <a:gd name="connsiteY2" fmla="*/ 832390 h 832390"/>
                <a:gd name="connsiteX0" fmla="*/ 0 w 1583531"/>
                <a:gd name="connsiteY0" fmla="*/ 268257 h 868332"/>
                <a:gd name="connsiteX1" fmla="*/ 747712 w 1583531"/>
                <a:gd name="connsiteY1" fmla="*/ 27751 h 868332"/>
                <a:gd name="connsiteX2" fmla="*/ 1583531 w 1583531"/>
                <a:gd name="connsiteY2" fmla="*/ 868332 h 868332"/>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281216 h 881291"/>
                <a:gd name="connsiteX1" fmla="*/ 711993 w 1583531"/>
                <a:gd name="connsiteY1" fmla="*/ 26423 h 881291"/>
                <a:gd name="connsiteX2" fmla="*/ 1583531 w 1583531"/>
                <a:gd name="connsiteY2" fmla="*/ 881291 h 881291"/>
                <a:gd name="connsiteX0" fmla="*/ 0 w 1583531"/>
                <a:gd name="connsiteY0" fmla="*/ 0 h 600075"/>
                <a:gd name="connsiteX1" fmla="*/ 1583531 w 1583531"/>
                <a:gd name="connsiteY1" fmla="*/ 600075 h 600075"/>
                <a:gd name="connsiteX0" fmla="*/ 0 w 1583531"/>
                <a:gd name="connsiteY0" fmla="*/ 103280 h 703355"/>
                <a:gd name="connsiteX1" fmla="*/ 1583531 w 1583531"/>
                <a:gd name="connsiteY1" fmla="*/ 703355 h 703355"/>
                <a:gd name="connsiteX0" fmla="*/ 0 w 1583531"/>
                <a:gd name="connsiteY0" fmla="*/ 196386 h 796461"/>
                <a:gd name="connsiteX1" fmla="*/ 1583531 w 1583531"/>
                <a:gd name="connsiteY1" fmla="*/ 796461 h 796461"/>
                <a:gd name="connsiteX0" fmla="*/ 0 w 1583531"/>
                <a:gd name="connsiteY0" fmla="*/ 228129 h 828204"/>
                <a:gd name="connsiteX1" fmla="*/ 1583531 w 1583531"/>
                <a:gd name="connsiteY1" fmla="*/ 828204 h 828204"/>
                <a:gd name="connsiteX0" fmla="*/ 0 w 1576388"/>
                <a:gd name="connsiteY0" fmla="*/ 229405 h 824718"/>
                <a:gd name="connsiteX1" fmla="*/ 1576388 w 1576388"/>
                <a:gd name="connsiteY1" fmla="*/ 824718 h 824718"/>
                <a:gd name="connsiteX0" fmla="*/ 0 w 1585913"/>
                <a:gd name="connsiteY0" fmla="*/ 228765 h 826459"/>
                <a:gd name="connsiteX1" fmla="*/ 1585913 w 1585913"/>
                <a:gd name="connsiteY1" fmla="*/ 826459 h 826459"/>
                <a:gd name="connsiteX0" fmla="*/ 0 w 1585913"/>
                <a:gd name="connsiteY0" fmla="*/ 228765 h 826459"/>
                <a:gd name="connsiteX1" fmla="*/ 1585913 w 1585913"/>
                <a:gd name="connsiteY1" fmla="*/ 826459 h 826459"/>
                <a:gd name="connsiteX0" fmla="*/ 0 w 1112838"/>
                <a:gd name="connsiteY0" fmla="*/ 186589 h 968433"/>
                <a:gd name="connsiteX1" fmla="*/ 1112838 w 1112838"/>
                <a:gd name="connsiteY1" fmla="*/ 968433 h 968433"/>
                <a:gd name="connsiteX0" fmla="*/ 0 w 1112838"/>
                <a:gd name="connsiteY0" fmla="*/ 144442 h 926286"/>
                <a:gd name="connsiteX1" fmla="*/ 1112838 w 1112838"/>
                <a:gd name="connsiteY1" fmla="*/ 926286 h 926286"/>
                <a:gd name="connsiteX0" fmla="*/ 0 w 1112838"/>
                <a:gd name="connsiteY0" fmla="*/ 40029 h 821873"/>
                <a:gd name="connsiteX1" fmla="*/ 1112838 w 1112838"/>
                <a:gd name="connsiteY1" fmla="*/ 821873 h 821873"/>
                <a:gd name="connsiteX0" fmla="*/ 0 w 1112838"/>
                <a:gd name="connsiteY0" fmla="*/ 31795 h 813639"/>
                <a:gd name="connsiteX1" fmla="*/ 1112838 w 1112838"/>
                <a:gd name="connsiteY1" fmla="*/ 813639 h 813639"/>
                <a:gd name="connsiteX0" fmla="*/ 0 w 712788"/>
                <a:gd name="connsiteY0" fmla="*/ 21944 h 1054613"/>
                <a:gd name="connsiteX1" fmla="*/ 712788 w 712788"/>
                <a:gd name="connsiteY1" fmla="*/ 1054613 h 1054613"/>
                <a:gd name="connsiteX0" fmla="*/ 0 w 712788"/>
                <a:gd name="connsiteY0" fmla="*/ 0 h 1032669"/>
                <a:gd name="connsiteX1" fmla="*/ 712788 w 712788"/>
                <a:gd name="connsiteY1" fmla="*/ 1032669 h 1032669"/>
                <a:gd name="connsiteX0" fmla="*/ 0 w 703263"/>
                <a:gd name="connsiteY0" fmla="*/ 0 h 769144"/>
                <a:gd name="connsiteX1" fmla="*/ 703263 w 703263"/>
                <a:gd name="connsiteY1" fmla="*/ 769144 h 769144"/>
                <a:gd name="connsiteX0" fmla="*/ 0 w 703263"/>
                <a:gd name="connsiteY0" fmla="*/ 0 h 769144"/>
                <a:gd name="connsiteX1" fmla="*/ 703263 w 703263"/>
                <a:gd name="connsiteY1" fmla="*/ 769144 h 769144"/>
              </a:gdLst>
              <a:ahLst/>
              <a:cxnLst>
                <a:cxn ang="0">
                  <a:pos x="connsiteX0" y="connsiteY0"/>
                </a:cxn>
                <a:cxn ang="0">
                  <a:pos x="connsiteX1" y="connsiteY1"/>
                </a:cxn>
              </a:cxnLst>
              <a:rect l="l" t="t" r="r" b="b"/>
              <a:pathLst>
                <a:path w="703263" h="769144">
                  <a:moveTo>
                    <a:pt x="0" y="0"/>
                  </a:moveTo>
                  <a:cubicBezTo>
                    <a:pt x="323850" y="68263"/>
                    <a:pt x="503238" y="242887"/>
                    <a:pt x="703263" y="769144"/>
                  </a:cubicBezTo>
                </a:path>
              </a:pathLst>
            </a:custGeom>
            <a:grpFill/>
            <a:ln w="28575">
              <a:solidFill>
                <a:schemeClr val="accent6">
                  <a:lumMod val="50000"/>
                </a:schemeClr>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18">
                <a:defRPr/>
              </a:pPr>
              <a:endParaRPr lang="de-DE" sz="1836">
                <a:solidFill>
                  <a:srgbClr val="FFFFFF"/>
                </a:solidFill>
                <a:latin typeface="Segoe UI"/>
              </a:endParaRPr>
            </a:p>
          </p:txBody>
        </p:sp>
        <p:sp>
          <p:nvSpPr>
            <p:cNvPr id="192" name="Text Placeholder 2">
              <a:extLst>
                <a:ext uri="{FF2B5EF4-FFF2-40B4-BE49-F238E27FC236}">
                  <a16:creationId xmlns:a16="http://schemas.microsoft.com/office/drawing/2014/main" id="{3737E91F-A0A9-4EB0-9D54-8961B04DE722}"/>
                </a:ext>
              </a:extLst>
            </p:cNvPr>
            <p:cNvSpPr txBox="1">
              <a:spLocks/>
            </p:cNvSpPr>
            <p:nvPr/>
          </p:nvSpPr>
          <p:spPr>
            <a:xfrm rot="17646683">
              <a:off x="6056546" y="4704795"/>
              <a:ext cx="1839556" cy="185013"/>
            </a:xfrm>
            <a:prstGeom prst="rect">
              <a:avLst/>
            </a:prstGeom>
            <a:solidFill>
              <a:schemeClr val="bg1"/>
            </a:solidFill>
            <a:effectLst>
              <a:softEdge rad="31750"/>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121">
                <a:spcBef>
                  <a:spcPts val="816"/>
                </a:spcBef>
                <a:defRPr/>
              </a:pPr>
              <a:r>
                <a:rPr lang="en-US" sz="1202">
                  <a:solidFill>
                    <a:srgbClr val="68217A">
                      <a:lumMod val="50000"/>
                    </a:srgbClr>
                  </a:solidFill>
                  <a:latin typeface="Segoe UI Semibold"/>
                </a:rPr>
                <a:t> re effective employees</a:t>
              </a:r>
            </a:p>
          </p:txBody>
        </p:sp>
        <p:sp>
          <p:nvSpPr>
            <p:cNvPr id="193" name="Text Placeholder 2">
              <a:extLst>
                <a:ext uri="{FF2B5EF4-FFF2-40B4-BE49-F238E27FC236}">
                  <a16:creationId xmlns:a16="http://schemas.microsoft.com/office/drawing/2014/main" id="{ECDD6CA7-654D-47C4-B344-AF9D602556DA}"/>
                </a:ext>
              </a:extLst>
            </p:cNvPr>
            <p:cNvSpPr txBox="1">
              <a:spLocks/>
            </p:cNvSpPr>
            <p:nvPr/>
          </p:nvSpPr>
          <p:spPr>
            <a:xfrm>
              <a:off x="5215707" y="4120688"/>
              <a:ext cx="1651323" cy="1651323"/>
            </a:xfrm>
            <a:prstGeom prst="rect">
              <a:avLst/>
            </a:prstGeom>
            <a:grpFill/>
          </p:spPr>
          <p:txBody>
            <a:bodyPr spcFirstLastPara="1" vert="horz" wrap="square" lIns="0" tIns="0" rIns="0" bIns="0" numCol="1" rtlCol="0" anchor="ctr">
              <a:prstTxWarp prst="textArchDown">
                <a:avLst>
                  <a:gd name="adj" fmla="val 18990507"/>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51121">
                <a:spcBef>
                  <a:spcPts val="816"/>
                </a:spcBef>
                <a:defRPr/>
              </a:pPr>
              <a:r>
                <a:rPr lang="en-US" sz="1224">
                  <a:solidFill>
                    <a:srgbClr val="1A1A1A"/>
                  </a:solidFill>
                  <a:latin typeface="Segoe UI Semibold"/>
                </a:rPr>
                <a:t>                                </a:t>
              </a:r>
              <a:r>
                <a:rPr lang="en-US" sz="1202">
                  <a:solidFill>
                    <a:srgbClr val="68217A">
                      <a:lumMod val="50000"/>
                    </a:srgbClr>
                  </a:solidFill>
                  <a:latin typeface="Segoe UI Semibold"/>
                </a:rPr>
                <a:t>Mo</a:t>
              </a:r>
            </a:p>
          </p:txBody>
        </p:sp>
      </p:grpSp>
      <p:grpSp>
        <p:nvGrpSpPr>
          <p:cNvPr id="8" name="Group 7">
            <a:extLst>
              <a:ext uri="{FF2B5EF4-FFF2-40B4-BE49-F238E27FC236}">
                <a16:creationId xmlns:a16="http://schemas.microsoft.com/office/drawing/2014/main" id="{246557C1-6BED-406B-A780-9D99D431EF60}"/>
              </a:ext>
            </a:extLst>
          </p:cNvPr>
          <p:cNvGrpSpPr/>
          <p:nvPr/>
        </p:nvGrpSpPr>
        <p:grpSpPr>
          <a:xfrm>
            <a:off x="3752890" y="3185789"/>
            <a:ext cx="4936167" cy="1630425"/>
            <a:chOff x="5100828" y="2613892"/>
            <a:chExt cx="4840504" cy="1598830"/>
          </a:xfrm>
          <a:noFill/>
        </p:grpSpPr>
        <p:sp>
          <p:nvSpPr>
            <p:cNvPr id="207" name="Oval 206">
              <a:extLst>
                <a:ext uri="{FF2B5EF4-FFF2-40B4-BE49-F238E27FC236}">
                  <a16:creationId xmlns:a16="http://schemas.microsoft.com/office/drawing/2014/main" id="{4B4EB501-0C21-41F2-8D34-1F5D65E21E1D}"/>
                </a:ext>
              </a:extLst>
            </p:cNvPr>
            <p:cNvSpPr/>
            <p:nvPr/>
          </p:nvSpPr>
          <p:spPr bwMode="auto">
            <a:xfrm rot="1221419">
              <a:off x="7475138" y="3548110"/>
              <a:ext cx="2460073" cy="6641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8" name="Straight Arrow Connector 207">
              <a:extLst>
                <a:ext uri="{FF2B5EF4-FFF2-40B4-BE49-F238E27FC236}">
                  <a16:creationId xmlns:a16="http://schemas.microsoft.com/office/drawing/2014/main" id="{684021C4-2FF4-487C-80D5-F40B279BFA7A}"/>
                </a:ext>
              </a:extLst>
            </p:cNvPr>
            <p:cNvCxnSpPr>
              <a:cxnSpLocks/>
            </p:cNvCxnSpPr>
            <p:nvPr/>
          </p:nvCxnSpPr>
          <p:spPr>
            <a:xfrm flipH="1" flipV="1">
              <a:off x="8140373" y="3648472"/>
              <a:ext cx="365760" cy="155448"/>
            </a:xfrm>
            <a:prstGeom prst="straightConnector1">
              <a:avLst/>
            </a:prstGeom>
            <a:grpFill/>
            <a:ln w="28575">
              <a:solidFill>
                <a:schemeClr val="tx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09" name="Text Placeholder 2">
              <a:extLst>
                <a:ext uri="{FF2B5EF4-FFF2-40B4-BE49-F238E27FC236}">
                  <a16:creationId xmlns:a16="http://schemas.microsoft.com/office/drawing/2014/main" id="{2E0F263F-F22A-44FA-AC42-A245C1606244}"/>
                </a:ext>
              </a:extLst>
            </p:cNvPr>
            <p:cNvSpPr txBox="1">
              <a:spLocks/>
            </p:cNvSpPr>
            <p:nvPr/>
          </p:nvSpPr>
          <p:spPr>
            <a:xfrm rot="1333224" flipH="1">
              <a:off x="8526751" y="3993100"/>
              <a:ext cx="1371600" cy="184666"/>
            </a:xfrm>
            <a:prstGeom prst="rect">
              <a:avLst/>
            </a:prstGeom>
            <a:solidFill>
              <a:schemeClr val="bg1"/>
            </a:solidFill>
            <a:effectLst>
              <a:softEdge rad="31750"/>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Bef>
                  <a:spcPts val="816"/>
                </a:spcBef>
                <a:defRPr/>
              </a:pPr>
              <a:r>
                <a:rPr lang="en-US" sz="1202">
                  <a:solidFill>
                    <a:srgbClr val="68217A">
                      <a:lumMod val="50000"/>
                    </a:srgbClr>
                  </a:solidFill>
                  <a:latin typeface="Segoe UI Semibold"/>
                </a:rPr>
                <a:t>Product telemetry</a:t>
              </a:r>
            </a:p>
          </p:txBody>
        </p:sp>
        <p:sp>
          <p:nvSpPr>
            <p:cNvPr id="210" name="Oval 209">
              <a:extLst>
                <a:ext uri="{FF2B5EF4-FFF2-40B4-BE49-F238E27FC236}">
                  <a16:creationId xmlns:a16="http://schemas.microsoft.com/office/drawing/2014/main" id="{54A791BC-FBB0-4AB3-9E13-E8156A5AB5E8}"/>
                </a:ext>
              </a:extLst>
            </p:cNvPr>
            <p:cNvSpPr/>
            <p:nvPr/>
          </p:nvSpPr>
          <p:spPr bwMode="auto">
            <a:xfrm rot="1078458">
              <a:off x="5101863" y="2613892"/>
              <a:ext cx="2522269" cy="664105"/>
            </a:xfrm>
            <a:prstGeom prst="ellipse">
              <a:avLst/>
            </a:prstGeom>
            <a:grp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D555EE93-2942-46DE-9A7E-8C674A712874}"/>
                </a:ext>
              </a:extLst>
            </p:cNvPr>
            <p:cNvSpPr/>
            <p:nvPr/>
          </p:nvSpPr>
          <p:spPr bwMode="auto">
            <a:xfrm rot="20378581" flipH="1">
              <a:off x="7308778" y="2715429"/>
              <a:ext cx="2632554" cy="66410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66B2E2AB-F248-48C5-A01C-0138FF5810F1}"/>
                </a:ext>
              </a:extLst>
            </p:cNvPr>
            <p:cNvSpPr/>
            <p:nvPr/>
          </p:nvSpPr>
          <p:spPr bwMode="auto">
            <a:xfrm rot="19901030" flipH="1">
              <a:off x="5100828" y="3548617"/>
              <a:ext cx="2504977" cy="664105"/>
            </a:xfrm>
            <a:prstGeom prst="ellipse">
              <a:avLst/>
            </a:prstGeom>
            <a:grp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13" name="Straight Arrow Connector 212">
              <a:extLst>
                <a:ext uri="{FF2B5EF4-FFF2-40B4-BE49-F238E27FC236}">
                  <a16:creationId xmlns:a16="http://schemas.microsoft.com/office/drawing/2014/main" id="{74EA94A0-3AD7-4E4F-9D39-307CC1BA25B5}"/>
                </a:ext>
              </a:extLst>
            </p:cNvPr>
            <p:cNvCxnSpPr>
              <a:cxnSpLocks/>
            </p:cNvCxnSpPr>
            <p:nvPr/>
          </p:nvCxnSpPr>
          <p:spPr>
            <a:xfrm flipH="1">
              <a:off x="8140373" y="3047077"/>
              <a:ext cx="365760" cy="155448"/>
            </a:xfrm>
            <a:prstGeom prst="straightConnector1">
              <a:avLst/>
            </a:prstGeom>
            <a:grpFill/>
            <a:ln w="28575">
              <a:solidFill>
                <a:schemeClr val="tx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14" name="Text Placeholder 2">
              <a:extLst>
                <a:ext uri="{FF2B5EF4-FFF2-40B4-BE49-F238E27FC236}">
                  <a16:creationId xmlns:a16="http://schemas.microsoft.com/office/drawing/2014/main" id="{516C86FA-EA71-458E-A262-B00C2BFBE9F2}"/>
                </a:ext>
              </a:extLst>
            </p:cNvPr>
            <p:cNvSpPr txBox="1">
              <a:spLocks/>
            </p:cNvSpPr>
            <p:nvPr/>
          </p:nvSpPr>
          <p:spPr>
            <a:xfrm rot="20129392" flipH="1">
              <a:off x="8569474" y="2662447"/>
              <a:ext cx="1188889" cy="184666"/>
            </a:xfrm>
            <a:prstGeom prst="rect">
              <a:avLst/>
            </a:prstGeom>
            <a:solidFill>
              <a:schemeClr val="bg1"/>
            </a:solidFill>
            <a:effectLst>
              <a:softEdge rad="31750"/>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121">
                <a:spcBef>
                  <a:spcPts val="816"/>
                </a:spcBef>
                <a:defRPr/>
              </a:pPr>
              <a:r>
                <a:rPr lang="en-US" sz="1202">
                  <a:solidFill>
                    <a:srgbClr val="68217A">
                      <a:lumMod val="50000"/>
                    </a:srgbClr>
                  </a:solidFill>
                  <a:latin typeface="Segoe UI Semibold"/>
                </a:rPr>
                <a:t>Operational data</a:t>
              </a:r>
            </a:p>
          </p:txBody>
        </p:sp>
        <p:cxnSp>
          <p:nvCxnSpPr>
            <p:cNvPr id="215" name="Straight Arrow Connector 214">
              <a:extLst>
                <a:ext uri="{FF2B5EF4-FFF2-40B4-BE49-F238E27FC236}">
                  <a16:creationId xmlns:a16="http://schemas.microsoft.com/office/drawing/2014/main" id="{E802167D-F0AA-4953-AED8-46071BE96F87}"/>
                </a:ext>
              </a:extLst>
            </p:cNvPr>
            <p:cNvCxnSpPr>
              <a:cxnSpLocks/>
            </p:cNvCxnSpPr>
            <p:nvPr/>
          </p:nvCxnSpPr>
          <p:spPr>
            <a:xfrm flipV="1">
              <a:off x="6529102" y="3639968"/>
              <a:ext cx="365760" cy="155448"/>
            </a:xfrm>
            <a:prstGeom prst="straightConnector1">
              <a:avLst/>
            </a:prstGeom>
            <a:grpFill/>
            <a:ln w="28575">
              <a:solidFill>
                <a:schemeClr val="tx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16" name="Text Placeholder 2">
              <a:extLst>
                <a:ext uri="{FF2B5EF4-FFF2-40B4-BE49-F238E27FC236}">
                  <a16:creationId xmlns:a16="http://schemas.microsoft.com/office/drawing/2014/main" id="{87B9F875-F581-4851-AEB4-C7F2BF94AA8D}"/>
                </a:ext>
              </a:extLst>
            </p:cNvPr>
            <p:cNvSpPr txBox="1">
              <a:spLocks/>
            </p:cNvSpPr>
            <p:nvPr/>
          </p:nvSpPr>
          <p:spPr>
            <a:xfrm rot="20204829">
              <a:off x="5387206" y="3961215"/>
              <a:ext cx="1097435" cy="185013"/>
            </a:xfrm>
            <a:prstGeom prst="rect">
              <a:avLst/>
            </a:prstGeom>
            <a:solidFill>
              <a:schemeClr val="bg1"/>
            </a:solidFill>
            <a:effectLst>
              <a:softEdge rad="31750"/>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51121">
                <a:spcBef>
                  <a:spcPts val="816"/>
                </a:spcBef>
                <a:defRPr/>
              </a:pPr>
              <a:r>
                <a:rPr lang="en-US" sz="1202">
                  <a:solidFill>
                    <a:srgbClr val="68217A">
                      <a:lumMod val="50000"/>
                    </a:srgbClr>
                  </a:solidFill>
                  <a:latin typeface="Segoe UI Semibold"/>
                </a:rPr>
                <a:t>Employee input</a:t>
              </a:r>
            </a:p>
          </p:txBody>
        </p:sp>
        <p:cxnSp>
          <p:nvCxnSpPr>
            <p:cNvPr id="217" name="Straight Arrow Connector 216">
              <a:extLst>
                <a:ext uri="{FF2B5EF4-FFF2-40B4-BE49-F238E27FC236}">
                  <a16:creationId xmlns:a16="http://schemas.microsoft.com/office/drawing/2014/main" id="{3334BE37-4189-4565-915A-CEF82E4B273A}"/>
                </a:ext>
              </a:extLst>
            </p:cNvPr>
            <p:cNvCxnSpPr>
              <a:cxnSpLocks/>
            </p:cNvCxnSpPr>
            <p:nvPr/>
          </p:nvCxnSpPr>
          <p:spPr>
            <a:xfrm>
              <a:off x="6520819" y="3056902"/>
              <a:ext cx="365760" cy="155448"/>
            </a:xfrm>
            <a:prstGeom prst="straightConnector1">
              <a:avLst/>
            </a:prstGeom>
            <a:grpFill/>
            <a:ln w="28575">
              <a:solidFill>
                <a:schemeClr val="tx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18" name="Text Placeholder 2">
              <a:extLst>
                <a:ext uri="{FF2B5EF4-FFF2-40B4-BE49-F238E27FC236}">
                  <a16:creationId xmlns:a16="http://schemas.microsoft.com/office/drawing/2014/main" id="{72348E2B-E4B3-4F7E-9EDB-EDA940621EB4}"/>
                </a:ext>
              </a:extLst>
            </p:cNvPr>
            <p:cNvSpPr txBox="1">
              <a:spLocks/>
            </p:cNvSpPr>
            <p:nvPr/>
          </p:nvSpPr>
          <p:spPr>
            <a:xfrm rot="1334090">
              <a:off x="5205079" y="2628273"/>
              <a:ext cx="1188889" cy="184666"/>
            </a:xfrm>
            <a:prstGeom prst="rect">
              <a:avLst/>
            </a:prstGeom>
            <a:solidFill>
              <a:schemeClr val="bg1"/>
            </a:solidFill>
            <a:effectLst>
              <a:softEdge rad="31750"/>
            </a:effectLst>
          </p:spPr>
          <p:txBody>
            <a:bodyPr vert="horz" wrap="square" lIns="0" tIns="0" rIns="0" bIns="0" rtlCol="0" anchor="ctr">
              <a:spAutoFit/>
            </a:bodyPr>
            <a:lstStyle>
              <a:defPPr>
                <a:defRPr lang="en-US"/>
              </a:defPPr>
              <a:lvl1pPr marR="0" lvl="0" indent="0" defTabSz="932563" fontAlgn="auto">
                <a:lnSpc>
                  <a:spcPct val="100000"/>
                </a:lnSpc>
                <a:spcBef>
                  <a:spcPts val="800"/>
                </a:spcBef>
                <a:spcAft>
                  <a:spcPts val="0"/>
                </a:spcAft>
                <a:buClrTx/>
                <a:buSzPct val="90000"/>
                <a:buFont typeface="Wingdings" panose="05000000000000000000" pitchFamily="2" charset="2"/>
                <a:buNone/>
                <a:tabLst/>
                <a:defRPr kumimoji="0" sz="1179" b="0" i="0" u="none" strike="noStrike" cap="none" spc="0" normalizeH="0" baseline="0">
                  <a:ln>
                    <a:noFill/>
                  </a:ln>
                  <a:solidFill>
                    <a:schemeClr val="accent6">
                      <a:lumMod val="50000"/>
                    </a:schemeClr>
                  </a:solidFill>
                  <a:effectLst/>
                  <a:uLnTx/>
                  <a:uFillTx/>
                  <a:latin typeface="Segoe UI Semibold"/>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951121">
                <a:spcBef>
                  <a:spcPts val="816"/>
                </a:spcBef>
                <a:defRPr/>
              </a:pPr>
              <a:r>
                <a:rPr lang="en-US" sz="1202">
                  <a:solidFill>
                    <a:srgbClr val="68217A">
                      <a:lumMod val="50000"/>
                    </a:srgbClr>
                  </a:solidFill>
                </a:rPr>
                <a:t>Customer signal</a:t>
              </a:r>
            </a:p>
          </p:txBody>
        </p:sp>
      </p:grpSp>
      <p:sp>
        <p:nvSpPr>
          <p:cNvPr id="117" name="Oval 116">
            <a:extLst>
              <a:ext uri="{FF2B5EF4-FFF2-40B4-BE49-F238E27FC236}">
                <a16:creationId xmlns:a16="http://schemas.microsoft.com/office/drawing/2014/main" id="{8178F3C6-D10D-41D5-BCE9-6FB2A41744AD}"/>
              </a:ext>
            </a:extLst>
          </p:cNvPr>
          <p:cNvSpPr/>
          <p:nvPr/>
        </p:nvSpPr>
        <p:spPr bwMode="auto">
          <a:xfrm>
            <a:off x="6063434" y="3496930"/>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A3EF41A7-1281-4073-BBF4-A9590EC99B97}"/>
              </a:ext>
            </a:extLst>
          </p:cNvPr>
          <p:cNvSpPr/>
          <p:nvPr/>
        </p:nvSpPr>
        <p:spPr bwMode="auto">
          <a:xfrm>
            <a:off x="5998533" y="3496930"/>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D3C44C97-3C88-4DE2-9A8A-EF5C8685788F}"/>
              </a:ext>
            </a:extLst>
          </p:cNvPr>
          <p:cNvSpPr/>
          <p:nvPr/>
        </p:nvSpPr>
        <p:spPr bwMode="auto">
          <a:xfrm>
            <a:off x="6007674" y="3470593"/>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8EE8A955-85F9-40A0-A509-BB90C9AE3219}"/>
              </a:ext>
            </a:extLst>
          </p:cNvPr>
          <p:cNvSpPr/>
          <p:nvPr/>
        </p:nvSpPr>
        <p:spPr bwMode="auto">
          <a:xfrm>
            <a:off x="6030798" y="3464289"/>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ED71CFFF-2C08-4C5C-A68D-30AEDC9F14C3}"/>
              </a:ext>
            </a:extLst>
          </p:cNvPr>
          <p:cNvSpPr/>
          <p:nvPr/>
        </p:nvSpPr>
        <p:spPr bwMode="auto">
          <a:xfrm>
            <a:off x="6378399" y="3522641"/>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70D935D-2222-4F61-8C6D-260F15FC0A8E}"/>
              </a:ext>
            </a:extLst>
          </p:cNvPr>
          <p:cNvSpPr/>
          <p:nvPr/>
        </p:nvSpPr>
        <p:spPr bwMode="auto">
          <a:xfrm>
            <a:off x="6313498" y="3522641"/>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F984F5E7-0958-498B-927B-AE49585BA01A}"/>
              </a:ext>
            </a:extLst>
          </p:cNvPr>
          <p:cNvSpPr/>
          <p:nvPr/>
        </p:nvSpPr>
        <p:spPr bwMode="auto">
          <a:xfrm>
            <a:off x="6322636" y="3496303"/>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A806C70D-6B36-4335-9D9C-AFCEB8176D97}"/>
              </a:ext>
            </a:extLst>
          </p:cNvPr>
          <p:cNvSpPr/>
          <p:nvPr/>
        </p:nvSpPr>
        <p:spPr bwMode="auto">
          <a:xfrm>
            <a:off x="6345763" y="3489999"/>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BC3C7546-D28C-486C-9BFD-51A1FD02EA57}"/>
              </a:ext>
            </a:extLst>
          </p:cNvPr>
          <p:cNvSpPr/>
          <p:nvPr/>
        </p:nvSpPr>
        <p:spPr bwMode="auto">
          <a:xfrm>
            <a:off x="6067884" y="4489383"/>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DD382254-7EF0-4CFB-B75B-3865FB7C4DAE}"/>
              </a:ext>
            </a:extLst>
          </p:cNvPr>
          <p:cNvSpPr/>
          <p:nvPr/>
        </p:nvSpPr>
        <p:spPr bwMode="auto">
          <a:xfrm>
            <a:off x="6002983" y="4489383"/>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F51FEBB-0394-4D77-B72B-66FB5876B98D}"/>
              </a:ext>
            </a:extLst>
          </p:cNvPr>
          <p:cNvSpPr/>
          <p:nvPr/>
        </p:nvSpPr>
        <p:spPr bwMode="auto">
          <a:xfrm>
            <a:off x="6012122" y="4463044"/>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D0055705-AF8C-44C3-A594-6AF2A1867D6F}"/>
              </a:ext>
            </a:extLst>
          </p:cNvPr>
          <p:cNvSpPr/>
          <p:nvPr/>
        </p:nvSpPr>
        <p:spPr bwMode="auto">
          <a:xfrm>
            <a:off x="6035247" y="4456739"/>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C3F96689-7865-412F-830D-E0F59A9A3175}"/>
              </a:ext>
            </a:extLst>
          </p:cNvPr>
          <p:cNvSpPr/>
          <p:nvPr/>
        </p:nvSpPr>
        <p:spPr bwMode="auto">
          <a:xfrm>
            <a:off x="6383254" y="4465855"/>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DC32F594-34BC-4054-8298-CC3B7C39DB42}"/>
              </a:ext>
            </a:extLst>
          </p:cNvPr>
          <p:cNvSpPr/>
          <p:nvPr/>
        </p:nvSpPr>
        <p:spPr bwMode="auto">
          <a:xfrm>
            <a:off x="6318354" y="4465855"/>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3335A5DB-E8CF-491D-8182-27B4ACABAE87}"/>
              </a:ext>
            </a:extLst>
          </p:cNvPr>
          <p:cNvSpPr/>
          <p:nvPr/>
        </p:nvSpPr>
        <p:spPr bwMode="auto">
          <a:xfrm>
            <a:off x="6327493" y="4439518"/>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A9C745AF-9A41-40DD-AA33-CE00769A779C}"/>
              </a:ext>
            </a:extLst>
          </p:cNvPr>
          <p:cNvSpPr/>
          <p:nvPr/>
        </p:nvSpPr>
        <p:spPr bwMode="auto">
          <a:xfrm>
            <a:off x="6350618" y="4433214"/>
            <a:ext cx="65273" cy="65273"/>
          </a:xfrm>
          <a:prstGeom prst="ellipse">
            <a:avLst/>
          </a:prstGeom>
          <a:solidFill>
            <a:schemeClr val="tx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de-DE"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Oval 23">
            <a:extLst>
              <a:ext uri="{FF2B5EF4-FFF2-40B4-BE49-F238E27FC236}">
                <a16:creationId xmlns:a16="http://schemas.microsoft.com/office/drawing/2014/main" id="{8CCC221E-9D9D-4935-A8E4-49D34A4EA145}"/>
              </a:ext>
            </a:extLst>
          </p:cNvPr>
          <p:cNvSpPr>
            <a:spLocks noChangeArrowheads="1"/>
          </p:cNvSpPr>
          <p:nvPr/>
        </p:nvSpPr>
        <p:spPr bwMode="auto">
          <a:xfrm>
            <a:off x="5627672" y="3426448"/>
            <a:ext cx="1179052" cy="118112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58" rIns="0" bIns="47558" numCol="1" rtlCol="0" anchor="ctr" anchorCtr="0" compatLnSpc="1">
            <a:prstTxWarp prst="textNoShape">
              <a:avLst/>
            </a:prstTxWarp>
          </a:bodyPr>
          <a:lstStyle/>
          <a:p>
            <a:pPr algn="ctr" defTabSz="950846" fontAlgn="base">
              <a:lnSpc>
                <a:spcPct val="90000"/>
              </a:lnSpc>
              <a:spcBef>
                <a:spcPct val="0"/>
              </a:spcBef>
              <a:spcAft>
                <a:spcPct val="0"/>
              </a:spcAft>
              <a:defRPr/>
            </a:pPr>
            <a:r>
              <a:rPr lang="de-DE" sz="1122" kern="0">
                <a:solidFill>
                  <a:srgbClr val="68217A">
                    <a:lumMod val="25000"/>
                  </a:srgbClr>
                </a:solidFill>
                <a:latin typeface="Segoe UI Semibold"/>
              </a:rPr>
              <a:t>Data + intelligence</a:t>
            </a:r>
          </a:p>
        </p:txBody>
      </p:sp>
      <p:grpSp>
        <p:nvGrpSpPr>
          <p:cNvPr id="4" name="Group 3">
            <a:extLst>
              <a:ext uri="{FF2B5EF4-FFF2-40B4-BE49-F238E27FC236}">
                <a16:creationId xmlns:a16="http://schemas.microsoft.com/office/drawing/2014/main" id="{56085E47-BB8E-4181-8FA6-4071670B3FE5}"/>
              </a:ext>
            </a:extLst>
          </p:cNvPr>
          <p:cNvGrpSpPr/>
          <p:nvPr/>
        </p:nvGrpSpPr>
        <p:grpSpPr>
          <a:xfrm>
            <a:off x="5716232" y="3516048"/>
            <a:ext cx="1001933" cy="1001931"/>
            <a:chOff x="7031510" y="6183940"/>
            <a:chExt cx="899315" cy="899315"/>
          </a:xfrm>
        </p:grpSpPr>
        <p:sp>
          <p:nvSpPr>
            <p:cNvPr id="2" name="Arc 1">
              <a:extLst>
                <a:ext uri="{FF2B5EF4-FFF2-40B4-BE49-F238E27FC236}">
                  <a16:creationId xmlns:a16="http://schemas.microsoft.com/office/drawing/2014/main" id="{B207463B-749F-4894-A9C3-BF1AD6AFFF3D}"/>
                </a:ext>
              </a:extLst>
            </p:cNvPr>
            <p:cNvSpPr/>
            <p:nvPr/>
          </p:nvSpPr>
          <p:spPr>
            <a:xfrm>
              <a:off x="7031510" y="6183940"/>
              <a:ext cx="899315" cy="899315"/>
            </a:xfrm>
            <a:prstGeom prst="arc">
              <a:avLst>
                <a:gd name="adj1" fmla="val 16200000"/>
                <a:gd name="adj2" fmla="val 4971885"/>
              </a:avLst>
            </a:prstGeom>
            <a:ln w="38100" cap="rnd">
              <a:solidFill>
                <a:schemeClr val="tx2"/>
              </a:solidFill>
              <a:headEnd type="none" w="lg"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de-DE" sz="1836">
                <a:solidFill>
                  <a:srgbClr val="1A1A1A"/>
                </a:solidFill>
                <a:latin typeface="Segoe UI"/>
              </a:endParaRPr>
            </a:p>
          </p:txBody>
        </p:sp>
        <p:sp>
          <p:nvSpPr>
            <p:cNvPr id="201" name="Arc 200">
              <a:extLst>
                <a:ext uri="{FF2B5EF4-FFF2-40B4-BE49-F238E27FC236}">
                  <a16:creationId xmlns:a16="http://schemas.microsoft.com/office/drawing/2014/main" id="{E55E1D22-5F46-48BD-A92D-C9D5576D2487}"/>
                </a:ext>
              </a:extLst>
            </p:cNvPr>
            <p:cNvSpPr/>
            <p:nvPr/>
          </p:nvSpPr>
          <p:spPr>
            <a:xfrm flipH="1" flipV="1">
              <a:off x="7031510" y="6183940"/>
              <a:ext cx="899315" cy="899315"/>
            </a:xfrm>
            <a:prstGeom prst="arc">
              <a:avLst>
                <a:gd name="adj1" fmla="val 16200000"/>
                <a:gd name="adj2" fmla="val 4971885"/>
              </a:avLst>
            </a:prstGeom>
            <a:ln w="38100" cap="rnd">
              <a:solidFill>
                <a:schemeClr val="tx2"/>
              </a:solidFill>
              <a:headEnd type="none" w="lg"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de-DE" sz="1836">
                <a:solidFill>
                  <a:srgbClr val="1A1A1A"/>
                </a:solidFill>
                <a:latin typeface="Segoe UI"/>
              </a:endParaRPr>
            </a:p>
          </p:txBody>
        </p:sp>
      </p:grpSp>
      <p:sp>
        <p:nvSpPr>
          <p:cNvPr id="7" name="Title 6">
            <a:extLst>
              <a:ext uri="{FF2B5EF4-FFF2-40B4-BE49-F238E27FC236}">
                <a16:creationId xmlns:a16="http://schemas.microsoft.com/office/drawing/2014/main" id="{9DD26920-8B21-410E-B2E7-B6C6921AC74C}"/>
              </a:ext>
            </a:extLst>
          </p:cNvPr>
          <p:cNvSpPr>
            <a:spLocks noGrp="1"/>
          </p:cNvSpPr>
          <p:nvPr>
            <p:ph type="title"/>
          </p:nvPr>
        </p:nvSpPr>
        <p:spPr/>
        <p:txBody>
          <a:bodyPr/>
          <a:lstStyle/>
          <a:p>
            <a:r>
              <a:rPr lang="en-US"/>
              <a:t>IoT enables a digital feedback loop</a:t>
            </a:r>
            <a:br>
              <a:rPr lang="en-US"/>
            </a:br>
            <a:endParaRPr lang="en-US"/>
          </a:p>
        </p:txBody>
      </p:sp>
    </p:spTree>
    <p:extLst>
      <p:ext uri="{BB962C8B-B14F-4D97-AF65-F5344CB8AC3E}">
        <p14:creationId xmlns:p14="http://schemas.microsoft.com/office/powerpoint/2010/main" val="3851247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par>
                                <p:cTn id="8" presetID="10" presetClass="entr" presetSubtype="0" repeatCount="indefinite" fill="hold" grpId="1"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1250"/>
                                        <p:tgtEl>
                                          <p:spTgt spid="116"/>
                                        </p:tgtEl>
                                      </p:cBhvr>
                                    </p:animEffect>
                                  </p:childTnLst>
                                </p:cTn>
                              </p:par>
                              <p:par>
                                <p:cTn id="11" presetID="42" presetClass="path" presetSubtype="0" repeatCount="indefinite" fill="hold" grpId="0" nodeType="withEffect">
                                  <p:stCondLst>
                                    <p:cond delay="0"/>
                                  </p:stCondLst>
                                  <p:childTnLst>
                                    <p:animMotion origin="layout" path="M -2.08333E-7 3.7037E-7 L 0.12995 -0.10116 " pathEditMode="relative" rAng="0" ptsTypes="AA">
                                      <p:cBhvr>
                                        <p:cTn id="12" dur="1250" fill="hold"/>
                                        <p:tgtEl>
                                          <p:spTgt spid="116"/>
                                        </p:tgtEl>
                                        <p:attrNameLst>
                                          <p:attrName>ppt_x</p:attrName>
                                          <p:attrName>ppt_y</p:attrName>
                                        </p:attrNameLst>
                                      </p:cBhvr>
                                      <p:rCtr x="6497" y="-5069"/>
                                    </p:animMotion>
                                  </p:childTnLst>
                                </p:cTn>
                              </p:par>
                              <p:par>
                                <p:cTn id="13" presetID="10" presetClass="entr" presetSubtype="0" repeatCount="indefinite" fill="hold" grpId="1" nodeType="withEffect">
                                  <p:stCondLst>
                                    <p:cond delay="20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1500"/>
                                        <p:tgtEl>
                                          <p:spTgt spid="125"/>
                                        </p:tgtEl>
                                      </p:cBhvr>
                                    </p:animEffect>
                                  </p:childTnLst>
                                </p:cTn>
                              </p:par>
                              <p:par>
                                <p:cTn id="16" presetID="42" presetClass="path" presetSubtype="0" repeatCount="indefinite" fill="hold" grpId="0" nodeType="withEffect">
                                  <p:stCondLst>
                                    <p:cond delay="200"/>
                                  </p:stCondLst>
                                  <p:childTnLst>
                                    <p:animMotion origin="layout" path="M 3.33333E-6 -2.96296E-6 L 0.08216 -0.05324 " pathEditMode="relative" rAng="0" ptsTypes="AA">
                                      <p:cBhvr>
                                        <p:cTn id="17" dur="1500" fill="hold"/>
                                        <p:tgtEl>
                                          <p:spTgt spid="125"/>
                                        </p:tgtEl>
                                        <p:attrNameLst>
                                          <p:attrName>ppt_x</p:attrName>
                                          <p:attrName>ppt_y</p:attrName>
                                        </p:attrNameLst>
                                      </p:cBhvr>
                                      <p:rCtr x="4102" y="-2662"/>
                                    </p:animMotion>
                                  </p:childTnLst>
                                </p:cTn>
                              </p:par>
                              <p:par>
                                <p:cTn id="18" presetID="10" presetClass="entr" presetSubtype="0" repeatCount="indefinite" fill="hold" grpId="1" nodeType="withEffect">
                                  <p:stCondLst>
                                    <p:cond delay="500"/>
                                  </p:stCondLst>
                                  <p:childTnLst>
                                    <p:set>
                                      <p:cBhvr>
                                        <p:cTn id="19" dur="1" fill="hold">
                                          <p:stCondLst>
                                            <p:cond delay="0"/>
                                          </p:stCondLst>
                                        </p:cTn>
                                        <p:tgtEl>
                                          <p:spTgt spid="126"/>
                                        </p:tgtEl>
                                        <p:attrNameLst>
                                          <p:attrName>style.visibility</p:attrName>
                                        </p:attrNameLst>
                                      </p:cBhvr>
                                      <p:to>
                                        <p:strVal val="visible"/>
                                      </p:to>
                                    </p:set>
                                    <p:animEffect transition="in" filter="fade">
                                      <p:cBhvr>
                                        <p:cTn id="20" dur="1000"/>
                                        <p:tgtEl>
                                          <p:spTgt spid="126"/>
                                        </p:tgtEl>
                                      </p:cBhvr>
                                    </p:animEffect>
                                  </p:childTnLst>
                                </p:cTn>
                              </p:par>
                              <p:par>
                                <p:cTn id="21" presetID="42" presetClass="path" presetSubtype="0" repeatCount="indefinite" fill="hold" grpId="0" nodeType="withEffect">
                                  <p:stCondLst>
                                    <p:cond delay="500"/>
                                  </p:stCondLst>
                                  <p:childTnLst>
                                    <p:animMotion origin="layout" path="M 2.08333E-6 3.7037E-6 L 0.10638 -0.07292 " pathEditMode="relative" rAng="0" ptsTypes="AA">
                                      <p:cBhvr>
                                        <p:cTn id="22" dur="1000" fill="hold"/>
                                        <p:tgtEl>
                                          <p:spTgt spid="126"/>
                                        </p:tgtEl>
                                        <p:attrNameLst>
                                          <p:attrName>ppt_x</p:attrName>
                                          <p:attrName>ppt_y</p:attrName>
                                        </p:attrNameLst>
                                      </p:cBhvr>
                                      <p:rCtr x="5313" y="-3657"/>
                                    </p:animMotion>
                                  </p:childTnLst>
                                </p:cTn>
                              </p:par>
                              <p:par>
                                <p:cTn id="23" presetID="10" presetClass="entr" presetSubtype="0" repeatCount="indefinite" fill="hold" grpId="1" nodeType="withEffect">
                                  <p:stCondLst>
                                    <p:cond delay="300"/>
                                  </p:stCondLst>
                                  <p:childTnLst>
                                    <p:set>
                                      <p:cBhvr>
                                        <p:cTn id="24" dur="1" fill="hold">
                                          <p:stCondLst>
                                            <p:cond delay="0"/>
                                          </p:stCondLst>
                                        </p:cTn>
                                        <p:tgtEl>
                                          <p:spTgt spid="127"/>
                                        </p:tgtEl>
                                        <p:attrNameLst>
                                          <p:attrName>style.visibility</p:attrName>
                                        </p:attrNameLst>
                                      </p:cBhvr>
                                      <p:to>
                                        <p:strVal val="visible"/>
                                      </p:to>
                                    </p:set>
                                    <p:animEffect transition="in" filter="fade">
                                      <p:cBhvr>
                                        <p:cTn id="25" dur="800"/>
                                        <p:tgtEl>
                                          <p:spTgt spid="127"/>
                                        </p:tgtEl>
                                      </p:cBhvr>
                                    </p:animEffect>
                                  </p:childTnLst>
                                </p:cTn>
                              </p:par>
                              <p:par>
                                <p:cTn id="26" presetID="42" presetClass="path" presetSubtype="0" repeatCount="indefinite" fill="hold" grpId="0" nodeType="withEffect">
                                  <p:stCondLst>
                                    <p:cond delay="300"/>
                                  </p:stCondLst>
                                  <p:childTnLst>
                                    <p:animMotion origin="layout" path="M 4.79167E-6 3.7037E-7 L 0.09674 -0.08241 " pathEditMode="relative" rAng="0" ptsTypes="AA">
                                      <p:cBhvr>
                                        <p:cTn id="27" dur="800" fill="hold"/>
                                        <p:tgtEl>
                                          <p:spTgt spid="127"/>
                                        </p:tgtEl>
                                        <p:attrNameLst>
                                          <p:attrName>ppt_x</p:attrName>
                                          <p:attrName>ppt_y</p:attrName>
                                        </p:attrNameLst>
                                      </p:cBhvr>
                                      <p:rCtr x="4831" y="-4120"/>
                                    </p:animMotion>
                                  </p:childTnLst>
                                </p:cTn>
                              </p:par>
                              <p:par>
                                <p:cTn id="28" presetID="10" presetClass="entr" presetSubtype="0" repeatCount="indefinite" fill="hold" grpId="1" nodeType="withEffect">
                                  <p:stCondLst>
                                    <p:cond delay="0"/>
                                  </p:stCondLst>
                                  <p:childTnLst>
                                    <p:set>
                                      <p:cBhvr>
                                        <p:cTn id="29" dur="1" fill="hold">
                                          <p:stCondLst>
                                            <p:cond delay="0"/>
                                          </p:stCondLst>
                                        </p:cTn>
                                        <p:tgtEl>
                                          <p:spTgt spid="112"/>
                                        </p:tgtEl>
                                        <p:attrNameLst>
                                          <p:attrName>style.visibility</p:attrName>
                                        </p:attrNameLst>
                                      </p:cBhvr>
                                      <p:to>
                                        <p:strVal val="visible"/>
                                      </p:to>
                                    </p:set>
                                    <p:animEffect transition="in" filter="fade">
                                      <p:cBhvr>
                                        <p:cTn id="30" dur="1250"/>
                                        <p:tgtEl>
                                          <p:spTgt spid="112"/>
                                        </p:tgtEl>
                                      </p:cBhvr>
                                    </p:animEffect>
                                  </p:childTnLst>
                                </p:cTn>
                              </p:par>
                              <p:par>
                                <p:cTn id="31" presetID="42" presetClass="path" presetSubtype="0" repeatCount="indefinite" fill="hold" grpId="0" nodeType="withEffect">
                                  <p:stCondLst>
                                    <p:cond delay="0"/>
                                  </p:stCondLst>
                                  <p:childTnLst>
                                    <p:animMotion origin="layout" path="M 6.25E-7 1.11111E-6 L -0.11471 -0.09769 " pathEditMode="relative" rAng="0" ptsTypes="AA">
                                      <p:cBhvr>
                                        <p:cTn id="32" dur="1250" fill="hold"/>
                                        <p:tgtEl>
                                          <p:spTgt spid="112"/>
                                        </p:tgtEl>
                                        <p:attrNameLst>
                                          <p:attrName>ppt_x</p:attrName>
                                          <p:attrName>ppt_y</p:attrName>
                                        </p:attrNameLst>
                                      </p:cBhvr>
                                      <p:rCtr x="-5742" y="-4884"/>
                                    </p:animMotion>
                                  </p:childTnLst>
                                </p:cTn>
                              </p:par>
                              <p:par>
                                <p:cTn id="33" presetID="10" presetClass="entr" presetSubtype="0" repeatCount="indefinite" fill="hold" grpId="1" nodeType="withEffect">
                                  <p:stCondLst>
                                    <p:cond delay="200"/>
                                  </p:stCondLst>
                                  <p:childTnLst>
                                    <p:set>
                                      <p:cBhvr>
                                        <p:cTn id="34" dur="1" fill="hold">
                                          <p:stCondLst>
                                            <p:cond delay="0"/>
                                          </p:stCondLst>
                                        </p:cTn>
                                        <p:tgtEl>
                                          <p:spTgt spid="113"/>
                                        </p:tgtEl>
                                        <p:attrNameLst>
                                          <p:attrName>style.visibility</p:attrName>
                                        </p:attrNameLst>
                                      </p:cBhvr>
                                      <p:to>
                                        <p:strVal val="visible"/>
                                      </p:to>
                                    </p:set>
                                    <p:animEffect transition="in" filter="fade">
                                      <p:cBhvr>
                                        <p:cTn id="35" dur="1500"/>
                                        <p:tgtEl>
                                          <p:spTgt spid="113"/>
                                        </p:tgtEl>
                                      </p:cBhvr>
                                    </p:animEffect>
                                  </p:childTnLst>
                                </p:cTn>
                              </p:par>
                              <p:par>
                                <p:cTn id="36" presetID="42" presetClass="path" presetSubtype="0" repeatCount="indefinite" fill="hold" grpId="0" nodeType="withEffect">
                                  <p:stCondLst>
                                    <p:cond delay="200"/>
                                  </p:stCondLst>
                                  <p:childTnLst>
                                    <p:animMotion origin="layout" path="M 3.75E-6 -4.81481E-6 L -0.06901 -0.05486 " pathEditMode="relative" rAng="0" ptsTypes="AA">
                                      <p:cBhvr>
                                        <p:cTn id="37" dur="1500" fill="hold"/>
                                        <p:tgtEl>
                                          <p:spTgt spid="113"/>
                                        </p:tgtEl>
                                        <p:attrNameLst>
                                          <p:attrName>ppt_x</p:attrName>
                                          <p:attrName>ppt_y</p:attrName>
                                        </p:attrNameLst>
                                      </p:cBhvr>
                                      <p:rCtr x="-3451" y="-2755"/>
                                    </p:animMotion>
                                  </p:childTnLst>
                                </p:cTn>
                              </p:par>
                              <p:par>
                                <p:cTn id="38" presetID="10" presetClass="entr" presetSubtype="0" repeatCount="indefinite" fill="hold" grpId="1" nodeType="withEffect">
                                  <p:stCondLst>
                                    <p:cond delay="50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1000"/>
                                        <p:tgtEl>
                                          <p:spTgt spid="114"/>
                                        </p:tgtEl>
                                      </p:cBhvr>
                                    </p:animEffect>
                                  </p:childTnLst>
                                </p:cTn>
                              </p:par>
                              <p:par>
                                <p:cTn id="41" presetID="42" presetClass="path" presetSubtype="0" repeatCount="indefinite" fill="hold" grpId="0" nodeType="withEffect">
                                  <p:stCondLst>
                                    <p:cond delay="500"/>
                                  </p:stCondLst>
                                  <p:childTnLst>
                                    <p:animMotion origin="layout" path="M -4.16667E-6 -2.59259E-6 L -0.10651 -0.07014 " pathEditMode="relative" rAng="0" ptsTypes="AA">
                                      <p:cBhvr>
                                        <p:cTn id="42" dur="1000" fill="hold"/>
                                        <p:tgtEl>
                                          <p:spTgt spid="114"/>
                                        </p:tgtEl>
                                        <p:attrNameLst>
                                          <p:attrName>ppt_x</p:attrName>
                                          <p:attrName>ppt_y</p:attrName>
                                        </p:attrNameLst>
                                      </p:cBhvr>
                                      <p:rCtr x="-5326" y="-3519"/>
                                    </p:animMotion>
                                  </p:childTnLst>
                                </p:cTn>
                              </p:par>
                              <p:par>
                                <p:cTn id="43" presetID="10" presetClass="entr" presetSubtype="0" repeatCount="indefinite" fill="hold" grpId="1" nodeType="withEffect">
                                  <p:stCondLst>
                                    <p:cond delay="300"/>
                                  </p:stCondLst>
                                  <p:childTnLst>
                                    <p:set>
                                      <p:cBhvr>
                                        <p:cTn id="44" dur="1" fill="hold">
                                          <p:stCondLst>
                                            <p:cond delay="0"/>
                                          </p:stCondLst>
                                        </p:cTn>
                                        <p:tgtEl>
                                          <p:spTgt spid="115"/>
                                        </p:tgtEl>
                                        <p:attrNameLst>
                                          <p:attrName>style.visibility</p:attrName>
                                        </p:attrNameLst>
                                      </p:cBhvr>
                                      <p:to>
                                        <p:strVal val="visible"/>
                                      </p:to>
                                    </p:set>
                                    <p:animEffect transition="in" filter="fade">
                                      <p:cBhvr>
                                        <p:cTn id="45" dur="800"/>
                                        <p:tgtEl>
                                          <p:spTgt spid="115"/>
                                        </p:tgtEl>
                                      </p:cBhvr>
                                    </p:animEffect>
                                  </p:childTnLst>
                                </p:cTn>
                              </p:par>
                              <p:par>
                                <p:cTn id="46" presetID="42" presetClass="path" presetSubtype="0" repeatCount="indefinite" fill="hold" grpId="0" nodeType="withEffect">
                                  <p:stCondLst>
                                    <p:cond delay="300"/>
                                  </p:stCondLst>
                                  <p:childTnLst>
                                    <p:animMotion origin="layout" path="M -2.29167E-6 -2.59259E-6 L -0.08528 -0.07014 " pathEditMode="relative" rAng="0" ptsTypes="AA">
                                      <p:cBhvr>
                                        <p:cTn id="47" dur="800" fill="hold"/>
                                        <p:tgtEl>
                                          <p:spTgt spid="115"/>
                                        </p:tgtEl>
                                        <p:attrNameLst>
                                          <p:attrName>ppt_x</p:attrName>
                                          <p:attrName>ppt_y</p:attrName>
                                        </p:attrNameLst>
                                      </p:cBhvr>
                                      <p:rCtr x="-4271" y="-3519"/>
                                    </p:animMotion>
                                  </p:childTnLst>
                                </p:cTn>
                              </p:par>
                              <p:par>
                                <p:cTn id="48" presetID="10" presetClass="entr" presetSubtype="0" repeatCount="indefinite" fill="hold" grpId="1"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1250"/>
                                        <p:tgtEl>
                                          <p:spTgt spid="81"/>
                                        </p:tgtEl>
                                      </p:cBhvr>
                                    </p:animEffect>
                                  </p:childTnLst>
                                </p:cTn>
                              </p:par>
                              <p:par>
                                <p:cTn id="51" presetID="42" presetClass="path" presetSubtype="0" repeatCount="indefinite" fill="hold" grpId="0" nodeType="withEffect">
                                  <p:stCondLst>
                                    <p:cond delay="0"/>
                                  </p:stCondLst>
                                  <p:childTnLst>
                                    <p:animMotion origin="layout" path="M 2.08333E-6 -3.7037E-7 L -0.12005 0.07801 " pathEditMode="relative" rAng="0" ptsTypes="AA">
                                      <p:cBhvr>
                                        <p:cTn id="52" dur="1250" fill="hold"/>
                                        <p:tgtEl>
                                          <p:spTgt spid="81"/>
                                        </p:tgtEl>
                                        <p:attrNameLst>
                                          <p:attrName>ppt_x</p:attrName>
                                          <p:attrName>ppt_y</p:attrName>
                                        </p:attrNameLst>
                                      </p:cBhvr>
                                      <p:rCtr x="-6003" y="3889"/>
                                    </p:animMotion>
                                  </p:childTnLst>
                                </p:cTn>
                              </p:par>
                              <p:par>
                                <p:cTn id="53" presetID="10" presetClass="entr" presetSubtype="0" repeatCount="indefinite" fill="hold" grpId="1" nodeType="withEffect">
                                  <p:stCondLst>
                                    <p:cond delay="20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500"/>
                                        <p:tgtEl>
                                          <p:spTgt spid="82"/>
                                        </p:tgtEl>
                                      </p:cBhvr>
                                    </p:animEffect>
                                  </p:childTnLst>
                                </p:cTn>
                              </p:par>
                              <p:par>
                                <p:cTn id="56" presetID="42" presetClass="path" presetSubtype="0" repeatCount="indefinite" fill="hold" grpId="0" nodeType="withEffect">
                                  <p:stCondLst>
                                    <p:cond delay="200"/>
                                  </p:stCondLst>
                                  <p:childTnLst>
                                    <p:animMotion origin="layout" path="M 1.66667E-6 1.11111E-6 L -0.07188 0.06018 " pathEditMode="relative" rAng="0" ptsTypes="AA">
                                      <p:cBhvr>
                                        <p:cTn id="57" dur="1500" fill="hold"/>
                                        <p:tgtEl>
                                          <p:spTgt spid="82"/>
                                        </p:tgtEl>
                                        <p:attrNameLst>
                                          <p:attrName>ppt_x</p:attrName>
                                          <p:attrName>ppt_y</p:attrName>
                                        </p:attrNameLst>
                                      </p:cBhvr>
                                      <p:rCtr x="-3594" y="3009"/>
                                    </p:animMotion>
                                  </p:childTnLst>
                                </p:cTn>
                              </p:par>
                              <p:par>
                                <p:cTn id="58" presetID="10" presetClass="entr" presetSubtype="0" repeatCount="indefinite" fill="hold" grpId="1" nodeType="withEffect">
                                  <p:stCondLst>
                                    <p:cond delay="50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1000"/>
                                        <p:tgtEl>
                                          <p:spTgt spid="83"/>
                                        </p:tgtEl>
                                      </p:cBhvr>
                                    </p:animEffect>
                                  </p:childTnLst>
                                </p:cTn>
                              </p:par>
                              <p:par>
                                <p:cTn id="61" presetID="42" presetClass="path" presetSubtype="0" repeatCount="indefinite" fill="hold" grpId="0" nodeType="withEffect">
                                  <p:stCondLst>
                                    <p:cond delay="500"/>
                                  </p:stCondLst>
                                  <p:childTnLst>
                                    <p:animMotion origin="layout" path="M -4.16667E-6 -4.07407E-6 L -0.09427 0.0625 " pathEditMode="relative" rAng="0" ptsTypes="AA">
                                      <p:cBhvr>
                                        <p:cTn id="62" dur="1000" fill="hold"/>
                                        <p:tgtEl>
                                          <p:spTgt spid="83"/>
                                        </p:tgtEl>
                                        <p:attrNameLst>
                                          <p:attrName>ppt_x</p:attrName>
                                          <p:attrName>ppt_y</p:attrName>
                                        </p:attrNameLst>
                                      </p:cBhvr>
                                      <p:rCtr x="-4714" y="3125"/>
                                    </p:animMotion>
                                  </p:childTnLst>
                                </p:cTn>
                              </p:par>
                              <p:par>
                                <p:cTn id="63" presetID="10" presetClass="entr" presetSubtype="0" repeatCount="indefinite" fill="hold" grpId="1" nodeType="withEffect">
                                  <p:stCondLst>
                                    <p:cond delay="30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800"/>
                                        <p:tgtEl>
                                          <p:spTgt spid="84"/>
                                        </p:tgtEl>
                                      </p:cBhvr>
                                    </p:animEffect>
                                  </p:childTnLst>
                                </p:cTn>
                              </p:par>
                              <p:par>
                                <p:cTn id="66" presetID="42" presetClass="path" presetSubtype="0" repeatCount="indefinite" fill="hold" grpId="0" nodeType="withEffect">
                                  <p:stCondLst>
                                    <p:cond delay="300"/>
                                  </p:stCondLst>
                                  <p:childTnLst>
                                    <p:animMotion origin="layout" path="M 4.16667E-6 3.7037E-7 L -0.10782 0.08194 " pathEditMode="relative" rAng="0" ptsTypes="AA">
                                      <p:cBhvr>
                                        <p:cTn id="67" dur="800" fill="hold"/>
                                        <p:tgtEl>
                                          <p:spTgt spid="84"/>
                                        </p:tgtEl>
                                        <p:attrNameLst>
                                          <p:attrName>ppt_x</p:attrName>
                                          <p:attrName>ppt_y</p:attrName>
                                        </p:attrNameLst>
                                      </p:cBhvr>
                                      <p:rCtr x="-5391" y="4097"/>
                                    </p:animMotion>
                                  </p:childTnLst>
                                </p:cTn>
                              </p:par>
                              <p:par>
                                <p:cTn id="68" presetID="10" presetClass="entr" presetSubtype="0" repeatCount="indefinite" fill="hold" grpId="1"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fade">
                                      <p:cBhvr>
                                        <p:cTn id="70" dur="1250"/>
                                        <p:tgtEl>
                                          <p:spTgt spid="121"/>
                                        </p:tgtEl>
                                      </p:cBhvr>
                                    </p:animEffect>
                                  </p:childTnLst>
                                </p:cTn>
                              </p:par>
                              <p:par>
                                <p:cTn id="71" presetID="42" presetClass="path" presetSubtype="0" repeatCount="indefinite" fill="hold" grpId="0" nodeType="withEffect">
                                  <p:stCondLst>
                                    <p:cond delay="0"/>
                                  </p:stCondLst>
                                  <p:childTnLst>
                                    <p:animMotion origin="layout" path="M 4.79167E-6 1.85185E-6 L 0.12343 0.08634 " pathEditMode="relative" rAng="0" ptsTypes="AA">
                                      <p:cBhvr>
                                        <p:cTn id="72" dur="1250" fill="hold"/>
                                        <p:tgtEl>
                                          <p:spTgt spid="121"/>
                                        </p:tgtEl>
                                        <p:attrNameLst>
                                          <p:attrName>ppt_x</p:attrName>
                                          <p:attrName>ppt_y</p:attrName>
                                        </p:attrNameLst>
                                      </p:cBhvr>
                                      <p:rCtr x="6172" y="4306"/>
                                    </p:animMotion>
                                  </p:childTnLst>
                                </p:cTn>
                              </p:par>
                              <p:par>
                                <p:cTn id="73" presetID="10" presetClass="entr" presetSubtype="0" repeatCount="indefinite" fill="hold" grpId="1" nodeType="withEffect">
                                  <p:stCondLst>
                                    <p:cond delay="200"/>
                                  </p:stCondLst>
                                  <p:childTnLst>
                                    <p:set>
                                      <p:cBhvr>
                                        <p:cTn id="74" dur="1" fill="hold">
                                          <p:stCondLst>
                                            <p:cond delay="0"/>
                                          </p:stCondLst>
                                        </p:cTn>
                                        <p:tgtEl>
                                          <p:spTgt spid="122"/>
                                        </p:tgtEl>
                                        <p:attrNameLst>
                                          <p:attrName>style.visibility</p:attrName>
                                        </p:attrNameLst>
                                      </p:cBhvr>
                                      <p:to>
                                        <p:strVal val="visible"/>
                                      </p:to>
                                    </p:set>
                                    <p:animEffect transition="in" filter="fade">
                                      <p:cBhvr>
                                        <p:cTn id="75" dur="1500"/>
                                        <p:tgtEl>
                                          <p:spTgt spid="122"/>
                                        </p:tgtEl>
                                      </p:cBhvr>
                                    </p:animEffect>
                                  </p:childTnLst>
                                </p:cTn>
                              </p:par>
                              <p:par>
                                <p:cTn id="76" presetID="42" presetClass="path" presetSubtype="0" repeatCount="indefinite" fill="hold" grpId="0" nodeType="withEffect">
                                  <p:stCondLst>
                                    <p:cond delay="200"/>
                                  </p:stCondLst>
                                  <p:childTnLst>
                                    <p:animMotion origin="layout" path="M -2.08333E-7 -4.44444E-6 L 0.06667 0.04931 " pathEditMode="relative" rAng="0" ptsTypes="AA">
                                      <p:cBhvr>
                                        <p:cTn id="77" dur="1500" fill="hold"/>
                                        <p:tgtEl>
                                          <p:spTgt spid="122"/>
                                        </p:tgtEl>
                                        <p:attrNameLst>
                                          <p:attrName>ppt_x</p:attrName>
                                          <p:attrName>ppt_y</p:attrName>
                                        </p:attrNameLst>
                                      </p:cBhvr>
                                      <p:rCtr x="3333" y="2454"/>
                                    </p:animMotion>
                                  </p:childTnLst>
                                </p:cTn>
                              </p:par>
                              <p:par>
                                <p:cTn id="78" presetID="10" presetClass="entr" presetSubtype="0" repeatCount="indefinite" fill="hold" grpId="1" nodeType="withEffect">
                                  <p:stCondLst>
                                    <p:cond delay="500"/>
                                  </p:stCondLst>
                                  <p:childTnLst>
                                    <p:set>
                                      <p:cBhvr>
                                        <p:cTn id="79" dur="1" fill="hold">
                                          <p:stCondLst>
                                            <p:cond delay="0"/>
                                          </p:stCondLst>
                                        </p:cTn>
                                        <p:tgtEl>
                                          <p:spTgt spid="123"/>
                                        </p:tgtEl>
                                        <p:attrNameLst>
                                          <p:attrName>style.visibility</p:attrName>
                                        </p:attrNameLst>
                                      </p:cBhvr>
                                      <p:to>
                                        <p:strVal val="visible"/>
                                      </p:to>
                                    </p:set>
                                    <p:animEffect transition="in" filter="fade">
                                      <p:cBhvr>
                                        <p:cTn id="80" dur="1000"/>
                                        <p:tgtEl>
                                          <p:spTgt spid="123"/>
                                        </p:tgtEl>
                                      </p:cBhvr>
                                    </p:animEffect>
                                  </p:childTnLst>
                                </p:cTn>
                              </p:par>
                              <p:par>
                                <p:cTn id="81" presetID="42" presetClass="path" presetSubtype="0" repeatCount="indefinite" fill="hold" grpId="0" nodeType="withEffect">
                                  <p:stCondLst>
                                    <p:cond delay="500"/>
                                  </p:stCondLst>
                                  <p:childTnLst>
                                    <p:animMotion origin="layout" path="M -8.33333E-7 1.85185E-6 L 0.08932 0.06342 " pathEditMode="relative" rAng="0" ptsTypes="AA">
                                      <p:cBhvr>
                                        <p:cTn id="82" dur="1000" fill="hold"/>
                                        <p:tgtEl>
                                          <p:spTgt spid="123"/>
                                        </p:tgtEl>
                                        <p:attrNameLst>
                                          <p:attrName>ppt_x</p:attrName>
                                          <p:attrName>ppt_y</p:attrName>
                                        </p:attrNameLst>
                                      </p:cBhvr>
                                      <p:rCtr x="4466" y="3171"/>
                                    </p:animMotion>
                                  </p:childTnLst>
                                </p:cTn>
                              </p:par>
                              <p:par>
                                <p:cTn id="83" presetID="10" presetClass="entr" presetSubtype="0" repeatCount="indefinite" fill="hold" grpId="1" nodeType="withEffect">
                                  <p:stCondLst>
                                    <p:cond delay="300"/>
                                  </p:stCondLst>
                                  <p:childTnLst>
                                    <p:set>
                                      <p:cBhvr>
                                        <p:cTn id="84" dur="1" fill="hold">
                                          <p:stCondLst>
                                            <p:cond delay="0"/>
                                          </p:stCondLst>
                                        </p:cTn>
                                        <p:tgtEl>
                                          <p:spTgt spid="124"/>
                                        </p:tgtEl>
                                        <p:attrNameLst>
                                          <p:attrName>style.visibility</p:attrName>
                                        </p:attrNameLst>
                                      </p:cBhvr>
                                      <p:to>
                                        <p:strVal val="visible"/>
                                      </p:to>
                                    </p:set>
                                    <p:animEffect transition="in" filter="fade">
                                      <p:cBhvr>
                                        <p:cTn id="85" dur="800"/>
                                        <p:tgtEl>
                                          <p:spTgt spid="124"/>
                                        </p:tgtEl>
                                      </p:cBhvr>
                                    </p:animEffect>
                                  </p:childTnLst>
                                </p:cTn>
                              </p:par>
                              <p:par>
                                <p:cTn id="86" presetID="42" presetClass="path" presetSubtype="0" repeatCount="indefinite" fill="hold" grpId="0" nodeType="withEffect">
                                  <p:stCondLst>
                                    <p:cond delay="300"/>
                                  </p:stCondLst>
                                  <p:childTnLst>
                                    <p:animMotion origin="layout" path="M 2.08333E-6 -4.44444E-6 L 0.07956 0.06713 " pathEditMode="relative" rAng="0" ptsTypes="AA">
                                      <p:cBhvr>
                                        <p:cTn id="87" dur="800" fill="hold"/>
                                        <p:tgtEl>
                                          <p:spTgt spid="124"/>
                                        </p:tgtEl>
                                        <p:attrNameLst>
                                          <p:attrName>ppt_x</p:attrName>
                                          <p:attrName>ppt_y</p:attrName>
                                        </p:attrNameLst>
                                      </p:cBhvr>
                                      <p:rCtr x="3971" y="3356"/>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68"/>
                                        </p:tgtEl>
                                        <p:attrNameLst>
                                          <p:attrName>style.visibility</p:attrName>
                                        </p:attrNameLst>
                                      </p:cBhvr>
                                      <p:to>
                                        <p:strVal val="visible"/>
                                      </p:to>
                                    </p:set>
                                    <p:animEffect transition="in" filter="fade">
                                      <p:cBhvr>
                                        <p:cTn id="92" dur="500"/>
                                        <p:tgtEl>
                                          <p:spTgt spid="168"/>
                                        </p:tgtEl>
                                      </p:cBhvr>
                                    </p:animEffect>
                                  </p:childTnLst>
                                </p:cTn>
                              </p:par>
                              <p:par>
                                <p:cTn id="93" presetID="8" presetClass="emph" presetSubtype="0" repeatCount="indefinite" accel="50000" decel="50000" fill="hold" nodeType="withEffect">
                                  <p:stCondLst>
                                    <p:cond delay="0"/>
                                  </p:stCondLst>
                                  <p:childTnLst>
                                    <p:animRot by="10800000">
                                      <p:cBhvr>
                                        <p:cTn id="94" dur="2000" fill="hold"/>
                                        <p:tgtEl>
                                          <p:spTgt spid="4"/>
                                        </p:tgtEl>
                                        <p:attrNameLst>
                                          <p:attrName>r</p:attrName>
                                        </p:attrNameLst>
                                      </p:cBhvr>
                                    </p:animRot>
                                  </p:childTnLst>
                                </p:cTn>
                              </p:par>
                              <p:par>
                                <p:cTn id="95" presetID="1" presetClass="entr" presetSubtype="0" fill="hold" grpId="2" nodeType="withEffect">
                                  <p:stCondLst>
                                    <p:cond delay="0"/>
                                  </p:stCondLst>
                                  <p:childTnLst>
                                    <p:set>
                                      <p:cBhvr>
                                        <p:cTn id="96" dur="1" fill="hold">
                                          <p:stCondLst>
                                            <p:cond delay="0"/>
                                          </p:stCondLst>
                                        </p:cTn>
                                        <p:tgtEl>
                                          <p:spTgt spid="141"/>
                                        </p:tgtEl>
                                        <p:attrNameLst>
                                          <p:attrName>style.visibility</p:attrName>
                                        </p:attrNameLst>
                                      </p:cBhvr>
                                      <p:to>
                                        <p:strVal val="visible"/>
                                      </p:to>
                                    </p:set>
                                  </p:childTnLst>
                                </p:cTn>
                              </p:par>
                              <p:par>
                                <p:cTn id="97" presetID="1" presetClass="entr" presetSubtype="0" fill="hold" grpId="2" nodeType="withEffect">
                                  <p:stCondLst>
                                    <p:cond delay="0"/>
                                  </p:stCondLst>
                                  <p:childTnLst>
                                    <p:set>
                                      <p:cBhvr>
                                        <p:cTn id="98" dur="1" fill="hold">
                                          <p:stCondLst>
                                            <p:cond delay="0"/>
                                          </p:stCondLst>
                                        </p:cTn>
                                        <p:tgtEl>
                                          <p:spTgt spid="142"/>
                                        </p:tgtEl>
                                        <p:attrNameLst>
                                          <p:attrName>style.visibility</p:attrName>
                                        </p:attrNameLst>
                                      </p:cBhvr>
                                      <p:to>
                                        <p:strVal val="visible"/>
                                      </p:to>
                                    </p:set>
                                  </p:childTnLst>
                                </p:cTn>
                              </p:par>
                              <p:par>
                                <p:cTn id="99" presetID="1" presetClass="entr" presetSubtype="0" fill="hold" grpId="2" nodeType="withEffect">
                                  <p:stCondLst>
                                    <p:cond delay="0"/>
                                  </p:stCondLst>
                                  <p:childTnLst>
                                    <p:set>
                                      <p:cBhvr>
                                        <p:cTn id="100" dur="1" fill="hold">
                                          <p:stCondLst>
                                            <p:cond delay="0"/>
                                          </p:stCondLst>
                                        </p:cTn>
                                        <p:tgtEl>
                                          <p:spTgt spid="143"/>
                                        </p:tgtEl>
                                        <p:attrNameLst>
                                          <p:attrName>style.visibility</p:attrName>
                                        </p:attrNameLst>
                                      </p:cBhvr>
                                      <p:to>
                                        <p:strVal val="visible"/>
                                      </p:to>
                                    </p:set>
                                  </p:childTnLst>
                                </p:cTn>
                              </p:par>
                              <p:par>
                                <p:cTn id="101" presetID="10" presetClass="exit" presetSubtype="0" repeatCount="indefinite" fill="hold" grpId="0" nodeType="withEffect">
                                  <p:stCondLst>
                                    <p:cond delay="0"/>
                                  </p:stCondLst>
                                  <p:childTnLst>
                                    <p:animEffect transition="out" filter="fade">
                                      <p:cBhvr>
                                        <p:cTn id="102" dur="1500"/>
                                        <p:tgtEl>
                                          <p:spTgt spid="141"/>
                                        </p:tgtEl>
                                      </p:cBhvr>
                                    </p:animEffect>
                                    <p:set>
                                      <p:cBhvr>
                                        <p:cTn id="103" dur="1" fill="hold">
                                          <p:stCondLst>
                                            <p:cond delay="1499"/>
                                          </p:stCondLst>
                                        </p:cTn>
                                        <p:tgtEl>
                                          <p:spTgt spid="141"/>
                                        </p:tgtEl>
                                        <p:attrNameLst>
                                          <p:attrName>style.visibility</p:attrName>
                                        </p:attrNameLst>
                                      </p:cBhvr>
                                      <p:to>
                                        <p:strVal val="hidden"/>
                                      </p:to>
                                    </p:set>
                                  </p:childTnLst>
                                </p:cTn>
                              </p:par>
                              <p:par>
                                <p:cTn id="104" presetID="6" presetClass="emph" presetSubtype="0" repeatCount="indefinite" fill="hold" grpId="1" nodeType="withEffect">
                                  <p:stCondLst>
                                    <p:cond delay="0"/>
                                  </p:stCondLst>
                                  <p:childTnLst>
                                    <p:animScale>
                                      <p:cBhvr>
                                        <p:cTn id="105" dur="1500" fill="hold"/>
                                        <p:tgtEl>
                                          <p:spTgt spid="141"/>
                                        </p:tgtEl>
                                      </p:cBhvr>
                                      <p:by x="350000" y="350000"/>
                                    </p:animScale>
                                  </p:childTnLst>
                                </p:cTn>
                              </p:par>
                              <p:par>
                                <p:cTn id="106" presetID="10" presetClass="exit" presetSubtype="0" repeatCount="indefinite" fill="hold" grpId="0" nodeType="withEffect">
                                  <p:stCondLst>
                                    <p:cond delay="500"/>
                                  </p:stCondLst>
                                  <p:childTnLst>
                                    <p:animEffect transition="out" filter="fade">
                                      <p:cBhvr>
                                        <p:cTn id="107" dur="1500"/>
                                        <p:tgtEl>
                                          <p:spTgt spid="142"/>
                                        </p:tgtEl>
                                      </p:cBhvr>
                                    </p:animEffect>
                                    <p:set>
                                      <p:cBhvr>
                                        <p:cTn id="108" dur="1" fill="hold">
                                          <p:stCondLst>
                                            <p:cond delay="1499"/>
                                          </p:stCondLst>
                                        </p:cTn>
                                        <p:tgtEl>
                                          <p:spTgt spid="142"/>
                                        </p:tgtEl>
                                        <p:attrNameLst>
                                          <p:attrName>style.visibility</p:attrName>
                                        </p:attrNameLst>
                                      </p:cBhvr>
                                      <p:to>
                                        <p:strVal val="hidden"/>
                                      </p:to>
                                    </p:set>
                                  </p:childTnLst>
                                </p:cTn>
                              </p:par>
                              <p:par>
                                <p:cTn id="109" presetID="6" presetClass="emph" presetSubtype="0" repeatCount="indefinite" fill="hold" grpId="1" nodeType="withEffect">
                                  <p:stCondLst>
                                    <p:cond delay="500"/>
                                  </p:stCondLst>
                                  <p:childTnLst>
                                    <p:animScale>
                                      <p:cBhvr>
                                        <p:cTn id="110" dur="1500" fill="hold"/>
                                        <p:tgtEl>
                                          <p:spTgt spid="142"/>
                                        </p:tgtEl>
                                      </p:cBhvr>
                                      <p:by x="350000" y="350000"/>
                                    </p:animScale>
                                  </p:childTnLst>
                                </p:cTn>
                              </p:par>
                              <p:par>
                                <p:cTn id="111" presetID="10" presetClass="exit" presetSubtype="0" repeatCount="indefinite" fill="hold" grpId="0" nodeType="withEffect">
                                  <p:stCondLst>
                                    <p:cond delay="1000"/>
                                  </p:stCondLst>
                                  <p:childTnLst>
                                    <p:animEffect transition="out" filter="fade">
                                      <p:cBhvr>
                                        <p:cTn id="112" dur="1500"/>
                                        <p:tgtEl>
                                          <p:spTgt spid="143"/>
                                        </p:tgtEl>
                                      </p:cBhvr>
                                    </p:animEffect>
                                    <p:set>
                                      <p:cBhvr>
                                        <p:cTn id="113" dur="1" fill="hold">
                                          <p:stCondLst>
                                            <p:cond delay="1499"/>
                                          </p:stCondLst>
                                        </p:cTn>
                                        <p:tgtEl>
                                          <p:spTgt spid="143"/>
                                        </p:tgtEl>
                                        <p:attrNameLst>
                                          <p:attrName>style.visibility</p:attrName>
                                        </p:attrNameLst>
                                      </p:cBhvr>
                                      <p:to>
                                        <p:strVal val="hidden"/>
                                      </p:to>
                                    </p:set>
                                  </p:childTnLst>
                                </p:cTn>
                              </p:par>
                              <p:par>
                                <p:cTn id="114" presetID="6" presetClass="emph" presetSubtype="0" repeatCount="indefinite" fill="hold" grpId="1" nodeType="withEffect">
                                  <p:stCondLst>
                                    <p:cond delay="1000"/>
                                  </p:stCondLst>
                                  <p:childTnLst>
                                    <p:animScale>
                                      <p:cBhvr>
                                        <p:cTn id="115" dur="1500" fill="hold"/>
                                        <p:tgtEl>
                                          <p:spTgt spid="143"/>
                                        </p:tgtEl>
                                      </p:cBhvr>
                                      <p:by x="350000" y="350000"/>
                                    </p:animScale>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75"/>
                                        </p:tgtEl>
                                        <p:attrNameLst>
                                          <p:attrName>style.visibility</p:attrName>
                                        </p:attrNameLst>
                                      </p:cBhvr>
                                      <p:to>
                                        <p:strVal val="visible"/>
                                      </p:to>
                                    </p:set>
                                    <p:animEffect transition="in" filter="fade">
                                      <p:cBhvr>
                                        <p:cTn id="120" dur="500"/>
                                        <p:tgtEl>
                                          <p:spTgt spid="175"/>
                                        </p:tgtEl>
                                      </p:cBhvr>
                                    </p:animEffect>
                                  </p:childTnLst>
                                </p:cTn>
                              </p:par>
                              <p:par>
                                <p:cTn id="121" presetID="1" presetClass="entr" presetSubtype="0" fill="hold" grpId="2" nodeType="withEffect">
                                  <p:stCondLst>
                                    <p:cond delay="0"/>
                                  </p:stCondLst>
                                  <p:childTnLst>
                                    <p:set>
                                      <p:cBhvr>
                                        <p:cTn id="122" dur="1" fill="hold">
                                          <p:stCondLst>
                                            <p:cond delay="0"/>
                                          </p:stCondLst>
                                        </p:cTn>
                                        <p:tgtEl>
                                          <p:spTgt spid="117"/>
                                        </p:tgtEl>
                                        <p:attrNameLst>
                                          <p:attrName>style.visibility</p:attrName>
                                        </p:attrNameLst>
                                      </p:cBhvr>
                                      <p:to>
                                        <p:strVal val="visible"/>
                                      </p:to>
                                    </p:set>
                                  </p:childTnLst>
                                </p:cTn>
                              </p:par>
                              <p:par>
                                <p:cTn id="123" presetID="1" presetClass="entr" presetSubtype="0" fill="hold" grpId="2" nodeType="withEffect">
                                  <p:stCondLst>
                                    <p:cond delay="0"/>
                                  </p:stCondLst>
                                  <p:childTnLst>
                                    <p:set>
                                      <p:cBhvr>
                                        <p:cTn id="124" dur="1" fill="hold">
                                          <p:stCondLst>
                                            <p:cond delay="0"/>
                                          </p:stCondLst>
                                        </p:cTn>
                                        <p:tgtEl>
                                          <p:spTgt spid="118"/>
                                        </p:tgtEl>
                                        <p:attrNameLst>
                                          <p:attrName>style.visibility</p:attrName>
                                        </p:attrNameLst>
                                      </p:cBhvr>
                                      <p:to>
                                        <p:strVal val="visible"/>
                                      </p:to>
                                    </p:set>
                                  </p:childTnLst>
                                </p:cTn>
                              </p:par>
                              <p:par>
                                <p:cTn id="125" presetID="1" presetClass="entr" presetSubtype="0" fill="hold" grpId="2" nodeType="withEffect">
                                  <p:stCondLst>
                                    <p:cond delay="0"/>
                                  </p:stCondLst>
                                  <p:childTnLst>
                                    <p:set>
                                      <p:cBhvr>
                                        <p:cTn id="126" dur="1" fill="hold">
                                          <p:stCondLst>
                                            <p:cond delay="0"/>
                                          </p:stCondLst>
                                        </p:cTn>
                                        <p:tgtEl>
                                          <p:spTgt spid="119"/>
                                        </p:tgtEl>
                                        <p:attrNameLst>
                                          <p:attrName>style.visibility</p:attrName>
                                        </p:attrNameLst>
                                      </p:cBhvr>
                                      <p:to>
                                        <p:strVal val="visible"/>
                                      </p:to>
                                    </p:set>
                                  </p:childTnLst>
                                </p:cTn>
                              </p:par>
                              <p:par>
                                <p:cTn id="127" presetID="1" presetClass="entr" presetSubtype="0" fill="hold" grpId="2" nodeType="withEffect">
                                  <p:stCondLst>
                                    <p:cond delay="0"/>
                                  </p:stCondLst>
                                  <p:childTnLst>
                                    <p:set>
                                      <p:cBhvr>
                                        <p:cTn id="128" dur="1" fill="hold">
                                          <p:stCondLst>
                                            <p:cond delay="0"/>
                                          </p:stCondLst>
                                        </p:cTn>
                                        <p:tgtEl>
                                          <p:spTgt spid="120"/>
                                        </p:tgtEl>
                                        <p:attrNameLst>
                                          <p:attrName>style.visibility</p:attrName>
                                        </p:attrNameLst>
                                      </p:cBhvr>
                                      <p:to>
                                        <p:strVal val="visible"/>
                                      </p:to>
                                    </p:set>
                                  </p:childTnLst>
                                </p:cTn>
                              </p:par>
                              <p:par>
                                <p:cTn id="129" presetID="1" presetClass="entr" presetSubtype="0" fill="hold" grpId="2" nodeType="withEffect">
                                  <p:stCondLst>
                                    <p:cond delay="0"/>
                                  </p:stCondLst>
                                  <p:childTnLst>
                                    <p:set>
                                      <p:cBhvr>
                                        <p:cTn id="130" dur="1" fill="hold">
                                          <p:stCondLst>
                                            <p:cond delay="0"/>
                                          </p:stCondLst>
                                        </p:cTn>
                                        <p:tgtEl>
                                          <p:spTgt spid="76"/>
                                        </p:tgtEl>
                                        <p:attrNameLst>
                                          <p:attrName>style.visibility</p:attrName>
                                        </p:attrNameLst>
                                      </p:cBhvr>
                                      <p:to>
                                        <p:strVal val="visible"/>
                                      </p:to>
                                    </p:set>
                                  </p:childTnLst>
                                </p:cTn>
                              </p:par>
                              <p:par>
                                <p:cTn id="131" presetID="1" presetClass="entr" presetSubtype="0" fill="hold" grpId="2" nodeType="withEffect">
                                  <p:stCondLst>
                                    <p:cond delay="0"/>
                                  </p:stCondLst>
                                  <p:childTnLst>
                                    <p:set>
                                      <p:cBhvr>
                                        <p:cTn id="132" dur="1" fill="hold">
                                          <p:stCondLst>
                                            <p:cond delay="0"/>
                                          </p:stCondLst>
                                        </p:cTn>
                                        <p:tgtEl>
                                          <p:spTgt spid="77"/>
                                        </p:tgtEl>
                                        <p:attrNameLst>
                                          <p:attrName>style.visibility</p:attrName>
                                        </p:attrNameLst>
                                      </p:cBhvr>
                                      <p:to>
                                        <p:strVal val="visible"/>
                                      </p:to>
                                    </p:set>
                                  </p:childTnLst>
                                </p:cTn>
                              </p:par>
                              <p:par>
                                <p:cTn id="133" presetID="1" presetClass="entr" presetSubtype="0" fill="hold" grpId="2" nodeType="withEffect">
                                  <p:stCondLst>
                                    <p:cond delay="0"/>
                                  </p:stCondLst>
                                  <p:childTnLst>
                                    <p:set>
                                      <p:cBhvr>
                                        <p:cTn id="134" dur="1" fill="hold">
                                          <p:stCondLst>
                                            <p:cond delay="0"/>
                                          </p:stCondLst>
                                        </p:cTn>
                                        <p:tgtEl>
                                          <p:spTgt spid="78"/>
                                        </p:tgtEl>
                                        <p:attrNameLst>
                                          <p:attrName>style.visibility</p:attrName>
                                        </p:attrNameLst>
                                      </p:cBhvr>
                                      <p:to>
                                        <p:strVal val="visible"/>
                                      </p:to>
                                    </p:set>
                                  </p:childTnLst>
                                </p:cTn>
                              </p:par>
                              <p:par>
                                <p:cTn id="135" presetID="1" presetClass="entr" presetSubtype="0" fill="hold" grpId="2" nodeType="withEffect">
                                  <p:stCondLst>
                                    <p:cond delay="0"/>
                                  </p:stCondLst>
                                  <p:childTnLst>
                                    <p:set>
                                      <p:cBhvr>
                                        <p:cTn id="136" dur="1" fill="hold">
                                          <p:stCondLst>
                                            <p:cond delay="0"/>
                                          </p:stCondLst>
                                        </p:cTn>
                                        <p:tgtEl>
                                          <p:spTgt spid="80"/>
                                        </p:tgtEl>
                                        <p:attrNameLst>
                                          <p:attrName>style.visibility</p:attrName>
                                        </p:attrNameLst>
                                      </p:cBhvr>
                                      <p:to>
                                        <p:strVal val="visible"/>
                                      </p:to>
                                    </p:set>
                                  </p:childTnLst>
                                </p:cTn>
                              </p:par>
                              <p:par>
                                <p:cTn id="137" presetID="37" presetClass="path" presetSubtype="0" repeatCount="indefinite" fill="hold" grpId="0" nodeType="withEffect">
                                  <p:stCondLst>
                                    <p:cond delay="0"/>
                                  </p:stCondLst>
                                  <p:childTnLst>
                                    <p:animMotion origin="layout" path="M -4.16667E-6 3.7037E-7 C -0.01914 -0.07708 -0.04765 -0.25556 -0.08724 -0.27431 " pathEditMode="relative" rAng="0" ptsTypes="AA">
                                      <p:cBhvr>
                                        <p:cTn id="138" dur="1000" fill="hold"/>
                                        <p:tgtEl>
                                          <p:spTgt spid="117"/>
                                        </p:tgtEl>
                                        <p:attrNameLst>
                                          <p:attrName>ppt_x</p:attrName>
                                          <p:attrName>ppt_y</p:attrName>
                                        </p:attrNameLst>
                                      </p:cBhvr>
                                      <p:rCtr x="-4362" y="-13727"/>
                                    </p:animMotion>
                                  </p:childTnLst>
                                </p:cTn>
                              </p:par>
                              <p:par>
                                <p:cTn id="139" presetID="10" presetClass="exit" presetSubtype="0" repeatCount="indefinite" fill="hold" grpId="1" nodeType="withEffect">
                                  <p:stCondLst>
                                    <p:cond delay="0"/>
                                  </p:stCondLst>
                                  <p:childTnLst>
                                    <p:animEffect transition="out" filter="fade">
                                      <p:cBhvr>
                                        <p:cTn id="140" dur="1000"/>
                                        <p:tgtEl>
                                          <p:spTgt spid="117"/>
                                        </p:tgtEl>
                                      </p:cBhvr>
                                    </p:animEffect>
                                    <p:set>
                                      <p:cBhvr>
                                        <p:cTn id="141" dur="1" fill="hold">
                                          <p:stCondLst>
                                            <p:cond delay="999"/>
                                          </p:stCondLst>
                                        </p:cTn>
                                        <p:tgtEl>
                                          <p:spTgt spid="117"/>
                                        </p:tgtEl>
                                        <p:attrNameLst>
                                          <p:attrName>style.visibility</p:attrName>
                                        </p:attrNameLst>
                                      </p:cBhvr>
                                      <p:to>
                                        <p:strVal val="hidden"/>
                                      </p:to>
                                    </p:set>
                                  </p:childTnLst>
                                </p:cTn>
                              </p:par>
                              <p:par>
                                <p:cTn id="142" presetID="42" presetClass="path" presetSubtype="0" repeatCount="indefinite" fill="hold" grpId="0" nodeType="withEffect">
                                  <p:stCondLst>
                                    <p:cond delay="200"/>
                                  </p:stCondLst>
                                  <p:childTnLst>
                                    <p:animMotion origin="layout" path="M 4.16667E-6 3.7037E-7 L -0.05808 -0.22407 " pathEditMode="relative" rAng="0" ptsTypes="AA">
                                      <p:cBhvr>
                                        <p:cTn id="143" dur="1500" fill="hold"/>
                                        <p:tgtEl>
                                          <p:spTgt spid="118"/>
                                        </p:tgtEl>
                                        <p:attrNameLst>
                                          <p:attrName>ppt_x</p:attrName>
                                          <p:attrName>ppt_y</p:attrName>
                                        </p:attrNameLst>
                                      </p:cBhvr>
                                      <p:rCtr x="-2904" y="-11204"/>
                                    </p:animMotion>
                                  </p:childTnLst>
                                </p:cTn>
                              </p:par>
                              <p:par>
                                <p:cTn id="144" presetID="10" presetClass="exit" presetSubtype="0" repeatCount="indefinite" fill="hold" grpId="1" nodeType="withEffect">
                                  <p:stCondLst>
                                    <p:cond delay="200"/>
                                  </p:stCondLst>
                                  <p:childTnLst>
                                    <p:animEffect transition="out" filter="fade">
                                      <p:cBhvr>
                                        <p:cTn id="145" dur="1500"/>
                                        <p:tgtEl>
                                          <p:spTgt spid="118"/>
                                        </p:tgtEl>
                                      </p:cBhvr>
                                    </p:animEffect>
                                    <p:set>
                                      <p:cBhvr>
                                        <p:cTn id="146" dur="1" fill="hold">
                                          <p:stCondLst>
                                            <p:cond delay="1499"/>
                                          </p:stCondLst>
                                        </p:cTn>
                                        <p:tgtEl>
                                          <p:spTgt spid="118"/>
                                        </p:tgtEl>
                                        <p:attrNameLst>
                                          <p:attrName>style.visibility</p:attrName>
                                        </p:attrNameLst>
                                      </p:cBhvr>
                                      <p:to>
                                        <p:strVal val="hidden"/>
                                      </p:to>
                                    </p:set>
                                  </p:childTnLst>
                                </p:cTn>
                              </p:par>
                              <p:par>
                                <p:cTn id="147" presetID="37" presetClass="path" presetSubtype="0" repeatCount="indefinite" fill="hold" grpId="0" nodeType="withEffect">
                                  <p:stCondLst>
                                    <p:cond delay="400"/>
                                  </p:stCondLst>
                                  <p:childTnLst>
                                    <p:animMotion origin="layout" path="M -0.00052 -0.00024 C -0.01185 -0.04723 -0.02813 -0.12153 -0.04688 -0.19074 C -0.07005 -0.26875 -0.11081 -0.27176 -0.13295 -0.26065 " pathEditMode="relative" rAng="0" ptsTypes="AAA">
                                      <p:cBhvr>
                                        <p:cTn id="148" dur="1250" fill="hold"/>
                                        <p:tgtEl>
                                          <p:spTgt spid="119"/>
                                        </p:tgtEl>
                                        <p:attrNameLst>
                                          <p:attrName>ppt_x</p:attrName>
                                          <p:attrName>ppt_y</p:attrName>
                                        </p:attrNameLst>
                                      </p:cBhvr>
                                      <p:rCtr x="-6628" y="-13264"/>
                                    </p:animMotion>
                                  </p:childTnLst>
                                </p:cTn>
                              </p:par>
                              <p:par>
                                <p:cTn id="149" presetID="10" presetClass="exit" presetSubtype="0" repeatCount="indefinite" fill="hold" grpId="1" nodeType="withEffect">
                                  <p:stCondLst>
                                    <p:cond delay="400"/>
                                  </p:stCondLst>
                                  <p:childTnLst>
                                    <p:animEffect transition="out" filter="fade">
                                      <p:cBhvr>
                                        <p:cTn id="150" dur="1250"/>
                                        <p:tgtEl>
                                          <p:spTgt spid="119"/>
                                        </p:tgtEl>
                                      </p:cBhvr>
                                    </p:animEffect>
                                    <p:set>
                                      <p:cBhvr>
                                        <p:cTn id="151" dur="1" fill="hold">
                                          <p:stCondLst>
                                            <p:cond delay="1249"/>
                                          </p:stCondLst>
                                        </p:cTn>
                                        <p:tgtEl>
                                          <p:spTgt spid="119"/>
                                        </p:tgtEl>
                                        <p:attrNameLst>
                                          <p:attrName>style.visibility</p:attrName>
                                        </p:attrNameLst>
                                      </p:cBhvr>
                                      <p:to>
                                        <p:strVal val="hidden"/>
                                      </p:to>
                                    </p:set>
                                  </p:childTnLst>
                                </p:cTn>
                              </p:par>
                              <p:par>
                                <p:cTn id="152" presetID="42" presetClass="path" presetSubtype="0" repeatCount="indefinite" fill="hold" grpId="0" nodeType="withEffect">
                                  <p:stCondLst>
                                    <p:cond delay="400"/>
                                  </p:stCondLst>
                                  <p:childTnLst>
                                    <p:animMotion origin="layout" path="M 5.55112E-17 0 L -0.04206 -0.18472 " pathEditMode="relative" rAng="0" ptsTypes="AA">
                                      <p:cBhvr>
                                        <p:cTn id="153" dur="800" fill="hold"/>
                                        <p:tgtEl>
                                          <p:spTgt spid="120"/>
                                        </p:tgtEl>
                                        <p:attrNameLst>
                                          <p:attrName>ppt_x</p:attrName>
                                          <p:attrName>ppt_y</p:attrName>
                                        </p:attrNameLst>
                                      </p:cBhvr>
                                      <p:rCtr x="-2109" y="-9236"/>
                                    </p:animMotion>
                                  </p:childTnLst>
                                </p:cTn>
                              </p:par>
                              <p:par>
                                <p:cTn id="154" presetID="10" presetClass="exit" presetSubtype="0" repeatCount="indefinite" fill="hold" grpId="1" nodeType="withEffect">
                                  <p:stCondLst>
                                    <p:cond delay="400"/>
                                  </p:stCondLst>
                                  <p:childTnLst>
                                    <p:animEffect transition="out" filter="fade">
                                      <p:cBhvr>
                                        <p:cTn id="155" dur="800"/>
                                        <p:tgtEl>
                                          <p:spTgt spid="120"/>
                                        </p:tgtEl>
                                      </p:cBhvr>
                                    </p:animEffect>
                                    <p:set>
                                      <p:cBhvr>
                                        <p:cTn id="156" dur="1" fill="hold">
                                          <p:stCondLst>
                                            <p:cond delay="799"/>
                                          </p:stCondLst>
                                        </p:cTn>
                                        <p:tgtEl>
                                          <p:spTgt spid="120"/>
                                        </p:tgtEl>
                                        <p:attrNameLst>
                                          <p:attrName>style.visibility</p:attrName>
                                        </p:attrNameLst>
                                      </p:cBhvr>
                                      <p:to>
                                        <p:strVal val="hidden"/>
                                      </p:to>
                                    </p:set>
                                  </p:childTnLst>
                                </p:cTn>
                              </p:par>
                              <p:par>
                                <p:cTn id="157" presetID="37" presetClass="path" presetSubtype="0" repeatCount="indefinite" fill="hold" grpId="0" nodeType="withEffect">
                                  <p:stCondLst>
                                    <p:cond delay="0"/>
                                  </p:stCondLst>
                                  <p:childTnLst>
                                    <p:animMotion origin="layout" path="M -4.79167E-6 -0.00046 C 0.03633 -0.18194 0.06993 -0.3625 0.15209 -0.26111 " pathEditMode="relative" rAng="0" ptsTypes="AA">
                                      <p:cBhvr>
                                        <p:cTn id="158" dur="1000" fill="hold"/>
                                        <p:tgtEl>
                                          <p:spTgt spid="76"/>
                                        </p:tgtEl>
                                        <p:attrNameLst>
                                          <p:attrName>ppt_x</p:attrName>
                                          <p:attrName>ppt_y</p:attrName>
                                        </p:attrNameLst>
                                      </p:cBhvr>
                                      <p:rCtr x="7604" y="-14514"/>
                                    </p:animMotion>
                                  </p:childTnLst>
                                </p:cTn>
                              </p:par>
                              <p:par>
                                <p:cTn id="159" presetID="10" presetClass="exit" presetSubtype="0" repeatCount="indefinite" fill="hold" grpId="1" nodeType="withEffect">
                                  <p:stCondLst>
                                    <p:cond delay="0"/>
                                  </p:stCondLst>
                                  <p:childTnLst>
                                    <p:animEffect transition="out" filter="fade">
                                      <p:cBhvr>
                                        <p:cTn id="160" dur="1000"/>
                                        <p:tgtEl>
                                          <p:spTgt spid="76"/>
                                        </p:tgtEl>
                                      </p:cBhvr>
                                    </p:animEffect>
                                    <p:set>
                                      <p:cBhvr>
                                        <p:cTn id="161" dur="1" fill="hold">
                                          <p:stCondLst>
                                            <p:cond delay="999"/>
                                          </p:stCondLst>
                                        </p:cTn>
                                        <p:tgtEl>
                                          <p:spTgt spid="76"/>
                                        </p:tgtEl>
                                        <p:attrNameLst>
                                          <p:attrName>style.visibility</p:attrName>
                                        </p:attrNameLst>
                                      </p:cBhvr>
                                      <p:to>
                                        <p:strVal val="hidden"/>
                                      </p:to>
                                    </p:set>
                                  </p:childTnLst>
                                </p:cTn>
                              </p:par>
                              <p:par>
                                <p:cTn id="162" presetID="37" presetClass="path" presetSubtype="0" repeatCount="indefinite" fill="hold" grpId="0" nodeType="withEffect">
                                  <p:stCondLst>
                                    <p:cond delay="200"/>
                                  </p:stCondLst>
                                  <p:childTnLst>
                                    <p:animMotion origin="layout" path="M 3.54167E-6 -0.00023 C 0.01744 -0.06365 0.04231 -0.29189 0.12682 -0.26597 " pathEditMode="relative" rAng="0" ptsTypes="AA">
                                      <p:cBhvr>
                                        <p:cTn id="163" dur="1500" fill="hold"/>
                                        <p:tgtEl>
                                          <p:spTgt spid="77"/>
                                        </p:tgtEl>
                                        <p:attrNameLst>
                                          <p:attrName>ppt_x</p:attrName>
                                          <p:attrName>ppt_y</p:attrName>
                                        </p:attrNameLst>
                                      </p:cBhvr>
                                      <p:rCtr x="6341" y="-13403"/>
                                    </p:animMotion>
                                  </p:childTnLst>
                                </p:cTn>
                              </p:par>
                              <p:par>
                                <p:cTn id="164" presetID="10" presetClass="exit" presetSubtype="0" repeatCount="indefinite" fill="hold" grpId="1" nodeType="withEffect">
                                  <p:stCondLst>
                                    <p:cond delay="200"/>
                                  </p:stCondLst>
                                  <p:childTnLst>
                                    <p:animEffect transition="out" filter="fade">
                                      <p:cBhvr>
                                        <p:cTn id="165" dur="1500"/>
                                        <p:tgtEl>
                                          <p:spTgt spid="77"/>
                                        </p:tgtEl>
                                      </p:cBhvr>
                                    </p:animEffect>
                                    <p:set>
                                      <p:cBhvr>
                                        <p:cTn id="166" dur="1" fill="hold">
                                          <p:stCondLst>
                                            <p:cond delay="1499"/>
                                          </p:stCondLst>
                                        </p:cTn>
                                        <p:tgtEl>
                                          <p:spTgt spid="77"/>
                                        </p:tgtEl>
                                        <p:attrNameLst>
                                          <p:attrName>style.visibility</p:attrName>
                                        </p:attrNameLst>
                                      </p:cBhvr>
                                      <p:to>
                                        <p:strVal val="hidden"/>
                                      </p:to>
                                    </p:set>
                                  </p:childTnLst>
                                </p:cTn>
                              </p:par>
                              <p:par>
                                <p:cTn id="167" presetID="42" presetClass="path" presetSubtype="0" repeatCount="indefinite" fill="hold" grpId="0" nodeType="withEffect">
                                  <p:stCondLst>
                                    <p:cond delay="400"/>
                                  </p:stCondLst>
                                  <p:childTnLst>
                                    <p:animMotion origin="layout" path="M 2.5E-6 1.85185E-6 L 0.0526 -0.21273 " pathEditMode="relative" rAng="0" ptsTypes="AA">
                                      <p:cBhvr>
                                        <p:cTn id="168" dur="1250" fill="hold"/>
                                        <p:tgtEl>
                                          <p:spTgt spid="78"/>
                                        </p:tgtEl>
                                        <p:attrNameLst>
                                          <p:attrName>ppt_x</p:attrName>
                                          <p:attrName>ppt_y</p:attrName>
                                        </p:attrNameLst>
                                      </p:cBhvr>
                                      <p:rCtr x="2630" y="-10648"/>
                                    </p:animMotion>
                                  </p:childTnLst>
                                </p:cTn>
                              </p:par>
                              <p:par>
                                <p:cTn id="169" presetID="10" presetClass="exit" presetSubtype="0" repeatCount="indefinite" fill="hold" grpId="1" nodeType="withEffect">
                                  <p:stCondLst>
                                    <p:cond delay="400"/>
                                  </p:stCondLst>
                                  <p:childTnLst>
                                    <p:animEffect transition="out" filter="fade">
                                      <p:cBhvr>
                                        <p:cTn id="170" dur="1250"/>
                                        <p:tgtEl>
                                          <p:spTgt spid="78"/>
                                        </p:tgtEl>
                                      </p:cBhvr>
                                    </p:animEffect>
                                    <p:set>
                                      <p:cBhvr>
                                        <p:cTn id="171" dur="1" fill="hold">
                                          <p:stCondLst>
                                            <p:cond delay="1249"/>
                                          </p:stCondLst>
                                        </p:cTn>
                                        <p:tgtEl>
                                          <p:spTgt spid="78"/>
                                        </p:tgtEl>
                                        <p:attrNameLst>
                                          <p:attrName>style.visibility</p:attrName>
                                        </p:attrNameLst>
                                      </p:cBhvr>
                                      <p:to>
                                        <p:strVal val="hidden"/>
                                      </p:to>
                                    </p:set>
                                  </p:childTnLst>
                                </p:cTn>
                              </p:par>
                              <p:par>
                                <p:cTn id="172" presetID="42" presetClass="path" presetSubtype="0" repeatCount="indefinite" fill="hold" grpId="0" nodeType="withEffect">
                                  <p:stCondLst>
                                    <p:cond delay="400"/>
                                  </p:stCondLst>
                                  <p:childTnLst>
                                    <p:animMotion origin="layout" path="M -6.25E-7 -3.7037E-6 L 0.04727 -0.17338 " pathEditMode="relative" rAng="0" ptsTypes="AA">
                                      <p:cBhvr>
                                        <p:cTn id="173" dur="800" fill="hold"/>
                                        <p:tgtEl>
                                          <p:spTgt spid="80"/>
                                        </p:tgtEl>
                                        <p:attrNameLst>
                                          <p:attrName>ppt_x</p:attrName>
                                          <p:attrName>ppt_y</p:attrName>
                                        </p:attrNameLst>
                                      </p:cBhvr>
                                      <p:rCtr x="2357" y="-8681"/>
                                    </p:animMotion>
                                  </p:childTnLst>
                                </p:cTn>
                              </p:par>
                              <p:par>
                                <p:cTn id="174" presetID="10" presetClass="exit" presetSubtype="0" repeatCount="indefinite" fill="hold" grpId="1" nodeType="withEffect">
                                  <p:stCondLst>
                                    <p:cond delay="400"/>
                                  </p:stCondLst>
                                  <p:childTnLst>
                                    <p:animEffect transition="out" filter="fade">
                                      <p:cBhvr>
                                        <p:cTn id="175" dur="800"/>
                                        <p:tgtEl>
                                          <p:spTgt spid="80"/>
                                        </p:tgtEl>
                                      </p:cBhvr>
                                    </p:animEffect>
                                    <p:set>
                                      <p:cBhvr>
                                        <p:cTn id="176" dur="1" fill="hold">
                                          <p:stCondLst>
                                            <p:cond delay="799"/>
                                          </p:stCondLst>
                                        </p:cTn>
                                        <p:tgtEl>
                                          <p:spTgt spid="80"/>
                                        </p:tgtEl>
                                        <p:attrNameLst>
                                          <p:attrName>style.visibility</p:attrName>
                                        </p:attrNameLst>
                                      </p:cBhvr>
                                      <p:to>
                                        <p:strVal val="hidden"/>
                                      </p:to>
                                    </p:set>
                                  </p:childTnLst>
                                </p:cTn>
                              </p:par>
                              <p:par>
                                <p:cTn id="177" presetID="1" presetClass="entr" presetSubtype="0" fill="hold" grpId="2" nodeType="withEffect">
                                  <p:stCondLst>
                                    <p:cond delay="0"/>
                                  </p:stCondLst>
                                  <p:childTnLst>
                                    <p:set>
                                      <p:cBhvr>
                                        <p:cTn id="178" dur="1" fill="hold">
                                          <p:stCondLst>
                                            <p:cond delay="0"/>
                                          </p:stCondLst>
                                        </p:cTn>
                                        <p:tgtEl>
                                          <p:spTgt spid="91"/>
                                        </p:tgtEl>
                                        <p:attrNameLst>
                                          <p:attrName>style.visibility</p:attrName>
                                        </p:attrNameLst>
                                      </p:cBhvr>
                                      <p:to>
                                        <p:strVal val="visible"/>
                                      </p:to>
                                    </p:set>
                                  </p:childTnLst>
                                </p:cTn>
                              </p:par>
                              <p:par>
                                <p:cTn id="179" presetID="1" presetClass="entr" presetSubtype="0" fill="hold" grpId="2" nodeType="withEffect">
                                  <p:stCondLst>
                                    <p:cond delay="0"/>
                                  </p:stCondLst>
                                  <p:childTnLst>
                                    <p:set>
                                      <p:cBhvr>
                                        <p:cTn id="180" dur="1" fill="hold">
                                          <p:stCondLst>
                                            <p:cond delay="0"/>
                                          </p:stCondLst>
                                        </p:cTn>
                                        <p:tgtEl>
                                          <p:spTgt spid="93"/>
                                        </p:tgtEl>
                                        <p:attrNameLst>
                                          <p:attrName>style.visibility</p:attrName>
                                        </p:attrNameLst>
                                      </p:cBhvr>
                                      <p:to>
                                        <p:strVal val="visible"/>
                                      </p:to>
                                    </p:set>
                                  </p:childTnLst>
                                </p:cTn>
                              </p:par>
                              <p:par>
                                <p:cTn id="181" presetID="1" presetClass="entr" presetSubtype="0" fill="hold" grpId="2" nodeType="withEffect">
                                  <p:stCondLst>
                                    <p:cond delay="0"/>
                                  </p:stCondLst>
                                  <p:childTnLst>
                                    <p:set>
                                      <p:cBhvr>
                                        <p:cTn id="182" dur="1" fill="hold">
                                          <p:stCondLst>
                                            <p:cond delay="0"/>
                                          </p:stCondLst>
                                        </p:cTn>
                                        <p:tgtEl>
                                          <p:spTgt spid="94"/>
                                        </p:tgtEl>
                                        <p:attrNameLst>
                                          <p:attrName>style.visibility</p:attrName>
                                        </p:attrNameLst>
                                      </p:cBhvr>
                                      <p:to>
                                        <p:strVal val="visible"/>
                                      </p:to>
                                    </p:set>
                                  </p:childTnLst>
                                </p:cTn>
                              </p:par>
                              <p:par>
                                <p:cTn id="183" presetID="1" presetClass="entr" presetSubtype="0" fill="hold" grpId="2" nodeType="withEffect">
                                  <p:stCondLst>
                                    <p:cond delay="0"/>
                                  </p:stCondLst>
                                  <p:childTnLst>
                                    <p:set>
                                      <p:cBhvr>
                                        <p:cTn id="184" dur="1" fill="hold">
                                          <p:stCondLst>
                                            <p:cond delay="0"/>
                                          </p:stCondLst>
                                        </p:cTn>
                                        <p:tgtEl>
                                          <p:spTgt spid="95"/>
                                        </p:tgtEl>
                                        <p:attrNameLst>
                                          <p:attrName>style.visibility</p:attrName>
                                        </p:attrNameLst>
                                      </p:cBhvr>
                                      <p:to>
                                        <p:strVal val="visible"/>
                                      </p:to>
                                    </p:set>
                                  </p:childTnLst>
                                </p:cTn>
                              </p:par>
                              <p:par>
                                <p:cTn id="185" presetID="37" presetClass="path" presetSubtype="0" repeatCount="indefinite" fill="hold" grpId="0" nodeType="withEffect">
                                  <p:stCondLst>
                                    <p:cond delay="0"/>
                                  </p:stCondLst>
                                  <p:childTnLst>
                                    <p:animMotion origin="layout" path="M -4.79167E-6 2.22222E-6 C -0.05273 0.20625 -0.07591 0.34815 -0.16471 0.25741 " pathEditMode="relative" rAng="0" ptsTypes="AA">
                                      <p:cBhvr>
                                        <p:cTn id="186" dur="1000" fill="hold"/>
                                        <p:tgtEl>
                                          <p:spTgt spid="91"/>
                                        </p:tgtEl>
                                        <p:attrNameLst>
                                          <p:attrName>ppt_x</p:attrName>
                                          <p:attrName>ppt_y</p:attrName>
                                        </p:attrNameLst>
                                      </p:cBhvr>
                                      <p:rCtr x="-8242" y="14259"/>
                                    </p:animMotion>
                                  </p:childTnLst>
                                </p:cTn>
                              </p:par>
                              <p:par>
                                <p:cTn id="187" presetID="10" presetClass="exit" presetSubtype="0" repeatCount="indefinite" fill="hold" grpId="1" nodeType="withEffect">
                                  <p:stCondLst>
                                    <p:cond delay="0"/>
                                  </p:stCondLst>
                                  <p:childTnLst>
                                    <p:animEffect transition="out" filter="fade">
                                      <p:cBhvr>
                                        <p:cTn id="188" dur="1000"/>
                                        <p:tgtEl>
                                          <p:spTgt spid="91"/>
                                        </p:tgtEl>
                                      </p:cBhvr>
                                    </p:animEffect>
                                    <p:set>
                                      <p:cBhvr>
                                        <p:cTn id="189" dur="1" fill="hold">
                                          <p:stCondLst>
                                            <p:cond delay="999"/>
                                          </p:stCondLst>
                                        </p:cTn>
                                        <p:tgtEl>
                                          <p:spTgt spid="91"/>
                                        </p:tgtEl>
                                        <p:attrNameLst>
                                          <p:attrName>style.visibility</p:attrName>
                                        </p:attrNameLst>
                                      </p:cBhvr>
                                      <p:to>
                                        <p:strVal val="hidden"/>
                                      </p:to>
                                    </p:set>
                                  </p:childTnLst>
                                </p:cTn>
                              </p:par>
                              <p:par>
                                <p:cTn id="190" presetID="42" presetClass="path" presetSubtype="0" repeatCount="indefinite" fill="hold" grpId="0" nodeType="withEffect">
                                  <p:stCondLst>
                                    <p:cond delay="200"/>
                                  </p:stCondLst>
                                  <p:childTnLst>
                                    <p:animMotion origin="layout" path="M 3.54167E-6 2.22222E-6 L -0.04766 0.17916 " pathEditMode="relative" rAng="0" ptsTypes="AA">
                                      <p:cBhvr>
                                        <p:cTn id="191" dur="1500" fill="hold"/>
                                        <p:tgtEl>
                                          <p:spTgt spid="93"/>
                                        </p:tgtEl>
                                        <p:attrNameLst>
                                          <p:attrName>ppt_x</p:attrName>
                                          <p:attrName>ppt_y</p:attrName>
                                        </p:attrNameLst>
                                      </p:cBhvr>
                                      <p:rCtr x="-2383" y="8958"/>
                                    </p:animMotion>
                                  </p:childTnLst>
                                </p:cTn>
                              </p:par>
                              <p:par>
                                <p:cTn id="192" presetID="10" presetClass="exit" presetSubtype="0" repeatCount="indefinite" fill="hold" grpId="1" nodeType="withEffect">
                                  <p:stCondLst>
                                    <p:cond delay="200"/>
                                  </p:stCondLst>
                                  <p:childTnLst>
                                    <p:animEffect transition="out" filter="fade">
                                      <p:cBhvr>
                                        <p:cTn id="193" dur="1500"/>
                                        <p:tgtEl>
                                          <p:spTgt spid="93"/>
                                        </p:tgtEl>
                                      </p:cBhvr>
                                    </p:animEffect>
                                    <p:set>
                                      <p:cBhvr>
                                        <p:cTn id="194" dur="1" fill="hold">
                                          <p:stCondLst>
                                            <p:cond delay="1499"/>
                                          </p:stCondLst>
                                        </p:cTn>
                                        <p:tgtEl>
                                          <p:spTgt spid="93"/>
                                        </p:tgtEl>
                                        <p:attrNameLst>
                                          <p:attrName>style.visibility</p:attrName>
                                        </p:attrNameLst>
                                      </p:cBhvr>
                                      <p:to>
                                        <p:strVal val="hidden"/>
                                      </p:to>
                                    </p:set>
                                  </p:childTnLst>
                                </p:cTn>
                              </p:par>
                              <p:par>
                                <p:cTn id="195" presetID="37" presetClass="path" presetSubtype="0" repeatCount="indefinite" fill="hold" grpId="0" nodeType="withEffect">
                                  <p:stCondLst>
                                    <p:cond delay="400"/>
                                  </p:stCondLst>
                                  <p:childTnLst>
                                    <p:animMotion origin="layout" path="M -0.00026 -2.59259E-6 C -0.0543 0.22824 -0.06472 0.26667 -0.11433 0.27408 " pathEditMode="relative" rAng="0" ptsTypes="AA">
                                      <p:cBhvr>
                                        <p:cTn id="196" dur="1250" fill="hold"/>
                                        <p:tgtEl>
                                          <p:spTgt spid="94"/>
                                        </p:tgtEl>
                                        <p:attrNameLst>
                                          <p:attrName>ppt_x</p:attrName>
                                          <p:attrName>ppt_y</p:attrName>
                                        </p:attrNameLst>
                                      </p:cBhvr>
                                      <p:rCtr x="-5703" y="13704"/>
                                    </p:animMotion>
                                  </p:childTnLst>
                                </p:cTn>
                              </p:par>
                              <p:par>
                                <p:cTn id="197" presetID="10" presetClass="exit" presetSubtype="0" repeatCount="indefinite" fill="hold" grpId="1" nodeType="withEffect">
                                  <p:stCondLst>
                                    <p:cond delay="400"/>
                                  </p:stCondLst>
                                  <p:childTnLst>
                                    <p:animEffect transition="out" filter="fade">
                                      <p:cBhvr>
                                        <p:cTn id="198" dur="1250"/>
                                        <p:tgtEl>
                                          <p:spTgt spid="94"/>
                                        </p:tgtEl>
                                      </p:cBhvr>
                                    </p:animEffect>
                                    <p:set>
                                      <p:cBhvr>
                                        <p:cTn id="199" dur="1" fill="hold">
                                          <p:stCondLst>
                                            <p:cond delay="1249"/>
                                          </p:stCondLst>
                                        </p:cTn>
                                        <p:tgtEl>
                                          <p:spTgt spid="94"/>
                                        </p:tgtEl>
                                        <p:attrNameLst>
                                          <p:attrName>style.visibility</p:attrName>
                                        </p:attrNameLst>
                                      </p:cBhvr>
                                      <p:to>
                                        <p:strVal val="hidden"/>
                                      </p:to>
                                    </p:set>
                                  </p:childTnLst>
                                </p:cTn>
                              </p:par>
                              <p:par>
                                <p:cTn id="200" presetID="42" presetClass="path" presetSubtype="0" repeatCount="indefinite" fill="hold" grpId="0" nodeType="withEffect">
                                  <p:stCondLst>
                                    <p:cond delay="400"/>
                                  </p:stCondLst>
                                  <p:childTnLst>
                                    <p:animMotion origin="layout" path="M -6.25E-7 1.85185E-6 L -0.04844 0.22384 " pathEditMode="relative" rAng="0" ptsTypes="AA">
                                      <p:cBhvr>
                                        <p:cTn id="201" dur="800" fill="hold"/>
                                        <p:tgtEl>
                                          <p:spTgt spid="95"/>
                                        </p:tgtEl>
                                        <p:attrNameLst>
                                          <p:attrName>ppt_x</p:attrName>
                                          <p:attrName>ppt_y</p:attrName>
                                        </p:attrNameLst>
                                      </p:cBhvr>
                                      <p:rCtr x="-2422" y="11181"/>
                                    </p:animMotion>
                                  </p:childTnLst>
                                </p:cTn>
                              </p:par>
                              <p:par>
                                <p:cTn id="202" presetID="10" presetClass="exit" presetSubtype="0" repeatCount="indefinite" fill="hold" grpId="1" nodeType="withEffect">
                                  <p:stCondLst>
                                    <p:cond delay="400"/>
                                  </p:stCondLst>
                                  <p:childTnLst>
                                    <p:animEffect transition="out" filter="fade">
                                      <p:cBhvr>
                                        <p:cTn id="203" dur="800"/>
                                        <p:tgtEl>
                                          <p:spTgt spid="95"/>
                                        </p:tgtEl>
                                      </p:cBhvr>
                                    </p:animEffect>
                                    <p:set>
                                      <p:cBhvr>
                                        <p:cTn id="204" dur="1" fill="hold">
                                          <p:stCondLst>
                                            <p:cond delay="799"/>
                                          </p:stCondLst>
                                        </p:cTn>
                                        <p:tgtEl>
                                          <p:spTgt spid="95"/>
                                        </p:tgtEl>
                                        <p:attrNameLst>
                                          <p:attrName>style.visibility</p:attrName>
                                        </p:attrNameLst>
                                      </p:cBhvr>
                                      <p:to>
                                        <p:strVal val="hidden"/>
                                      </p:to>
                                    </p:set>
                                  </p:childTnLst>
                                </p:cTn>
                              </p:par>
                              <p:par>
                                <p:cTn id="205" presetID="1" presetClass="entr" presetSubtype="0" fill="hold" grpId="2" nodeType="withEffect">
                                  <p:stCondLst>
                                    <p:cond delay="0"/>
                                  </p:stCondLst>
                                  <p:childTnLst>
                                    <p:set>
                                      <p:cBhvr>
                                        <p:cTn id="206" dur="1" fill="hold">
                                          <p:stCondLst>
                                            <p:cond delay="0"/>
                                          </p:stCondLst>
                                        </p:cTn>
                                        <p:tgtEl>
                                          <p:spTgt spid="100"/>
                                        </p:tgtEl>
                                        <p:attrNameLst>
                                          <p:attrName>style.visibility</p:attrName>
                                        </p:attrNameLst>
                                      </p:cBhvr>
                                      <p:to>
                                        <p:strVal val="visible"/>
                                      </p:to>
                                    </p:set>
                                  </p:childTnLst>
                                </p:cTn>
                              </p:par>
                              <p:par>
                                <p:cTn id="207" presetID="1" presetClass="entr" presetSubtype="0" fill="hold" grpId="2" nodeType="withEffect">
                                  <p:stCondLst>
                                    <p:cond delay="0"/>
                                  </p:stCondLst>
                                  <p:childTnLst>
                                    <p:set>
                                      <p:cBhvr>
                                        <p:cTn id="208" dur="1" fill="hold">
                                          <p:stCondLst>
                                            <p:cond delay="0"/>
                                          </p:stCondLst>
                                        </p:cTn>
                                        <p:tgtEl>
                                          <p:spTgt spid="105"/>
                                        </p:tgtEl>
                                        <p:attrNameLst>
                                          <p:attrName>style.visibility</p:attrName>
                                        </p:attrNameLst>
                                      </p:cBhvr>
                                      <p:to>
                                        <p:strVal val="visible"/>
                                      </p:to>
                                    </p:set>
                                  </p:childTnLst>
                                </p:cTn>
                              </p:par>
                              <p:par>
                                <p:cTn id="209" presetID="1" presetClass="entr" presetSubtype="0" fill="hold" grpId="2" nodeType="withEffect">
                                  <p:stCondLst>
                                    <p:cond delay="0"/>
                                  </p:stCondLst>
                                  <p:childTnLst>
                                    <p:set>
                                      <p:cBhvr>
                                        <p:cTn id="210" dur="1" fill="hold">
                                          <p:stCondLst>
                                            <p:cond delay="0"/>
                                          </p:stCondLst>
                                        </p:cTn>
                                        <p:tgtEl>
                                          <p:spTgt spid="110"/>
                                        </p:tgtEl>
                                        <p:attrNameLst>
                                          <p:attrName>style.visibility</p:attrName>
                                        </p:attrNameLst>
                                      </p:cBhvr>
                                      <p:to>
                                        <p:strVal val="visible"/>
                                      </p:to>
                                    </p:set>
                                  </p:childTnLst>
                                </p:cTn>
                              </p:par>
                              <p:par>
                                <p:cTn id="211" presetID="1" presetClass="entr" presetSubtype="0" fill="hold" grpId="2" nodeType="withEffect">
                                  <p:stCondLst>
                                    <p:cond delay="0"/>
                                  </p:stCondLst>
                                  <p:childTnLst>
                                    <p:set>
                                      <p:cBhvr>
                                        <p:cTn id="212" dur="1" fill="hold">
                                          <p:stCondLst>
                                            <p:cond delay="0"/>
                                          </p:stCondLst>
                                        </p:cTn>
                                        <p:tgtEl>
                                          <p:spTgt spid="111"/>
                                        </p:tgtEl>
                                        <p:attrNameLst>
                                          <p:attrName>style.visibility</p:attrName>
                                        </p:attrNameLst>
                                      </p:cBhvr>
                                      <p:to>
                                        <p:strVal val="visible"/>
                                      </p:to>
                                    </p:set>
                                  </p:childTnLst>
                                </p:cTn>
                              </p:par>
                              <p:par>
                                <p:cTn id="213" presetID="37" presetClass="path" presetSubtype="0" repeatCount="indefinite" fill="hold" grpId="0" nodeType="withEffect">
                                  <p:stCondLst>
                                    <p:cond delay="0"/>
                                  </p:stCondLst>
                                  <p:childTnLst>
                                    <p:animMotion origin="layout" path="M 4.58333E-6 4.44444E-6 C 0.04296 0.22986 0.08906 0.34583 0.16224 0.25555 " pathEditMode="relative" rAng="0" ptsTypes="AA">
                                      <p:cBhvr>
                                        <p:cTn id="214" dur="1000" fill="hold"/>
                                        <p:tgtEl>
                                          <p:spTgt spid="100"/>
                                        </p:tgtEl>
                                        <p:attrNameLst>
                                          <p:attrName>ppt_x</p:attrName>
                                          <p:attrName>ppt_y</p:attrName>
                                        </p:attrNameLst>
                                      </p:cBhvr>
                                      <p:rCtr x="8112" y="14306"/>
                                    </p:animMotion>
                                  </p:childTnLst>
                                </p:cTn>
                              </p:par>
                              <p:par>
                                <p:cTn id="215" presetID="10" presetClass="exit" presetSubtype="0" repeatCount="indefinite" fill="hold" grpId="1" nodeType="withEffect">
                                  <p:stCondLst>
                                    <p:cond delay="0"/>
                                  </p:stCondLst>
                                  <p:childTnLst>
                                    <p:animEffect transition="out" filter="fade">
                                      <p:cBhvr>
                                        <p:cTn id="216" dur="1000"/>
                                        <p:tgtEl>
                                          <p:spTgt spid="100"/>
                                        </p:tgtEl>
                                      </p:cBhvr>
                                    </p:animEffect>
                                    <p:set>
                                      <p:cBhvr>
                                        <p:cTn id="217" dur="1" fill="hold">
                                          <p:stCondLst>
                                            <p:cond delay="999"/>
                                          </p:stCondLst>
                                        </p:cTn>
                                        <p:tgtEl>
                                          <p:spTgt spid="100"/>
                                        </p:tgtEl>
                                        <p:attrNameLst>
                                          <p:attrName>style.visibility</p:attrName>
                                        </p:attrNameLst>
                                      </p:cBhvr>
                                      <p:to>
                                        <p:strVal val="hidden"/>
                                      </p:to>
                                    </p:set>
                                  </p:childTnLst>
                                </p:cTn>
                              </p:par>
                              <p:par>
                                <p:cTn id="218" presetID="37" presetClass="path" presetSubtype="0" repeatCount="indefinite" fill="hold" grpId="0" nodeType="withEffect">
                                  <p:stCondLst>
                                    <p:cond delay="200"/>
                                  </p:stCondLst>
                                  <p:childTnLst>
                                    <p:animMotion origin="layout" path="M 2.91667E-6 4.44444E-6 C 0.03789 0.175 0.06419 0.30138 0.1375 0.25625 " pathEditMode="relative" rAng="0" ptsTypes="AA">
                                      <p:cBhvr>
                                        <p:cTn id="219" dur="1500" fill="hold"/>
                                        <p:tgtEl>
                                          <p:spTgt spid="105"/>
                                        </p:tgtEl>
                                        <p:attrNameLst>
                                          <p:attrName>ppt_x</p:attrName>
                                          <p:attrName>ppt_y</p:attrName>
                                        </p:attrNameLst>
                                      </p:cBhvr>
                                      <p:rCtr x="6875" y="13264"/>
                                    </p:animMotion>
                                  </p:childTnLst>
                                </p:cTn>
                              </p:par>
                              <p:par>
                                <p:cTn id="220" presetID="10" presetClass="exit" presetSubtype="0" repeatCount="indefinite" fill="hold" grpId="1" nodeType="withEffect">
                                  <p:stCondLst>
                                    <p:cond delay="200"/>
                                  </p:stCondLst>
                                  <p:childTnLst>
                                    <p:animEffect transition="out" filter="fade">
                                      <p:cBhvr>
                                        <p:cTn id="221" dur="1500"/>
                                        <p:tgtEl>
                                          <p:spTgt spid="105"/>
                                        </p:tgtEl>
                                      </p:cBhvr>
                                    </p:animEffect>
                                    <p:set>
                                      <p:cBhvr>
                                        <p:cTn id="222" dur="1" fill="hold">
                                          <p:stCondLst>
                                            <p:cond delay="1499"/>
                                          </p:stCondLst>
                                        </p:cTn>
                                        <p:tgtEl>
                                          <p:spTgt spid="105"/>
                                        </p:tgtEl>
                                        <p:attrNameLst>
                                          <p:attrName>style.visibility</p:attrName>
                                        </p:attrNameLst>
                                      </p:cBhvr>
                                      <p:to>
                                        <p:strVal val="hidden"/>
                                      </p:to>
                                    </p:set>
                                  </p:childTnLst>
                                </p:cTn>
                              </p:par>
                              <p:par>
                                <p:cTn id="223" presetID="42" presetClass="path" presetSubtype="0" repeatCount="indefinite" fill="hold" grpId="0" nodeType="withEffect">
                                  <p:stCondLst>
                                    <p:cond delay="400"/>
                                  </p:stCondLst>
                                  <p:childTnLst>
                                    <p:animMotion origin="layout" path="M 1.875E-6 -1.85185E-6 L 0.05768 0.23773 " pathEditMode="relative" rAng="0" ptsTypes="AA">
                                      <p:cBhvr>
                                        <p:cTn id="224" dur="1250" fill="hold"/>
                                        <p:tgtEl>
                                          <p:spTgt spid="110"/>
                                        </p:tgtEl>
                                        <p:attrNameLst>
                                          <p:attrName>ppt_x</p:attrName>
                                          <p:attrName>ppt_y</p:attrName>
                                        </p:attrNameLst>
                                      </p:cBhvr>
                                      <p:rCtr x="2878" y="11875"/>
                                    </p:animMotion>
                                  </p:childTnLst>
                                </p:cTn>
                              </p:par>
                              <p:par>
                                <p:cTn id="225" presetID="10" presetClass="exit" presetSubtype="0" repeatCount="indefinite" fill="hold" grpId="1" nodeType="withEffect">
                                  <p:stCondLst>
                                    <p:cond delay="400"/>
                                  </p:stCondLst>
                                  <p:childTnLst>
                                    <p:animEffect transition="out" filter="fade">
                                      <p:cBhvr>
                                        <p:cTn id="226" dur="1250"/>
                                        <p:tgtEl>
                                          <p:spTgt spid="110"/>
                                        </p:tgtEl>
                                      </p:cBhvr>
                                    </p:animEffect>
                                    <p:set>
                                      <p:cBhvr>
                                        <p:cTn id="227" dur="1" fill="hold">
                                          <p:stCondLst>
                                            <p:cond delay="1249"/>
                                          </p:stCondLst>
                                        </p:cTn>
                                        <p:tgtEl>
                                          <p:spTgt spid="110"/>
                                        </p:tgtEl>
                                        <p:attrNameLst>
                                          <p:attrName>style.visibility</p:attrName>
                                        </p:attrNameLst>
                                      </p:cBhvr>
                                      <p:to>
                                        <p:strVal val="hidden"/>
                                      </p:to>
                                    </p:set>
                                  </p:childTnLst>
                                </p:cTn>
                              </p:par>
                              <p:par>
                                <p:cTn id="228" presetID="42" presetClass="path" presetSubtype="0" repeatCount="indefinite" fill="hold" grpId="0" nodeType="withEffect">
                                  <p:stCondLst>
                                    <p:cond delay="400"/>
                                  </p:stCondLst>
                                  <p:childTnLst>
                                    <p:animMotion origin="layout" path="M -1.25E-6 4.07407E-6 L 0.04948 0.18726 " pathEditMode="relative" rAng="0" ptsTypes="AA">
                                      <p:cBhvr>
                                        <p:cTn id="229" dur="800" fill="hold"/>
                                        <p:tgtEl>
                                          <p:spTgt spid="111"/>
                                        </p:tgtEl>
                                        <p:attrNameLst>
                                          <p:attrName>ppt_x</p:attrName>
                                          <p:attrName>ppt_y</p:attrName>
                                        </p:attrNameLst>
                                      </p:cBhvr>
                                      <p:rCtr x="2474" y="9352"/>
                                    </p:animMotion>
                                  </p:childTnLst>
                                </p:cTn>
                              </p:par>
                              <p:par>
                                <p:cTn id="230" presetID="10" presetClass="exit" presetSubtype="0" repeatCount="indefinite" fill="hold" grpId="1" nodeType="withEffect">
                                  <p:stCondLst>
                                    <p:cond delay="400"/>
                                  </p:stCondLst>
                                  <p:childTnLst>
                                    <p:animEffect transition="out" filter="fade">
                                      <p:cBhvr>
                                        <p:cTn id="231" dur="800"/>
                                        <p:tgtEl>
                                          <p:spTgt spid="111"/>
                                        </p:tgtEl>
                                      </p:cBhvr>
                                    </p:animEffect>
                                    <p:set>
                                      <p:cBhvr>
                                        <p:cTn id="232" dur="1" fill="hold">
                                          <p:stCondLst>
                                            <p:cond delay="799"/>
                                          </p:stCondLst>
                                        </p:cTn>
                                        <p:tgtEl>
                                          <p:spTgt spid="111"/>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 presetClass="exit" presetSubtype="0" fill="hold" grpId="2" nodeType="clickEffect">
                                  <p:stCondLst>
                                    <p:cond delay="0"/>
                                  </p:stCondLst>
                                  <p:childTnLst>
                                    <p:set>
                                      <p:cBhvr>
                                        <p:cTn id="236" dur="1" fill="hold">
                                          <p:stCondLst>
                                            <p:cond delay="0"/>
                                          </p:stCondLst>
                                        </p:cTn>
                                        <p:tgtEl>
                                          <p:spTgt spid="116"/>
                                        </p:tgtEl>
                                        <p:attrNameLst>
                                          <p:attrName>style.visibility</p:attrName>
                                        </p:attrNameLst>
                                      </p:cBhvr>
                                      <p:to>
                                        <p:strVal val="hidden"/>
                                      </p:to>
                                    </p:set>
                                  </p:childTnLst>
                                </p:cTn>
                              </p:par>
                              <p:par>
                                <p:cTn id="237" presetID="1" presetClass="exit" presetSubtype="0" fill="hold" grpId="2" nodeType="withEffect">
                                  <p:stCondLst>
                                    <p:cond delay="0"/>
                                  </p:stCondLst>
                                  <p:childTnLst>
                                    <p:set>
                                      <p:cBhvr>
                                        <p:cTn id="238" dur="1" fill="hold">
                                          <p:stCondLst>
                                            <p:cond delay="0"/>
                                          </p:stCondLst>
                                        </p:cTn>
                                        <p:tgtEl>
                                          <p:spTgt spid="125"/>
                                        </p:tgtEl>
                                        <p:attrNameLst>
                                          <p:attrName>style.visibility</p:attrName>
                                        </p:attrNameLst>
                                      </p:cBhvr>
                                      <p:to>
                                        <p:strVal val="hidden"/>
                                      </p:to>
                                    </p:set>
                                  </p:childTnLst>
                                </p:cTn>
                              </p:par>
                              <p:par>
                                <p:cTn id="239" presetID="1" presetClass="exit" presetSubtype="0" fill="hold" grpId="2" nodeType="withEffect">
                                  <p:stCondLst>
                                    <p:cond delay="0"/>
                                  </p:stCondLst>
                                  <p:childTnLst>
                                    <p:set>
                                      <p:cBhvr>
                                        <p:cTn id="240" dur="1" fill="hold">
                                          <p:stCondLst>
                                            <p:cond delay="0"/>
                                          </p:stCondLst>
                                        </p:cTn>
                                        <p:tgtEl>
                                          <p:spTgt spid="126"/>
                                        </p:tgtEl>
                                        <p:attrNameLst>
                                          <p:attrName>style.visibility</p:attrName>
                                        </p:attrNameLst>
                                      </p:cBhvr>
                                      <p:to>
                                        <p:strVal val="hidden"/>
                                      </p:to>
                                    </p:set>
                                  </p:childTnLst>
                                </p:cTn>
                              </p:par>
                              <p:par>
                                <p:cTn id="241" presetID="1" presetClass="exit" presetSubtype="0" fill="hold" grpId="2" nodeType="withEffect">
                                  <p:stCondLst>
                                    <p:cond delay="0"/>
                                  </p:stCondLst>
                                  <p:childTnLst>
                                    <p:set>
                                      <p:cBhvr>
                                        <p:cTn id="242" dur="1" fill="hold">
                                          <p:stCondLst>
                                            <p:cond delay="0"/>
                                          </p:stCondLst>
                                        </p:cTn>
                                        <p:tgtEl>
                                          <p:spTgt spid="127"/>
                                        </p:tgtEl>
                                        <p:attrNameLst>
                                          <p:attrName>style.visibility</p:attrName>
                                        </p:attrNameLst>
                                      </p:cBhvr>
                                      <p:to>
                                        <p:strVal val="hidden"/>
                                      </p:to>
                                    </p:set>
                                  </p:childTnLst>
                                </p:cTn>
                              </p:par>
                              <p:par>
                                <p:cTn id="243" presetID="1" presetClass="exit" presetSubtype="0" fill="hold" grpId="2" nodeType="withEffect">
                                  <p:stCondLst>
                                    <p:cond delay="0"/>
                                  </p:stCondLst>
                                  <p:childTnLst>
                                    <p:set>
                                      <p:cBhvr>
                                        <p:cTn id="244" dur="1" fill="hold">
                                          <p:stCondLst>
                                            <p:cond delay="0"/>
                                          </p:stCondLst>
                                        </p:cTn>
                                        <p:tgtEl>
                                          <p:spTgt spid="112"/>
                                        </p:tgtEl>
                                        <p:attrNameLst>
                                          <p:attrName>style.visibility</p:attrName>
                                        </p:attrNameLst>
                                      </p:cBhvr>
                                      <p:to>
                                        <p:strVal val="hidden"/>
                                      </p:to>
                                    </p:set>
                                  </p:childTnLst>
                                </p:cTn>
                              </p:par>
                              <p:par>
                                <p:cTn id="245" presetID="1" presetClass="exit" presetSubtype="0" fill="hold" grpId="2" nodeType="withEffect">
                                  <p:stCondLst>
                                    <p:cond delay="0"/>
                                  </p:stCondLst>
                                  <p:childTnLst>
                                    <p:set>
                                      <p:cBhvr>
                                        <p:cTn id="246" dur="1" fill="hold">
                                          <p:stCondLst>
                                            <p:cond delay="0"/>
                                          </p:stCondLst>
                                        </p:cTn>
                                        <p:tgtEl>
                                          <p:spTgt spid="113"/>
                                        </p:tgtEl>
                                        <p:attrNameLst>
                                          <p:attrName>style.visibility</p:attrName>
                                        </p:attrNameLst>
                                      </p:cBhvr>
                                      <p:to>
                                        <p:strVal val="hidden"/>
                                      </p:to>
                                    </p:set>
                                  </p:childTnLst>
                                </p:cTn>
                              </p:par>
                              <p:par>
                                <p:cTn id="247" presetID="1" presetClass="exit" presetSubtype="0" fill="hold" grpId="2" nodeType="withEffect">
                                  <p:stCondLst>
                                    <p:cond delay="0"/>
                                  </p:stCondLst>
                                  <p:childTnLst>
                                    <p:set>
                                      <p:cBhvr>
                                        <p:cTn id="248" dur="1" fill="hold">
                                          <p:stCondLst>
                                            <p:cond delay="0"/>
                                          </p:stCondLst>
                                        </p:cTn>
                                        <p:tgtEl>
                                          <p:spTgt spid="114"/>
                                        </p:tgtEl>
                                        <p:attrNameLst>
                                          <p:attrName>style.visibility</p:attrName>
                                        </p:attrNameLst>
                                      </p:cBhvr>
                                      <p:to>
                                        <p:strVal val="hidden"/>
                                      </p:to>
                                    </p:set>
                                  </p:childTnLst>
                                </p:cTn>
                              </p:par>
                              <p:par>
                                <p:cTn id="249" presetID="1" presetClass="exit" presetSubtype="0" fill="hold" grpId="2" nodeType="withEffect">
                                  <p:stCondLst>
                                    <p:cond delay="0"/>
                                  </p:stCondLst>
                                  <p:childTnLst>
                                    <p:set>
                                      <p:cBhvr>
                                        <p:cTn id="250" dur="1" fill="hold">
                                          <p:stCondLst>
                                            <p:cond delay="0"/>
                                          </p:stCondLst>
                                        </p:cTn>
                                        <p:tgtEl>
                                          <p:spTgt spid="115"/>
                                        </p:tgtEl>
                                        <p:attrNameLst>
                                          <p:attrName>style.visibility</p:attrName>
                                        </p:attrNameLst>
                                      </p:cBhvr>
                                      <p:to>
                                        <p:strVal val="hidden"/>
                                      </p:to>
                                    </p:set>
                                  </p:childTnLst>
                                </p:cTn>
                              </p:par>
                              <p:par>
                                <p:cTn id="251" presetID="1" presetClass="exit" presetSubtype="0" fill="hold" grpId="2" nodeType="withEffect">
                                  <p:stCondLst>
                                    <p:cond delay="0"/>
                                  </p:stCondLst>
                                  <p:childTnLst>
                                    <p:set>
                                      <p:cBhvr>
                                        <p:cTn id="252" dur="1" fill="hold">
                                          <p:stCondLst>
                                            <p:cond delay="0"/>
                                          </p:stCondLst>
                                        </p:cTn>
                                        <p:tgtEl>
                                          <p:spTgt spid="81"/>
                                        </p:tgtEl>
                                        <p:attrNameLst>
                                          <p:attrName>style.visibility</p:attrName>
                                        </p:attrNameLst>
                                      </p:cBhvr>
                                      <p:to>
                                        <p:strVal val="hidden"/>
                                      </p:to>
                                    </p:set>
                                  </p:childTnLst>
                                </p:cTn>
                              </p:par>
                              <p:par>
                                <p:cTn id="253" presetID="1" presetClass="exit" presetSubtype="0" fill="hold" grpId="2" nodeType="withEffect">
                                  <p:stCondLst>
                                    <p:cond delay="0"/>
                                  </p:stCondLst>
                                  <p:childTnLst>
                                    <p:set>
                                      <p:cBhvr>
                                        <p:cTn id="254" dur="1" fill="hold">
                                          <p:stCondLst>
                                            <p:cond delay="0"/>
                                          </p:stCondLst>
                                        </p:cTn>
                                        <p:tgtEl>
                                          <p:spTgt spid="82"/>
                                        </p:tgtEl>
                                        <p:attrNameLst>
                                          <p:attrName>style.visibility</p:attrName>
                                        </p:attrNameLst>
                                      </p:cBhvr>
                                      <p:to>
                                        <p:strVal val="hidden"/>
                                      </p:to>
                                    </p:set>
                                  </p:childTnLst>
                                </p:cTn>
                              </p:par>
                              <p:par>
                                <p:cTn id="255" presetID="1" presetClass="exit" presetSubtype="0" fill="hold" grpId="2" nodeType="withEffect">
                                  <p:stCondLst>
                                    <p:cond delay="0"/>
                                  </p:stCondLst>
                                  <p:childTnLst>
                                    <p:set>
                                      <p:cBhvr>
                                        <p:cTn id="256" dur="1" fill="hold">
                                          <p:stCondLst>
                                            <p:cond delay="0"/>
                                          </p:stCondLst>
                                        </p:cTn>
                                        <p:tgtEl>
                                          <p:spTgt spid="83"/>
                                        </p:tgtEl>
                                        <p:attrNameLst>
                                          <p:attrName>style.visibility</p:attrName>
                                        </p:attrNameLst>
                                      </p:cBhvr>
                                      <p:to>
                                        <p:strVal val="hidden"/>
                                      </p:to>
                                    </p:set>
                                  </p:childTnLst>
                                </p:cTn>
                              </p:par>
                              <p:par>
                                <p:cTn id="257" presetID="1" presetClass="exit" presetSubtype="0" fill="hold" grpId="2" nodeType="withEffect">
                                  <p:stCondLst>
                                    <p:cond delay="0"/>
                                  </p:stCondLst>
                                  <p:childTnLst>
                                    <p:set>
                                      <p:cBhvr>
                                        <p:cTn id="258" dur="1" fill="hold">
                                          <p:stCondLst>
                                            <p:cond delay="0"/>
                                          </p:stCondLst>
                                        </p:cTn>
                                        <p:tgtEl>
                                          <p:spTgt spid="84"/>
                                        </p:tgtEl>
                                        <p:attrNameLst>
                                          <p:attrName>style.visibility</p:attrName>
                                        </p:attrNameLst>
                                      </p:cBhvr>
                                      <p:to>
                                        <p:strVal val="hidden"/>
                                      </p:to>
                                    </p:set>
                                  </p:childTnLst>
                                </p:cTn>
                              </p:par>
                              <p:par>
                                <p:cTn id="259" presetID="1" presetClass="exit" presetSubtype="0" fill="hold" grpId="2" nodeType="withEffect">
                                  <p:stCondLst>
                                    <p:cond delay="0"/>
                                  </p:stCondLst>
                                  <p:childTnLst>
                                    <p:set>
                                      <p:cBhvr>
                                        <p:cTn id="260" dur="1" fill="hold">
                                          <p:stCondLst>
                                            <p:cond delay="0"/>
                                          </p:stCondLst>
                                        </p:cTn>
                                        <p:tgtEl>
                                          <p:spTgt spid="121"/>
                                        </p:tgtEl>
                                        <p:attrNameLst>
                                          <p:attrName>style.visibility</p:attrName>
                                        </p:attrNameLst>
                                      </p:cBhvr>
                                      <p:to>
                                        <p:strVal val="hidden"/>
                                      </p:to>
                                    </p:set>
                                  </p:childTnLst>
                                </p:cTn>
                              </p:par>
                              <p:par>
                                <p:cTn id="261" presetID="1" presetClass="exit" presetSubtype="0" fill="hold" grpId="2" nodeType="withEffect">
                                  <p:stCondLst>
                                    <p:cond delay="0"/>
                                  </p:stCondLst>
                                  <p:childTnLst>
                                    <p:set>
                                      <p:cBhvr>
                                        <p:cTn id="262" dur="1" fill="hold">
                                          <p:stCondLst>
                                            <p:cond delay="0"/>
                                          </p:stCondLst>
                                        </p:cTn>
                                        <p:tgtEl>
                                          <p:spTgt spid="122"/>
                                        </p:tgtEl>
                                        <p:attrNameLst>
                                          <p:attrName>style.visibility</p:attrName>
                                        </p:attrNameLst>
                                      </p:cBhvr>
                                      <p:to>
                                        <p:strVal val="hidden"/>
                                      </p:to>
                                    </p:set>
                                  </p:childTnLst>
                                </p:cTn>
                              </p:par>
                              <p:par>
                                <p:cTn id="263" presetID="1" presetClass="exit" presetSubtype="0" fill="hold" grpId="2" nodeType="withEffect">
                                  <p:stCondLst>
                                    <p:cond delay="0"/>
                                  </p:stCondLst>
                                  <p:childTnLst>
                                    <p:set>
                                      <p:cBhvr>
                                        <p:cTn id="264" dur="1" fill="hold">
                                          <p:stCondLst>
                                            <p:cond delay="0"/>
                                          </p:stCondLst>
                                        </p:cTn>
                                        <p:tgtEl>
                                          <p:spTgt spid="123"/>
                                        </p:tgtEl>
                                        <p:attrNameLst>
                                          <p:attrName>style.visibility</p:attrName>
                                        </p:attrNameLst>
                                      </p:cBhvr>
                                      <p:to>
                                        <p:strVal val="hidden"/>
                                      </p:to>
                                    </p:set>
                                  </p:childTnLst>
                                </p:cTn>
                              </p:par>
                              <p:par>
                                <p:cTn id="265" presetID="1" presetClass="exit" presetSubtype="0" fill="hold" grpId="2" nodeType="withEffect">
                                  <p:stCondLst>
                                    <p:cond delay="0"/>
                                  </p:stCondLst>
                                  <p:childTnLst>
                                    <p:set>
                                      <p:cBhvr>
                                        <p:cTn id="266" dur="1" fill="hold">
                                          <p:stCondLst>
                                            <p:cond delay="0"/>
                                          </p:stCondLst>
                                        </p:cTn>
                                        <p:tgtEl>
                                          <p:spTgt spid="124"/>
                                        </p:tgtEl>
                                        <p:attrNameLst>
                                          <p:attrName>style.visibility</p:attrName>
                                        </p:attrNameLst>
                                      </p:cBhvr>
                                      <p:to>
                                        <p:strVal val="hidden"/>
                                      </p:to>
                                    </p:set>
                                  </p:childTnLst>
                                </p:cTn>
                              </p:par>
                              <p:par>
                                <p:cTn id="267" presetID="1" presetClass="entr" presetSubtype="0" fill="hold" nodeType="withEffect">
                                  <p:stCondLst>
                                    <p:cond delay="0"/>
                                  </p:stCondLst>
                                  <p:childTnLst>
                                    <p:set>
                                      <p:cBhvr>
                                        <p:cTn id="268" dur="1" fill="hold">
                                          <p:stCondLst>
                                            <p:cond delay="0"/>
                                          </p:stCondLst>
                                        </p:cTn>
                                        <p:tgtEl>
                                          <p:spTgt spid="8"/>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xit" presetSubtype="0" fill="hold" grpId="3" nodeType="clickEffect">
                                  <p:stCondLst>
                                    <p:cond delay="0"/>
                                  </p:stCondLst>
                                  <p:childTnLst>
                                    <p:set>
                                      <p:cBhvr>
                                        <p:cTn id="272" dur="1" fill="hold">
                                          <p:stCondLst>
                                            <p:cond delay="0"/>
                                          </p:stCondLst>
                                        </p:cTn>
                                        <p:tgtEl>
                                          <p:spTgt spid="117"/>
                                        </p:tgtEl>
                                        <p:attrNameLst>
                                          <p:attrName>style.visibility</p:attrName>
                                        </p:attrNameLst>
                                      </p:cBhvr>
                                      <p:to>
                                        <p:strVal val="hidden"/>
                                      </p:to>
                                    </p:set>
                                  </p:childTnLst>
                                </p:cTn>
                              </p:par>
                              <p:par>
                                <p:cTn id="273" presetID="1" presetClass="exit" presetSubtype="0" fill="hold" grpId="3" nodeType="withEffect">
                                  <p:stCondLst>
                                    <p:cond delay="0"/>
                                  </p:stCondLst>
                                  <p:childTnLst>
                                    <p:set>
                                      <p:cBhvr>
                                        <p:cTn id="274" dur="1" fill="hold">
                                          <p:stCondLst>
                                            <p:cond delay="0"/>
                                          </p:stCondLst>
                                        </p:cTn>
                                        <p:tgtEl>
                                          <p:spTgt spid="118"/>
                                        </p:tgtEl>
                                        <p:attrNameLst>
                                          <p:attrName>style.visibility</p:attrName>
                                        </p:attrNameLst>
                                      </p:cBhvr>
                                      <p:to>
                                        <p:strVal val="hidden"/>
                                      </p:to>
                                    </p:set>
                                  </p:childTnLst>
                                </p:cTn>
                              </p:par>
                              <p:par>
                                <p:cTn id="275" presetID="1" presetClass="exit" presetSubtype="0" fill="hold" grpId="3" nodeType="withEffect">
                                  <p:stCondLst>
                                    <p:cond delay="0"/>
                                  </p:stCondLst>
                                  <p:childTnLst>
                                    <p:set>
                                      <p:cBhvr>
                                        <p:cTn id="276" dur="1" fill="hold">
                                          <p:stCondLst>
                                            <p:cond delay="0"/>
                                          </p:stCondLst>
                                        </p:cTn>
                                        <p:tgtEl>
                                          <p:spTgt spid="119"/>
                                        </p:tgtEl>
                                        <p:attrNameLst>
                                          <p:attrName>style.visibility</p:attrName>
                                        </p:attrNameLst>
                                      </p:cBhvr>
                                      <p:to>
                                        <p:strVal val="hidden"/>
                                      </p:to>
                                    </p:set>
                                  </p:childTnLst>
                                </p:cTn>
                              </p:par>
                              <p:par>
                                <p:cTn id="277" presetID="1" presetClass="exit" presetSubtype="0" fill="hold" grpId="3" nodeType="withEffect">
                                  <p:stCondLst>
                                    <p:cond delay="0"/>
                                  </p:stCondLst>
                                  <p:childTnLst>
                                    <p:set>
                                      <p:cBhvr>
                                        <p:cTn id="278" dur="1" fill="hold">
                                          <p:stCondLst>
                                            <p:cond delay="0"/>
                                          </p:stCondLst>
                                        </p:cTn>
                                        <p:tgtEl>
                                          <p:spTgt spid="120"/>
                                        </p:tgtEl>
                                        <p:attrNameLst>
                                          <p:attrName>style.visibility</p:attrName>
                                        </p:attrNameLst>
                                      </p:cBhvr>
                                      <p:to>
                                        <p:strVal val="hidden"/>
                                      </p:to>
                                    </p:set>
                                  </p:childTnLst>
                                </p:cTn>
                              </p:par>
                              <p:par>
                                <p:cTn id="279" presetID="1" presetClass="exit" presetSubtype="0" fill="hold" grpId="3" nodeType="withEffect">
                                  <p:stCondLst>
                                    <p:cond delay="0"/>
                                  </p:stCondLst>
                                  <p:childTnLst>
                                    <p:set>
                                      <p:cBhvr>
                                        <p:cTn id="280" dur="1" fill="hold">
                                          <p:stCondLst>
                                            <p:cond delay="0"/>
                                          </p:stCondLst>
                                        </p:cTn>
                                        <p:tgtEl>
                                          <p:spTgt spid="76"/>
                                        </p:tgtEl>
                                        <p:attrNameLst>
                                          <p:attrName>style.visibility</p:attrName>
                                        </p:attrNameLst>
                                      </p:cBhvr>
                                      <p:to>
                                        <p:strVal val="hidden"/>
                                      </p:to>
                                    </p:set>
                                  </p:childTnLst>
                                </p:cTn>
                              </p:par>
                              <p:par>
                                <p:cTn id="281" presetID="1" presetClass="exit" presetSubtype="0" fill="hold" grpId="3" nodeType="withEffect">
                                  <p:stCondLst>
                                    <p:cond delay="0"/>
                                  </p:stCondLst>
                                  <p:childTnLst>
                                    <p:set>
                                      <p:cBhvr>
                                        <p:cTn id="282" dur="1" fill="hold">
                                          <p:stCondLst>
                                            <p:cond delay="0"/>
                                          </p:stCondLst>
                                        </p:cTn>
                                        <p:tgtEl>
                                          <p:spTgt spid="77"/>
                                        </p:tgtEl>
                                        <p:attrNameLst>
                                          <p:attrName>style.visibility</p:attrName>
                                        </p:attrNameLst>
                                      </p:cBhvr>
                                      <p:to>
                                        <p:strVal val="hidden"/>
                                      </p:to>
                                    </p:set>
                                  </p:childTnLst>
                                </p:cTn>
                              </p:par>
                              <p:par>
                                <p:cTn id="283" presetID="1" presetClass="exit" presetSubtype="0" fill="hold" grpId="3" nodeType="withEffect">
                                  <p:stCondLst>
                                    <p:cond delay="0"/>
                                  </p:stCondLst>
                                  <p:childTnLst>
                                    <p:set>
                                      <p:cBhvr>
                                        <p:cTn id="284" dur="1" fill="hold">
                                          <p:stCondLst>
                                            <p:cond delay="0"/>
                                          </p:stCondLst>
                                        </p:cTn>
                                        <p:tgtEl>
                                          <p:spTgt spid="78"/>
                                        </p:tgtEl>
                                        <p:attrNameLst>
                                          <p:attrName>style.visibility</p:attrName>
                                        </p:attrNameLst>
                                      </p:cBhvr>
                                      <p:to>
                                        <p:strVal val="hidden"/>
                                      </p:to>
                                    </p:set>
                                  </p:childTnLst>
                                </p:cTn>
                              </p:par>
                              <p:par>
                                <p:cTn id="285" presetID="1" presetClass="exit" presetSubtype="0" fill="hold" grpId="3" nodeType="withEffect">
                                  <p:stCondLst>
                                    <p:cond delay="0"/>
                                  </p:stCondLst>
                                  <p:childTnLst>
                                    <p:set>
                                      <p:cBhvr>
                                        <p:cTn id="286" dur="1" fill="hold">
                                          <p:stCondLst>
                                            <p:cond delay="0"/>
                                          </p:stCondLst>
                                        </p:cTn>
                                        <p:tgtEl>
                                          <p:spTgt spid="80"/>
                                        </p:tgtEl>
                                        <p:attrNameLst>
                                          <p:attrName>style.visibility</p:attrName>
                                        </p:attrNameLst>
                                      </p:cBhvr>
                                      <p:to>
                                        <p:strVal val="hidden"/>
                                      </p:to>
                                    </p:set>
                                  </p:childTnLst>
                                </p:cTn>
                              </p:par>
                              <p:par>
                                <p:cTn id="287" presetID="1" presetClass="exit" presetSubtype="0" fill="hold" grpId="3" nodeType="withEffect">
                                  <p:stCondLst>
                                    <p:cond delay="0"/>
                                  </p:stCondLst>
                                  <p:childTnLst>
                                    <p:set>
                                      <p:cBhvr>
                                        <p:cTn id="288" dur="1" fill="hold">
                                          <p:stCondLst>
                                            <p:cond delay="0"/>
                                          </p:stCondLst>
                                        </p:cTn>
                                        <p:tgtEl>
                                          <p:spTgt spid="91"/>
                                        </p:tgtEl>
                                        <p:attrNameLst>
                                          <p:attrName>style.visibility</p:attrName>
                                        </p:attrNameLst>
                                      </p:cBhvr>
                                      <p:to>
                                        <p:strVal val="hidden"/>
                                      </p:to>
                                    </p:set>
                                  </p:childTnLst>
                                </p:cTn>
                              </p:par>
                              <p:par>
                                <p:cTn id="289" presetID="1" presetClass="exit" presetSubtype="0" fill="hold" grpId="3" nodeType="withEffect">
                                  <p:stCondLst>
                                    <p:cond delay="0"/>
                                  </p:stCondLst>
                                  <p:childTnLst>
                                    <p:set>
                                      <p:cBhvr>
                                        <p:cTn id="290" dur="1" fill="hold">
                                          <p:stCondLst>
                                            <p:cond delay="0"/>
                                          </p:stCondLst>
                                        </p:cTn>
                                        <p:tgtEl>
                                          <p:spTgt spid="93"/>
                                        </p:tgtEl>
                                        <p:attrNameLst>
                                          <p:attrName>style.visibility</p:attrName>
                                        </p:attrNameLst>
                                      </p:cBhvr>
                                      <p:to>
                                        <p:strVal val="hidden"/>
                                      </p:to>
                                    </p:set>
                                  </p:childTnLst>
                                </p:cTn>
                              </p:par>
                              <p:par>
                                <p:cTn id="291" presetID="1" presetClass="exit" presetSubtype="0" fill="hold" grpId="3" nodeType="withEffect">
                                  <p:stCondLst>
                                    <p:cond delay="0"/>
                                  </p:stCondLst>
                                  <p:childTnLst>
                                    <p:set>
                                      <p:cBhvr>
                                        <p:cTn id="292" dur="1" fill="hold">
                                          <p:stCondLst>
                                            <p:cond delay="0"/>
                                          </p:stCondLst>
                                        </p:cTn>
                                        <p:tgtEl>
                                          <p:spTgt spid="94"/>
                                        </p:tgtEl>
                                        <p:attrNameLst>
                                          <p:attrName>style.visibility</p:attrName>
                                        </p:attrNameLst>
                                      </p:cBhvr>
                                      <p:to>
                                        <p:strVal val="hidden"/>
                                      </p:to>
                                    </p:set>
                                  </p:childTnLst>
                                </p:cTn>
                              </p:par>
                              <p:par>
                                <p:cTn id="293" presetID="1" presetClass="exit" presetSubtype="0" fill="hold" grpId="3" nodeType="withEffect">
                                  <p:stCondLst>
                                    <p:cond delay="0"/>
                                  </p:stCondLst>
                                  <p:childTnLst>
                                    <p:set>
                                      <p:cBhvr>
                                        <p:cTn id="294" dur="1" fill="hold">
                                          <p:stCondLst>
                                            <p:cond delay="0"/>
                                          </p:stCondLst>
                                        </p:cTn>
                                        <p:tgtEl>
                                          <p:spTgt spid="95"/>
                                        </p:tgtEl>
                                        <p:attrNameLst>
                                          <p:attrName>style.visibility</p:attrName>
                                        </p:attrNameLst>
                                      </p:cBhvr>
                                      <p:to>
                                        <p:strVal val="hidden"/>
                                      </p:to>
                                    </p:set>
                                  </p:childTnLst>
                                </p:cTn>
                              </p:par>
                              <p:par>
                                <p:cTn id="295" presetID="1" presetClass="exit" presetSubtype="0" fill="hold" grpId="3" nodeType="withEffect">
                                  <p:stCondLst>
                                    <p:cond delay="0"/>
                                  </p:stCondLst>
                                  <p:childTnLst>
                                    <p:set>
                                      <p:cBhvr>
                                        <p:cTn id="296" dur="1" fill="hold">
                                          <p:stCondLst>
                                            <p:cond delay="0"/>
                                          </p:stCondLst>
                                        </p:cTn>
                                        <p:tgtEl>
                                          <p:spTgt spid="100"/>
                                        </p:tgtEl>
                                        <p:attrNameLst>
                                          <p:attrName>style.visibility</p:attrName>
                                        </p:attrNameLst>
                                      </p:cBhvr>
                                      <p:to>
                                        <p:strVal val="hidden"/>
                                      </p:to>
                                    </p:set>
                                  </p:childTnLst>
                                </p:cTn>
                              </p:par>
                              <p:par>
                                <p:cTn id="297" presetID="1" presetClass="exit" presetSubtype="0" fill="hold" grpId="3" nodeType="withEffect">
                                  <p:stCondLst>
                                    <p:cond delay="0"/>
                                  </p:stCondLst>
                                  <p:childTnLst>
                                    <p:set>
                                      <p:cBhvr>
                                        <p:cTn id="298" dur="1" fill="hold">
                                          <p:stCondLst>
                                            <p:cond delay="0"/>
                                          </p:stCondLst>
                                        </p:cTn>
                                        <p:tgtEl>
                                          <p:spTgt spid="105"/>
                                        </p:tgtEl>
                                        <p:attrNameLst>
                                          <p:attrName>style.visibility</p:attrName>
                                        </p:attrNameLst>
                                      </p:cBhvr>
                                      <p:to>
                                        <p:strVal val="hidden"/>
                                      </p:to>
                                    </p:set>
                                  </p:childTnLst>
                                </p:cTn>
                              </p:par>
                              <p:par>
                                <p:cTn id="299" presetID="1" presetClass="exit" presetSubtype="0" fill="hold" grpId="3" nodeType="withEffect">
                                  <p:stCondLst>
                                    <p:cond delay="0"/>
                                  </p:stCondLst>
                                  <p:childTnLst>
                                    <p:set>
                                      <p:cBhvr>
                                        <p:cTn id="300" dur="1" fill="hold">
                                          <p:stCondLst>
                                            <p:cond delay="0"/>
                                          </p:stCondLst>
                                        </p:cTn>
                                        <p:tgtEl>
                                          <p:spTgt spid="110"/>
                                        </p:tgtEl>
                                        <p:attrNameLst>
                                          <p:attrName>style.visibility</p:attrName>
                                        </p:attrNameLst>
                                      </p:cBhvr>
                                      <p:to>
                                        <p:strVal val="hidden"/>
                                      </p:to>
                                    </p:set>
                                  </p:childTnLst>
                                </p:cTn>
                              </p:par>
                              <p:par>
                                <p:cTn id="301" presetID="1" presetClass="exit" presetSubtype="0" fill="hold" grpId="3" nodeType="withEffect">
                                  <p:stCondLst>
                                    <p:cond delay="0"/>
                                  </p:stCondLst>
                                  <p:childTnLst>
                                    <p:set>
                                      <p:cBhvr>
                                        <p:cTn id="302" dur="1" fill="hold">
                                          <p:stCondLst>
                                            <p:cond delay="0"/>
                                          </p:stCondLst>
                                        </p:cTn>
                                        <p:tgtEl>
                                          <p:spTgt spid="111"/>
                                        </p:tgtEl>
                                        <p:attrNameLst>
                                          <p:attrName>style.visibility</p:attrName>
                                        </p:attrNameLst>
                                      </p:cBhvr>
                                      <p:to>
                                        <p:strVal val="hidden"/>
                                      </p:to>
                                    </p:set>
                                  </p:childTnLst>
                                </p:cTn>
                              </p:par>
                              <p:par>
                                <p:cTn id="303" presetID="1" presetClass="entr" presetSubtype="0" fill="hold" nodeType="withEffect">
                                  <p:stCondLst>
                                    <p:cond delay="0"/>
                                  </p:stCondLst>
                                  <p:childTnLst>
                                    <p:set>
                                      <p:cBhvr>
                                        <p:cTn id="30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1" grpId="1" animBg="1"/>
      <p:bldP spid="141" grpId="2" animBg="1"/>
      <p:bldP spid="142" grpId="0" animBg="1"/>
      <p:bldP spid="142" grpId="1" animBg="1"/>
      <p:bldP spid="142" grpId="2" animBg="1"/>
      <p:bldP spid="143" grpId="0" animBg="1"/>
      <p:bldP spid="143" grpId="1" animBg="1"/>
      <p:bldP spid="143" grpId="2" animBg="1"/>
      <p:bldP spid="121" grpId="0" animBg="1"/>
      <p:bldP spid="121" grpId="1" animBg="1"/>
      <p:bldP spid="121" grpId="2" animBg="1"/>
      <p:bldP spid="122" grpId="0" animBg="1"/>
      <p:bldP spid="122" grpId="1" animBg="1"/>
      <p:bldP spid="122" grpId="2" animBg="1"/>
      <p:bldP spid="123" grpId="0" animBg="1"/>
      <p:bldP spid="123" grpId="1" animBg="1"/>
      <p:bldP spid="123" grpId="2" animBg="1"/>
      <p:bldP spid="124" grpId="0" animBg="1"/>
      <p:bldP spid="124" grpId="1" animBg="1"/>
      <p:bldP spid="124"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25" grpId="0" animBg="1"/>
      <p:bldP spid="125" grpId="1" animBg="1"/>
      <p:bldP spid="125" grpId="2" animBg="1"/>
      <p:bldP spid="126" grpId="0" animBg="1"/>
      <p:bldP spid="126" grpId="1" animBg="1"/>
      <p:bldP spid="126" grpId="2" animBg="1"/>
      <p:bldP spid="127" grpId="0" animBg="1"/>
      <p:bldP spid="127" grpId="1" animBg="1"/>
      <p:bldP spid="127" grpId="2" animBg="1"/>
      <p:bldP spid="117" grpId="0" animBg="1"/>
      <p:bldP spid="117" grpId="1" animBg="1"/>
      <p:bldP spid="117" grpId="2" animBg="1"/>
      <p:bldP spid="117" grpId="3" animBg="1"/>
      <p:bldP spid="118" grpId="0" animBg="1"/>
      <p:bldP spid="118" grpId="1" animBg="1"/>
      <p:bldP spid="118" grpId="2" animBg="1"/>
      <p:bldP spid="118" grpId="3" animBg="1"/>
      <p:bldP spid="119" grpId="0" animBg="1"/>
      <p:bldP spid="119" grpId="1" animBg="1"/>
      <p:bldP spid="119" grpId="2" animBg="1"/>
      <p:bldP spid="119" grpId="3" animBg="1"/>
      <p:bldP spid="120" grpId="0" animBg="1"/>
      <p:bldP spid="120" grpId="1" animBg="1"/>
      <p:bldP spid="120" grpId="2" animBg="1"/>
      <p:bldP spid="120" grpId="3" animBg="1"/>
      <p:bldP spid="76" grpId="0" animBg="1"/>
      <p:bldP spid="76" grpId="1" animBg="1"/>
      <p:bldP spid="76" grpId="2" animBg="1"/>
      <p:bldP spid="76" grpId="3" animBg="1"/>
      <p:bldP spid="77" grpId="0" animBg="1"/>
      <p:bldP spid="77" grpId="1" animBg="1"/>
      <p:bldP spid="77" grpId="2" animBg="1"/>
      <p:bldP spid="77" grpId="3" animBg="1"/>
      <p:bldP spid="78" grpId="0" animBg="1"/>
      <p:bldP spid="78" grpId="1" animBg="1"/>
      <p:bldP spid="78" grpId="2" animBg="1"/>
      <p:bldP spid="78" grpId="3" animBg="1"/>
      <p:bldP spid="80" grpId="0" animBg="1"/>
      <p:bldP spid="80" grpId="1" animBg="1"/>
      <p:bldP spid="80" grpId="2" animBg="1"/>
      <p:bldP spid="80" grpId="3" animBg="1"/>
      <p:bldP spid="91" grpId="0" animBg="1"/>
      <p:bldP spid="91" grpId="1" animBg="1"/>
      <p:bldP spid="91" grpId="2" animBg="1"/>
      <p:bldP spid="91" grpId="3" animBg="1"/>
      <p:bldP spid="93" grpId="0" animBg="1"/>
      <p:bldP spid="93" grpId="1" animBg="1"/>
      <p:bldP spid="93" grpId="2" animBg="1"/>
      <p:bldP spid="93" grpId="3" animBg="1"/>
      <p:bldP spid="94" grpId="0" animBg="1"/>
      <p:bldP spid="94" grpId="1" animBg="1"/>
      <p:bldP spid="94" grpId="2" animBg="1"/>
      <p:bldP spid="94" grpId="3" animBg="1"/>
      <p:bldP spid="95" grpId="0" animBg="1"/>
      <p:bldP spid="95" grpId="1" animBg="1"/>
      <p:bldP spid="95" grpId="2" animBg="1"/>
      <p:bldP spid="95" grpId="3" animBg="1"/>
      <p:bldP spid="100" grpId="0" animBg="1"/>
      <p:bldP spid="100" grpId="1" animBg="1"/>
      <p:bldP spid="100" grpId="2" animBg="1"/>
      <p:bldP spid="100" grpId="3" animBg="1"/>
      <p:bldP spid="105" grpId="0" animBg="1"/>
      <p:bldP spid="105" grpId="1" animBg="1"/>
      <p:bldP spid="105" grpId="2" animBg="1"/>
      <p:bldP spid="105" grpId="3" animBg="1"/>
      <p:bldP spid="110" grpId="0" animBg="1"/>
      <p:bldP spid="110" grpId="1" animBg="1"/>
      <p:bldP spid="110" grpId="2" animBg="1"/>
      <p:bldP spid="110" grpId="3" animBg="1"/>
      <p:bldP spid="111" grpId="0" animBg="1"/>
      <p:bldP spid="111" grpId="1" animBg="1"/>
      <p:bldP spid="111" grpId="2" animBg="1"/>
      <p:bldP spid="111" grpId="3"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946755-4021-42D9-A9EB-A5E320EB236A}"/>
              </a:ext>
            </a:extLst>
          </p:cNvPr>
          <p:cNvSpPr/>
          <p:nvPr/>
        </p:nvSpPr>
        <p:spPr bwMode="auto">
          <a:xfrm>
            <a:off x="882" y="5895415"/>
            <a:ext cx="12434711" cy="10991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a:t>Microsoft invests $5 billion in IoT</a:t>
            </a:r>
            <a:endParaRPr lang="en-US">
              <a:solidFill>
                <a:schemeClr val="tx1">
                  <a:lumMod val="65000"/>
                  <a:lumOff val="35000"/>
                </a:schemeClr>
              </a:solidFill>
            </a:endParaRPr>
          </a:p>
        </p:txBody>
      </p:sp>
      <p:sp>
        <p:nvSpPr>
          <p:cNvPr id="181" name="Oval 180">
            <a:extLst>
              <a:ext uri="{FF2B5EF4-FFF2-40B4-BE49-F238E27FC236}">
                <a16:creationId xmlns:a16="http://schemas.microsoft.com/office/drawing/2014/main" id="{8ABAF9A6-BC75-4FEC-AD5F-722B0B8C9E53}"/>
              </a:ext>
            </a:extLst>
          </p:cNvPr>
          <p:cNvSpPr/>
          <p:nvPr/>
        </p:nvSpPr>
        <p:spPr bwMode="auto">
          <a:xfrm>
            <a:off x="5463907" y="4161542"/>
            <a:ext cx="973263" cy="239134"/>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cloud" title="Icon of a cloud">
            <a:extLst>
              <a:ext uri="{FF2B5EF4-FFF2-40B4-BE49-F238E27FC236}">
                <a16:creationId xmlns:a16="http://schemas.microsoft.com/office/drawing/2014/main" id="{2F4D2B22-0BB9-4242-A0A2-7972E4D7D483}"/>
              </a:ext>
            </a:extLst>
          </p:cNvPr>
          <p:cNvSpPr>
            <a:spLocks noChangeAspect="1"/>
          </p:cNvSpPr>
          <p:nvPr/>
        </p:nvSpPr>
        <p:spPr bwMode="auto">
          <a:xfrm>
            <a:off x="5098040" y="1900781"/>
            <a:ext cx="1726547" cy="109997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tx2">
              <a:lumMod val="75000"/>
            </a:schemeClr>
          </a:solidFill>
          <a:ln w="15875" cap="sq">
            <a:solidFill>
              <a:schemeClr val="bg1">
                <a:lumMod val="8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sp>
        <p:nvSpPr>
          <p:cNvPr id="85" name="Oval 84">
            <a:extLst>
              <a:ext uri="{FF2B5EF4-FFF2-40B4-BE49-F238E27FC236}">
                <a16:creationId xmlns:a16="http://schemas.microsoft.com/office/drawing/2014/main" id="{7D029E26-0A42-4A21-8BE6-39C2EB571D54}"/>
              </a:ext>
            </a:extLst>
          </p:cNvPr>
          <p:cNvSpPr/>
          <p:nvPr/>
        </p:nvSpPr>
        <p:spPr bwMode="auto">
          <a:xfrm>
            <a:off x="3915784" y="4436464"/>
            <a:ext cx="1896614" cy="2893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9D9E4055-DFFB-42B2-B939-83B283214FE8}"/>
              </a:ext>
            </a:extLst>
          </p:cNvPr>
          <p:cNvSpPr/>
          <p:nvPr/>
        </p:nvSpPr>
        <p:spPr bwMode="auto">
          <a:xfrm>
            <a:off x="6105208" y="4487509"/>
            <a:ext cx="1915900" cy="354741"/>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A4422D2E-CEBB-45B2-96D2-1EBFC65DBB64}"/>
              </a:ext>
            </a:extLst>
          </p:cNvPr>
          <p:cNvSpPr/>
          <p:nvPr/>
        </p:nvSpPr>
        <p:spPr bwMode="auto">
          <a:xfrm>
            <a:off x="7971797" y="4148656"/>
            <a:ext cx="4038585" cy="3791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935CC40B-E912-4260-9397-B99E1F9BCDFF}"/>
              </a:ext>
            </a:extLst>
          </p:cNvPr>
          <p:cNvSpPr/>
          <p:nvPr/>
        </p:nvSpPr>
        <p:spPr bwMode="auto">
          <a:xfrm>
            <a:off x="393594" y="4060902"/>
            <a:ext cx="3892856" cy="313088"/>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AE7474B0-FA78-42FD-B4AD-B3940BD2B694}"/>
              </a:ext>
            </a:extLst>
          </p:cNvPr>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l="12363" t="31513" r="14281" b="27877"/>
          <a:stretch/>
        </p:blipFill>
        <p:spPr>
          <a:xfrm>
            <a:off x="5244855" y="2415302"/>
            <a:ext cx="1188451" cy="348148"/>
          </a:xfrm>
          <a:prstGeom prst="rect">
            <a:avLst/>
          </a:prstGeom>
        </p:spPr>
      </p:pic>
      <p:sp>
        <p:nvSpPr>
          <p:cNvPr id="38" name="building_1" title="Icon of two tall rectangular buildings of different heights">
            <a:extLst>
              <a:ext uri="{FF2B5EF4-FFF2-40B4-BE49-F238E27FC236}">
                <a16:creationId xmlns:a16="http://schemas.microsoft.com/office/drawing/2014/main" id="{5B09C013-211C-472A-8060-950DE8475BA7}"/>
              </a:ext>
            </a:extLst>
          </p:cNvPr>
          <p:cNvSpPr>
            <a:spLocks noChangeAspect="1" noEditPoints="1"/>
          </p:cNvSpPr>
          <p:nvPr/>
        </p:nvSpPr>
        <p:spPr bwMode="auto">
          <a:xfrm>
            <a:off x="4602361" y="3903161"/>
            <a:ext cx="717208" cy="72013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632">
              <a:gradFill>
                <a:gsLst>
                  <a:gs pos="0">
                    <a:srgbClr val="505050"/>
                  </a:gs>
                  <a:gs pos="100000">
                    <a:srgbClr val="505050"/>
                  </a:gs>
                </a:gsLst>
              </a:gradFill>
              <a:latin typeface="Segoe UI"/>
            </a:endParaRPr>
          </a:p>
        </p:txBody>
      </p:sp>
      <p:sp>
        <p:nvSpPr>
          <p:cNvPr id="46" name="EMI_E731" title="Icon of a tall rectangular building">
            <a:extLst>
              <a:ext uri="{FF2B5EF4-FFF2-40B4-BE49-F238E27FC236}">
                <a16:creationId xmlns:a16="http://schemas.microsoft.com/office/drawing/2014/main" id="{510804EA-57D8-433B-B360-F5A179D1A394}"/>
              </a:ext>
            </a:extLst>
          </p:cNvPr>
          <p:cNvSpPr>
            <a:spLocks noChangeAspect="1" noEditPoints="1"/>
          </p:cNvSpPr>
          <p:nvPr/>
        </p:nvSpPr>
        <p:spPr bwMode="auto">
          <a:xfrm>
            <a:off x="3359304" y="3621218"/>
            <a:ext cx="294511" cy="577193"/>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632">
              <a:gradFill>
                <a:gsLst>
                  <a:gs pos="0">
                    <a:srgbClr val="505050"/>
                  </a:gs>
                  <a:gs pos="100000">
                    <a:srgbClr val="505050"/>
                  </a:gs>
                </a:gsLst>
              </a:gradFill>
              <a:latin typeface="Segoe UI"/>
            </a:endParaRPr>
          </a:p>
        </p:txBody>
      </p:sp>
      <p:sp>
        <p:nvSpPr>
          <p:cNvPr id="49" name="building_5" title="Icon of tall buildings">
            <a:extLst>
              <a:ext uri="{FF2B5EF4-FFF2-40B4-BE49-F238E27FC236}">
                <a16:creationId xmlns:a16="http://schemas.microsoft.com/office/drawing/2014/main" id="{4B38183E-E784-42F4-B3F9-33AE436D096F}"/>
              </a:ext>
            </a:extLst>
          </p:cNvPr>
          <p:cNvSpPr>
            <a:spLocks noChangeAspect="1" noEditPoints="1"/>
          </p:cNvSpPr>
          <p:nvPr/>
        </p:nvSpPr>
        <p:spPr bwMode="auto">
          <a:xfrm>
            <a:off x="2490440" y="3420616"/>
            <a:ext cx="550513" cy="78415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000000"/>
              </a:solidFill>
              <a:latin typeface="Segoe UI"/>
            </a:endParaRPr>
          </a:p>
        </p:txBody>
      </p:sp>
      <p:sp>
        <p:nvSpPr>
          <p:cNvPr id="52" name="house" title="Icon of a house">
            <a:extLst>
              <a:ext uri="{FF2B5EF4-FFF2-40B4-BE49-F238E27FC236}">
                <a16:creationId xmlns:a16="http://schemas.microsoft.com/office/drawing/2014/main" id="{64F8B280-17D8-4ADE-BE89-AE71429E1E54}"/>
              </a:ext>
            </a:extLst>
          </p:cNvPr>
          <p:cNvSpPr>
            <a:spLocks noChangeAspect="1" noEditPoints="1"/>
          </p:cNvSpPr>
          <p:nvPr/>
        </p:nvSpPr>
        <p:spPr bwMode="auto">
          <a:xfrm>
            <a:off x="7095156" y="4311464"/>
            <a:ext cx="353947" cy="313986"/>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sp>
        <p:nvSpPr>
          <p:cNvPr id="53" name="house" title="Icon of a house">
            <a:extLst>
              <a:ext uri="{FF2B5EF4-FFF2-40B4-BE49-F238E27FC236}">
                <a16:creationId xmlns:a16="http://schemas.microsoft.com/office/drawing/2014/main" id="{3F8E29C3-5AFA-4907-8546-7F3E11A9FD97}"/>
              </a:ext>
            </a:extLst>
          </p:cNvPr>
          <p:cNvSpPr>
            <a:spLocks noChangeAspect="1" noEditPoints="1"/>
          </p:cNvSpPr>
          <p:nvPr/>
        </p:nvSpPr>
        <p:spPr bwMode="auto">
          <a:xfrm>
            <a:off x="7487486" y="4318445"/>
            <a:ext cx="353947" cy="313986"/>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sp>
        <p:nvSpPr>
          <p:cNvPr id="55" name="building_7" title="Icon of a building with a curved section protruding from it">
            <a:extLst>
              <a:ext uri="{FF2B5EF4-FFF2-40B4-BE49-F238E27FC236}">
                <a16:creationId xmlns:a16="http://schemas.microsoft.com/office/drawing/2014/main" id="{64942476-8AD2-4C90-9220-EAE3DFB96A01}"/>
              </a:ext>
            </a:extLst>
          </p:cNvPr>
          <p:cNvSpPr>
            <a:spLocks noChangeAspect="1" noEditPoints="1"/>
          </p:cNvSpPr>
          <p:nvPr/>
        </p:nvSpPr>
        <p:spPr bwMode="auto">
          <a:xfrm>
            <a:off x="1857455" y="3280568"/>
            <a:ext cx="573633" cy="920927"/>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000000"/>
              </a:solidFill>
              <a:latin typeface="Segoe UI"/>
            </a:endParaRPr>
          </a:p>
        </p:txBody>
      </p:sp>
      <p:sp>
        <p:nvSpPr>
          <p:cNvPr id="58" name="ShoppingCart_E7BF" title="Icon of a shopping cart">
            <a:extLst>
              <a:ext uri="{FF2B5EF4-FFF2-40B4-BE49-F238E27FC236}">
                <a16:creationId xmlns:a16="http://schemas.microsoft.com/office/drawing/2014/main" id="{E34901D5-9E54-491E-A649-7FF3474A121C}"/>
              </a:ext>
            </a:extLst>
          </p:cNvPr>
          <p:cNvSpPr>
            <a:spLocks noChangeAspect="1" noEditPoints="1"/>
          </p:cNvSpPr>
          <p:nvPr/>
        </p:nvSpPr>
        <p:spPr bwMode="auto">
          <a:xfrm>
            <a:off x="2229175" y="4106131"/>
            <a:ext cx="179359" cy="15251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lin ang="5400000" scaled="1"/>
              </a:gradFill>
              <a:latin typeface="Segoe UI"/>
            </a:endParaRPr>
          </a:p>
        </p:txBody>
      </p:sp>
      <p:sp>
        <p:nvSpPr>
          <p:cNvPr id="60" name="Forklift" title="Icon of a forklift carrying boxes">
            <a:extLst>
              <a:ext uri="{FF2B5EF4-FFF2-40B4-BE49-F238E27FC236}">
                <a16:creationId xmlns:a16="http://schemas.microsoft.com/office/drawing/2014/main" id="{3BE35D17-E726-46B2-9633-89A97A208EED}"/>
              </a:ext>
            </a:extLst>
          </p:cNvPr>
          <p:cNvSpPr>
            <a:spLocks noChangeAspect="1" noEditPoints="1"/>
          </p:cNvSpPr>
          <p:nvPr/>
        </p:nvSpPr>
        <p:spPr bwMode="auto">
          <a:xfrm>
            <a:off x="9057448" y="4036239"/>
            <a:ext cx="278186" cy="257512"/>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000000"/>
              </a:solidFill>
              <a:latin typeface="Segoe UI"/>
            </a:endParaRPr>
          </a:p>
        </p:txBody>
      </p:sp>
      <p:sp>
        <p:nvSpPr>
          <p:cNvPr id="61" name="SecurityCamera_EB35" title="Icon of a security camera">
            <a:extLst>
              <a:ext uri="{FF2B5EF4-FFF2-40B4-BE49-F238E27FC236}">
                <a16:creationId xmlns:a16="http://schemas.microsoft.com/office/drawing/2014/main" id="{C1BF25FF-85FB-411F-8818-83FF69EE4AEF}"/>
              </a:ext>
            </a:extLst>
          </p:cNvPr>
          <p:cNvSpPr>
            <a:spLocks noChangeAspect="1" noEditPoints="1"/>
          </p:cNvSpPr>
          <p:nvPr/>
        </p:nvSpPr>
        <p:spPr bwMode="auto">
          <a:xfrm>
            <a:off x="5323663" y="4002627"/>
            <a:ext cx="129815" cy="112073"/>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632">
              <a:solidFill>
                <a:srgbClr val="000000"/>
              </a:solidFill>
              <a:latin typeface="Segoe UI"/>
            </a:endParaRPr>
          </a:p>
        </p:txBody>
      </p:sp>
      <p:sp>
        <p:nvSpPr>
          <p:cNvPr id="11" name="Arc 10">
            <a:extLst>
              <a:ext uri="{FF2B5EF4-FFF2-40B4-BE49-F238E27FC236}">
                <a16:creationId xmlns:a16="http://schemas.microsoft.com/office/drawing/2014/main" id="{646DAEBA-BA01-4BE9-BE8E-AE4A55C36FF3}"/>
              </a:ext>
            </a:extLst>
          </p:cNvPr>
          <p:cNvSpPr/>
          <p:nvPr/>
        </p:nvSpPr>
        <p:spPr>
          <a:xfrm flipV="1">
            <a:off x="3191300" y="3301191"/>
            <a:ext cx="6298843" cy="1999573"/>
          </a:xfrm>
          <a:prstGeom prst="arc">
            <a:avLst>
              <a:gd name="adj1" fmla="val 10671664"/>
              <a:gd name="adj2" fmla="val 21586174"/>
            </a:avLst>
          </a:prstGeom>
          <a:ln w="3810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632">
              <a:solidFill>
                <a:srgbClr val="000000"/>
              </a:solidFill>
              <a:latin typeface="Segoe UI"/>
            </a:endParaRPr>
          </a:p>
        </p:txBody>
      </p:sp>
      <p:sp>
        <p:nvSpPr>
          <p:cNvPr id="57" name="car" title="Icon of a car">
            <a:extLst>
              <a:ext uri="{FF2B5EF4-FFF2-40B4-BE49-F238E27FC236}">
                <a16:creationId xmlns:a16="http://schemas.microsoft.com/office/drawing/2014/main" id="{21662A3C-A545-4F78-9CB2-64290DF568FC}"/>
              </a:ext>
            </a:extLst>
          </p:cNvPr>
          <p:cNvSpPr>
            <a:spLocks noChangeAspect="1" noEditPoints="1"/>
          </p:cNvSpPr>
          <p:nvPr/>
        </p:nvSpPr>
        <p:spPr bwMode="auto">
          <a:xfrm>
            <a:off x="3092207" y="4198525"/>
            <a:ext cx="221580" cy="16979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sp>
        <p:nvSpPr>
          <p:cNvPr id="62" name="Truck" title="Icon of a truck with a storage trailer">
            <a:extLst>
              <a:ext uri="{FF2B5EF4-FFF2-40B4-BE49-F238E27FC236}">
                <a16:creationId xmlns:a16="http://schemas.microsoft.com/office/drawing/2014/main" id="{E155A45F-E5EE-46F0-A613-2057E78ED999}"/>
              </a:ext>
            </a:extLst>
          </p:cNvPr>
          <p:cNvSpPr>
            <a:spLocks noChangeAspect="1" noEditPoints="1"/>
          </p:cNvSpPr>
          <p:nvPr/>
        </p:nvSpPr>
        <p:spPr bwMode="auto">
          <a:xfrm rot="336070">
            <a:off x="5027263" y="5085994"/>
            <a:ext cx="579640" cy="265289"/>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lin ang="5400000" scaled="1"/>
              </a:gradFill>
              <a:latin typeface="Segoe UI"/>
            </a:endParaRPr>
          </a:p>
        </p:txBody>
      </p:sp>
      <p:sp>
        <p:nvSpPr>
          <p:cNvPr id="64" name="Cycling_EAC7" title="Icon of a person riding a bicycle">
            <a:extLst>
              <a:ext uri="{FF2B5EF4-FFF2-40B4-BE49-F238E27FC236}">
                <a16:creationId xmlns:a16="http://schemas.microsoft.com/office/drawing/2014/main" id="{A570CC5E-1CE0-46AA-9B55-398FE9554E73}"/>
              </a:ext>
            </a:extLst>
          </p:cNvPr>
          <p:cNvSpPr>
            <a:spLocks noChangeAspect="1" noEditPoints="1"/>
          </p:cNvSpPr>
          <p:nvPr/>
        </p:nvSpPr>
        <p:spPr bwMode="auto">
          <a:xfrm>
            <a:off x="6894290" y="4686788"/>
            <a:ext cx="223024" cy="193580"/>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lin ang="5400000" scaled="1"/>
              </a:gradFill>
              <a:latin typeface="Segoe UI"/>
            </a:endParaRPr>
          </a:p>
        </p:txBody>
      </p:sp>
      <p:sp>
        <p:nvSpPr>
          <p:cNvPr id="66" name="signal_3" title="Icon of a communication tower with signal lines">
            <a:extLst>
              <a:ext uri="{FF2B5EF4-FFF2-40B4-BE49-F238E27FC236}">
                <a16:creationId xmlns:a16="http://schemas.microsoft.com/office/drawing/2014/main" id="{E4BB1DAB-CD9A-4E0D-B19A-674F4E32D3F2}"/>
              </a:ext>
            </a:extLst>
          </p:cNvPr>
          <p:cNvSpPr>
            <a:spLocks noChangeAspect="1" noEditPoints="1"/>
          </p:cNvSpPr>
          <p:nvPr/>
        </p:nvSpPr>
        <p:spPr bwMode="auto">
          <a:xfrm>
            <a:off x="6522289" y="4063662"/>
            <a:ext cx="402298" cy="55178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632">
              <a:solidFill>
                <a:srgbClr val="000000"/>
              </a:solidFill>
              <a:latin typeface="Segoe UI"/>
            </a:endParaRPr>
          </a:p>
        </p:txBody>
      </p:sp>
      <p:sp>
        <p:nvSpPr>
          <p:cNvPr id="56" name="bus" title="Icon of a bus">
            <a:extLst>
              <a:ext uri="{FF2B5EF4-FFF2-40B4-BE49-F238E27FC236}">
                <a16:creationId xmlns:a16="http://schemas.microsoft.com/office/drawing/2014/main" id="{92C6C3FE-2DEB-4307-8D67-EE95BFF3BE31}"/>
              </a:ext>
            </a:extLst>
          </p:cNvPr>
          <p:cNvSpPr>
            <a:spLocks noChangeAspect="1" noEditPoints="1"/>
          </p:cNvSpPr>
          <p:nvPr/>
        </p:nvSpPr>
        <p:spPr bwMode="auto">
          <a:xfrm>
            <a:off x="1542913" y="3955915"/>
            <a:ext cx="252795" cy="252795"/>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sp>
        <p:nvSpPr>
          <p:cNvPr id="33" name="Rectangle: Rounded Corners 32">
            <a:extLst>
              <a:ext uri="{FF2B5EF4-FFF2-40B4-BE49-F238E27FC236}">
                <a16:creationId xmlns:a16="http://schemas.microsoft.com/office/drawing/2014/main" id="{4724AB46-E676-4974-9907-8FEA79D8C525}"/>
              </a:ext>
            </a:extLst>
          </p:cNvPr>
          <p:cNvSpPr/>
          <p:nvPr/>
        </p:nvSpPr>
        <p:spPr bwMode="auto">
          <a:xfrm>
            <a:off x="3750364" y="5278627"/>
            <a:ext cx="1055923" cy="327797"/>
          </a:xfrm>
          <a:prstGeom prst="roundRect">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918" b="1">
                <a:gradFill>
                  <a:gsLst>
                    <a:gs pos="0">
                      <a:srgbClr val="FFFFFF"/>
                    </a:gs>
                    <a:gs pos="100000">
                      <a:srgbClr val="FFFFFF"/>
                    </a:gs>
                  </a:gsLst>
                  <a:lin ang="5400000" scaled="0"/>
                </a:gradFill>
                <a:latin typeface="Segoe UI"/>
                <a:ea typeface="Segoe UI" pitchFamily="34" charset="0"/>
                <a:cs typeface="Segoe UI" pitchFamily="34" charset="0"/>
              </a:rPr>
              <a:t>GOVERNMENT</a:t>
            </a:r>
          </a:p>
        </p:txBody>
      </p:sp>
      <p:sp>
        <p:nvSpPr>
          <p:cNvPr id="88" name="car" title="Icon of a car">
            <a:extLst>
              <a:ext uri="{FF2B5EF4-FFF2-40B4-BE49-F238E27FC236}">
                <a16:creationId xmlns:a16="http://schemas.microsoft.com/office/drawing/2014/main" id="{6D2B69E9-55CC-4E67-84E1-BA33A9E7747B}"/>
              </a:ext>
            </a:extLst>
          </p:cNvPr>
          <p:cNvSpPr>
            <a:spLocks noChangeAspect="1" noEditPoints="1"/>
          </p:cNvSpPr>
          <p:nvPr/>
        </p:nvSpPr>
        <p:spPr bwMode="auto">
          <a:xfrm>
            <a:off x="3242889" y="4494207"/>
            <a:ext cx="221580" cy="16979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sp>
        <p:nvSpPr>
          <p:cNvPr id="89" name="car" title="Icon of a car">
            <a:extLst>
              <a:ext uri="{FF2B5EF4-FFF2-40B4-BE49-F238E27FC236}">
                <a16:creationId xmlns:a16="http://schemas.microsoft.com/office/drawing/2014/main" id="{62054DAE-3C84-455D-9D10-3C8085545ADE}"/>
              </a:ext>
            </a:extLst>
          </p:cNvPr>
          <p:cNvSpPr>
            <a:spLocks noChangeAspect="1" noEditPoints="1"/>
          </p:cNvSpPr>
          <p:nvPr/>
        </p:nvSpPr>
        <p:spPr bwMode="auto">
          <a:xfrm>
            <a:off x="5381317" y="4449042"/>
            <a:ext cx="221580" cy="16979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grpSp>
        <p:nvGrpSpPr>
          <p:cNvPr id="3" name="Group 2">
            <a:extLst>
              <a:ext uri="{FF2B5EF4-FFF2-40B4-BE49-F238E27FC236}">
                <a16:creationId xmlns:a16="http://schemas.microsoft.com/office/drawing/2014/main" id="{D2A30B42-8635-4D95-B3B7-418DFADEC049}"/>
              </a:ext>
            </a:extLst>
          </p:cNvPr>
          <p:cNvGrpSpPr/>
          <p:nvPr/>
        </p:nvGrpSpPr>
        <p:grpSpPr>
          <a:xfrm>
            <a:off x="3633641" y="4876873"/>
            <a:ext cx="165733" cy="352108"/>
            <a:chOff x="7527216" y="5052432"/>
            <a:chExt cx="193061" cy="410168"/>
          </a:xfrm>
        </p:grpSpPr>
        <p:cxnSp>
          <p:nvCxnSpPr>
            <p:cNvPr id="91" name="Straight Connector 90">
              <a:extLst>
                <a:ext uri="{FF2B5EF4-FFF2-40B4-BE49-F238E27FC236}">
                  <a16:creationId xmlns:a16="http://schemas.microsoft.com/office/drawing/2014/main" id="{7FAAC25B-51F2-46FE-B404-CBCD753BB430}"/>
                </a:ext>
              </a:extLst>
            </p:cNvPr>
            <p:cNvCxnSpPr>
              <a:cxnSpLocks/>
            </p:cNvCxnSpPr>
            <p:nvPr/>
          </p:nvCxnSpPr>
          <p:spPr>
            <a:xfrm>
              <a:off x="7527216" y="5180140"/>
              <a:ext cx="0" cy="282460"/>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SecurityCamera_EB35" title="Icon of a security camera">
              <a:extLst>
                <a:ext uri="{FF2B5EF4-FFF2-40B4-BE49-F238E27FC236}">
                  <a16:creationId xmlns:a16="http://schemas.microsoft.com/office/drawing/2014/main" id="{D1FDC4D9-60FF-449E-BDFC-24F3D470259C}"/>
                </a:ext>
              </a:extLst>
            </p:cNvPr>
            <p:cNvSpPr>
              <a:spLocks noChangeAspect="1" noEditPoints="1"/>
            </p:cNvSpPr>
            <p:nvPr/>
          </p:nvSpPr>
          <p:spPr bwMode="auto">
            <a:xfrm>
              <a:off x="7537300" y="5052432"/>
              <a:ext cx="182977" cy="157969"/>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632">
                <a:solidFill>
                  <a:srgbClr val="000000"/>
                </a:solidFill>
                <a:latin typeface="Segoe UI"/>
              </a:endParaRPr>
            </a:p>
          </p:txBody>
        </p:sp>
      </p:grpSp>
      <p:sp>
        <p:nvSpPr>
          <p:cNvPr id="249" name="TextBox 248">
            <a:extLst>
              <a:ext uri="{FF2B5EF4-FFF2-40B4-BE49-F238E27FC236}">
                <a16:creationId xmlns:a16="http://schemas.microsoft.com/office/drawing/2014/main" id="{5417B043-2298-4497-ADEA-A14CDDF140DC}"/>
              </a:ext>
            </a:extLst>
          </p:cNvPr>
          <p:cNvSpPr txBox="1"/>
          <p:nvPr/>
        </p:nvSpPr>
        <p:spPr>
          <a:xfrm>
            <a:off x="1665376" y="5333201"/>
            <a:ext cx="2052387" cy="219406"/>
          </a:xfrm>
          <a:prstGeom prst="rect">
            <a:avLst/>
          </a:prstGeom>
          <a:noFill/>
          <a:effectLst>
            <a:softEdge rad="31750"/>
          </a:effectLst>
        </p:spPr>
        <p:txBody>
          <a:bodyPr wrap="square" lIns="0" tIns="37304" rIns="0" bIns="37304" rtlCol="0">
            <a:spAutoFit/>
          </a:bodyPr>
          <a:lstStyle/>
          <a:p>
            <a:pPr algn="ctr" defTabSz="932597">
              <a:defRPr/>
            </a:pPr>
            <a:r>
              <a:rPr lang="en-US" sz="918">
                <a:solidFill>
                  <a:srgbClr val="000000">
                    <a:lumMod val="65000"/>
                    <a:lumOff val="35000"/>
                  </a:srgbClr>
                </a:solidFill>
                <a:latin typeface="Segoe UI"/>
              </a:rPr>
              <a:t>Municipal Command &amp; Control Center</a:t>
            </a:r>
          </a:p>
        </p:txBody>
      </p:sp>
      <p:sp>
        <p:nvSpPr>
          <p:cNvPr id="250" name="TextBox 249">
            <a:extLst>
              <a:ext uri="{FF2B5EF4-FFF2-40B4-BE49-F238E27FC236}">
                <a16:creationId xmlns:a16="http://schemas.microsoft.com/office/drawing/2014/main" id="{0CC5680E-7E67-460B-90D1-DEAF26073DB3}"/>
              </a:ext>
            </a:extLst>
          </p:cNvPr>
          <p:cNvSpPr txBox="1"/>
          <p:nvPr/>
        </p:nvSpPr>
        <p:spPr>
          <a:xfrm>
            <a:off x="1744501" y="3082163"/>
            <a:ext cx="595002"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Store</a:t>
            </a:r>
          </a:p>
        </p:txBody>
      </p:sp>
      <p:sp>
        <p:nvSpPr>
          <p:cNvPr id="251" name="TextBox 250">
            <a:extLst>
              <a:ext uri="{FF2B5EF4-FFF2-40B4-BE49-F238E27FC236}">
                <a16:creationId xmlns:a16="http://schemas.microsoft.com/office/drawing/2014/main" id="{EB5C1B74-7878-405F-ADA8-9A85B670C36B}"/>
              </a:ext>
            </a:extLst>
          </p:cNvPr>
          <p:cNvSpPr txBox="1"/>
          <p:nvPr/>
        </p:nvSpPr>
        <p:spPr>
          <a:xfrm>
            <a:off x="1749953" y="4356316"/>
            <a:ext cx="719954" cy="469875"/>
          </a:xfrm>
          <a:prstGeom prst="rect">
            <a:avLst/>
          </a:prstGeom>
          <a:noFill/>
          <a:effectLst>
            <a:softEdge rad="31750"/>
          </a:effectLst>
        </p:spPr>
        <p:txBody>
          <a:bodyPr wrap="square" lIns="0" tIns="37304" rIns="0" bIns="0"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Supply </a:t>
            </a:r>
            <a:br>
              <a:rPr lang="en-US" sz="918">
                <a:solidFill>
                  <a:srgbClr val="000000">
                    <a:lumMod val="65000"/>
                    <a:lumOff val="35000"/>
                  </a:srgbClr>
                </a:solidFill>
                <a:latin typeface="Segoe UI"/>
              </a:rPr>
            </a:br>
            <a:r>
              <a:rPr lang="en-US" sz="918">
                <a:solidFill>
                  <a:srgbClr val="000000">
                    <a:lumMod val="65000"/>
                    <a:lumOff val="35000"/>
                  </a:srgbClr>
                </a:solidFill>
                <a:latin typeface="Segoe UI"/>
              </a:rPr>
              <a:t>Chain</a:t>
            </a:r>
            <a:br>
              <a:rPr lang="en-US" sz="918">
                <a:solidFill>
                  <a:srgbClr val="000000">
                    <a:lumMod val="65000"/>
                    <a:lumOff val="35000"/>
                  </a:srgbClr>
                </a:solidFill>
                <a:latin typeface="Segoe UI"/>
              </a:rPr>
            </a:br>
            <a:r>
              <a:rPr lang="en-US" sz="918">
                <a:solidFill>
                  <a:srgbClr val="000000">
                    <a:lumMod val="65000"/>
                    <a:lumOff val="35000"/>
                  </a:srgbClr>
                </a:solidFill>
                <a:latin typeface="Segoe UI"/>
              </a:rPr>
              <a:t>Optimization </a:t>
            </a:r>
          </a:p>
        </p:txBody>
      </p:sp>
      <p:sp>
        <p:nvSpPr>
          <p:cNvPr id="253" name="TextBox 252">
            <a:extLst>
              <a:ext uri="{FF2B5EF4-FFF2-40B4-BE49-F238E27FC236}">
                <a16:creationId xmlns:a16="http://schemas.microsoft.com/office/drawing/2014/main" id="{40A80D94-762C-470B-B107-0B4745C6A09B}"/>
              </a:ext>
            </a:extLst>
          </p:cNvPr>
          <p:cNvSpPr txBox="1"/>
          <p:nvPr/>
        </p:nvSpPr>
        <p:spPr>
          <a:xfrm>
            <a:off x="5426859" y="4819970"/>
            <a:ext cx="1040983" cy="363475"/>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Digital  Signage</a:t>
            </a:r>
          </a:p>
          <a:p>
            <a:pPr defTabSz="932597">
              <a:defRPr/>
            </a:pPr>
            <a:endParaRPr lang="en-US" sz="918">
              <a:solidFill>
                <a:srgbClr val="000000">
                  <a:lumMod val="65000"/>
                  <a:lumOff val="35000"/>
                </a:srgbClr>
              </a:solidFill>
              <a:latin typeface="Segoe UI"/>
            </a:endParaRPr>
          </a:p>
        </p:txBody>
      </p:sp>
      <p:sp>
        <p:nvSpPr>
          <p:cNvPr id="255" name="TextBox 254">
            <a:extLst>
              <a:ext uri="{FF2B5EF4-FFF2-40B4-BE49-F238E27FC236}">
                <a16:creationId xmlns:a16="http://schemas.microsoft.com/office/drawing/2014/main" id="{2E1638CD-DD8F-499F-A23F-1C461C61A1A9}"/>
              </a:ext>
            </a:extLst>
          </p:cNvPr>
          <p:cNvSpPr txBox="1"/>
          <p:nvPr/>
        </p:nvSpPr>
        <p:spPr>
          <a:xfrm>
            <a:off x="2084237" y="5035075"/>
            <a:ext cx="1567283"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Traffic Sensors &amp; Cameras</a:t>
            </a:r>
          </a:p>
        </p:txBody>
      </p:sp>
      <p:sp>
        <p:nvSpPr>
          <p:cNvPr id="256" name="TextBox 255">
            <a:extLst>
              <a:ext uri="{FF2B5EF4-FFF2-40B4-BE49-F238E27FC236}">
                <a16:creationId xmlns:a16="http://schemas.microsoft.com/office/drawing/2014/main" id="{ED76F6B4-FFCD-4785-BA62-1AF5111203A1}"/>
              </a:ext>
            </a:extLst>
          </p:cNvPr>
          <p:cNvSpPr txBox="1"/>
          <p:nvPr/>
        </p:nvSpPr>
        <p:spPr>
          <a:xfrm>
            <a:off x="9207445" y="3338919"/>
            <a:ext cx="813899" cy="507544"/>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Logistics &amp; Supply Chain</a:t>
            </a:r>
            <a:br>
              <a:rPr lang="en-US" sz="918">
                <a:solidFill>
                  <a:srgbClr val="000000">
                    <a:lumMod val="65000"/>
                    <a:lumOff val="35000"/>
                  </a:srgbClr>
                </a:solidFill>
                <a:latin typeface="Segoe UI"/>
              </a:rPr>
            </a:br>
            <a:r>
              <a:rPr lang="en-US" sz="918">
                <a:solidFill>
                  <a:srgbClr val="000000">
                    <a:lumMod val="65000"/>
                    <a:lumOff val="35000"/>
                  </a:srgbClr>
                </a:solidFill>
                <a:latin typeface="Segoe UI"/>
              </a:rPr>
              <a:t>Optimization</a:t>
            </a:r>
          </a:p>
        </p:txBody>
      </p:sp>
      <p:sp>
        <p:nvSpPr>
          <p:cNvPr id="257" name="TextBox 256">
            <a:extLst>
              <a:ext uri="{FF2B5EF4-FFF2-40B4-BE49-F238E27FC236}">
                <a16:creationId xmlns:a16="http://schemas.microsoft.com/office/drawing/2014/main" id="{BEA967C5-2981-4609-B8D3-003204479569}"/>
              </a:ext>
            </a:extLst>
          </p:cNvPr>
          <p:cNvSpPr txBox="1"/>
          <p:nvPr/>
        </p:nvSpPr>
        <p:spPr>
          <a:xfrm>
            <a:off x="8230060" y="3491193"/>
            <a:ext cx="739908" cy="363475"/>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Factory </a:t>
            </a:r>
            <a:br>
              <a:rPr lang="en-US" sz="918">
                <a:solidFill>
                  <a:srgbClr val="000000">
                    <a:lumMod val="65000"/>
                    <a:lumOff val="35000"/>
                  </a:srgbClr>
                </a:solidFill>
                <a:latin typeface="Segoe UI"/>
              </a:rPr>
            </a:br>
            <a:r>
              <a:rPr lang="en-US" sz="918">
                <a:solidFill>
                  <a:srgbClr val="000000">
                    <a:lumMod val="65000"/>
                    <a:lumOff val="35000"/>
                  </a:srgbClr>
                </a:solidFill>
                <a:latin typeface="Segoe UI"/>
              </a:rPr>
              <a:t>Optimization</a:t>
            </a:r>
          </a:p>
        </p:txBody>
      </p:sp>
      <p:sp>
        <p:nvSpPr>
          <p:cNvPr id="259" name="TextBox 258">
            <a:extLst>
              <a:ext uri="{FF2B5EF4-FFF2-40B4-BE49-F238E27FC236}">
                <a16:creationId xmlns:a16="http://schemas.microsoft.com/office/drawing/2014/main" id="{AFF25A9D-6DC9-4E76-B468-67370C01D937}"/>
              </a:ext>
            </a:extLst>
          </p:cNvPr>
          <p:cNvSpPr txBox="1"/>
          <p:nvPr/>
        </p:nvSpPr>
        <p:spPr>
          <a:xfrm>
            <a:off x="7027147" y="3950011"/>
            <a:ext cx="878515" cy="363475"/>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Home Energy</a:t>
            </a:r>
            <a:br>
              <a:rPr lang="en-US" sz="918">
                <a:solidFill>
                  <a:srgbClr val="000000">
                    <a:lumMod val="65000"/>
                    <a:lumOff val="35000"/>
                  </a:srgbClr>
                </a:solidFill>
                <a:latin typeface="Segoe UI"/>
              </a:rPr>
            </a:br>
            <a:r>
              <a:rPr lang="en-US" sz="918">
                <a:solidFill>
                  <a:srgbClr val="000000">
                    <a:lumMod val="65000"/>
                    <a:lumOff val="35000"/>
                  </a:srgbClr>
                </a:solidFill>
                <a:latin typeface="Segoe UI"/>
              </a:rPr>
              <a:t>Management</a:t>
            </a:r>
          </a:p>
        </p:txBody>
      </p:sp>
      <p:sp>
        <p:nvSpPr>
          <p:cNvPr id="261" name="TextBox 260">
            <a:extLst>
              <a:ext uri="{FF2B5EF4-FFF2-40B4-BE49-F238E27FC236}">
                <a16:creationId xmlns:a16="http://schemas.microsoft.com/office/drawing/2014/main" id="{7A9CC5CB-503F-44DB-9C88-28A6D0F89C4F}"/>
              </a:ext>
            </a:extLst>
          </p:cNvPr>
          <p:cNvSpPr txBox="1"/>
          <p:nvPr/>
        </p:nvSpPr>
        <p:spPr>
          <a:xfrm>
            <a:off x="4218961" y="3356515"/>
            <a:ext cx="745618"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Smart Spaces</a:t>
            </a:r>
          </a:p>
        </p:txBody>
      </p:sp>
      <p:sp>
        <p:nvSpPr>
          <p:cNvPr id="262" name="TextBox 261">
            <a:extLst>
              <a:ext uri="{FF2B5EF4-FFF2-40B4-BE49-F238E27FC236}">
                <a16:creationId xmlns:a16="http://schemas.microsoft.com/office/drawing/2014/main" id="{379BABCE-B7D7-46F1-82CC-863C72681925}"/>
              </a:ext>
            </a:extLst>
          </p:cNvPr>
          <p:cNvSpPr txBox="1"/>
          <p:nvPr/>
        </p:nvSpPr>
        <p:spPr>
          <a:xfrm>
            <a:off x="10132260" y="3289980"/>
            <a:ext cx="669300" cy="357850"/>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Grid</a:t>
            </a:r>
            <a:br>
              <a:rPr lang="en-US" sz="918">
                <a:solidFill>
                  <a:srgbClr val="000000">
                    <a:lumMod val="65000"/>
                    <a:lumOff val="35000"/>
                  </a:srgbClr>
                </a:solidFill>
                <a:latin typeface="Segoe UI"/>
              </a:rPr>
            </a:br>
            <a:r>
              <a:rPr lang="en-US" sz="918">
                <a:solidFill>
                  <a:srgbClr val="000000">
                    <a:lumMod val="65000"/>
                    <a:lumOff val="35000"/>
                  </a:srgbClr>
                </a:solidFill>
                <a:latin typeface="Segoe UI"/>
              </a:rPr>
              <a:t>Optimization</a:t>
            </a:r>
          </a:p>
        </p:txBody>
      </p:sp>
      <p:sp>
        <p:nvSpPr>
          <p:cNvPr id="368" name="Arc 367">
            <a:extLst>
              <a:ext uri="{FF2B5EF4-FFF2-40B4-BE49-F238E27FC236}">
                <a16:creationId xmlns:a16="http://schemas.microsoft.com/office/drawing/2014/main" id="{F801A25C-7EE6-407F-A6C2-4FAF4113F670}"/>
              </a:ext>
            </a:extLst>
          </p:cNvPr>
          <p:cNvSpPr/>
          <p:nvPr/>
        </p:nvSpPr>
        <p:spPr>
          <a:xfrm rot="20283340">
            <a:off x="1266056" y="1859248"/>
            <a:ext cx="4339520" cy="2863150"/>
          </a:xfrm>
          <a:prstGeom prst="arc">
            <a:avLst>
              <a:gd name="adj1" fmla="val 11605075"/>
              <a:gd name="adj2" fmla="val 21032039"/>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632">
              <a:solidFill>
                <a:srgbClr val="000000"/>
              </a:solidFill>
              <a:latin typeface="Segoe UI"/>
            </a:endParaRPr>
          </a:p>
        </p:txBody>
      </p:sp>
      <p:sp>
        <p:nvSpPr>
          <p:cNvPr id="369" name="Arc 368">
            <a:extLst>
              <a:ext uri="{FF2B5EF4-FFF2-40B4-BE49-F238E27FC236}">
                <a16:creationId xmlns:a16="http://schemas.microsoft.com/office/drawing/2014/main" id="{4F06F3D4-A49B-44CB-9DB9-A7F9BBC8BE34}"/>
              </a:ext>
            </a:extLst>
          </p:cNvPr>
          <p:cNvSpPr/>
          <p:nvPr/>
        </p:nvSpPr>
        <p:spPr>
          <a:xfrm rot="20325106">
            <a:off x="2639445" y="2294872"/>
            <a:ext cx="3017040" cy="2355970"/>
          </a:xfrm>
          <a:prstGeom prst="arc">
            <a:avLst>
              <a:gd name="adj1" fmla="val 11875894"/>
              <a:gd name="adj2" fmla="val 19943079"/>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632">
              <a:solidFill>
                <a:srgbClr val="000000"/>
              </a:solidFill>
              <a:latin typeface="Segoe UI"/>
            </a:endParaRPr>
          </a:p>
        </p:txBody>
      </p:sp>
      <p:sp>
        <p:nvSpPr>
          <p:cNvPr id="370" name="Arc 369">
            <a:extLst>
              <a:ext uri="{FF2B5EF4-FFF2-40B4-BE49-F238E27FC236}">
                <a16:creationId xmlns:a16="http://schemas.microsoft.com/office/drawing/2014/main" id="{2CAB7BBF-2A8D-4F11-AE12-1717A84F7EBA}"/>
              </a:ext>
            </a:extLst>
          </p:cNvPr>
          <p:cNvSpPr/>
          <p:nvPr/>
        </p:nvSpPr>
        <p:spPr>
          <a:xfrm rot="19885140">
            <a:off x="3800343" y="2866553"/>
            <a:ext cx="1832466" cy="760811"/>
          </a:xfrm>
          <a:prstGeom prst="arc">
            <a:avLst>
              <a:gd name="adj1" fmla="val 12224278"/>
              <a:gd name="adj2" fmla="val 19920620"/>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632">
              <a:solidFill>
                <a:srgbClr val="000000"/>
              </a:solidFill>
              <a:latin typeface="Segoe UI"/>
            </a:endParaRPr>
          </a:p>
        </p:txBody>
      </p:sp>
      <p:sp>
        <p:nvSpPr>
          <p:cNvPr id="371" name="Arc 370">
            <a:extLst>
              <a:ext uri="{FF2B5EF4-FFF2-40B4-BE49-F238E27FC236}">
                <a16:creationId xmlns:a16="http://schemas.microsoft.com/office/drawing/2014/main" id="{80495AED-34AC-44B1-B599-A2230022F501}"/>
              </a:ext>
            </a:extLst>
          </p:cNvPr>
          <p:cNvSpPr/>
          <p:nvPr/>
        </p:nvSpPr>
        <p:spPr>
          <a:xfrm rot="17587838">
            <a:off x="4591607" y="3272232"/>
            <a:ext cx="1806407" cy="444871"/>
          </a:xfrm>
          <a:prstGeom prst="arc">
            <a:avLst>
              <a:gd name="adj1" fmla="val 12670923"/>
              <a:gd name="adj2" fmla="val 20002269"/>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632">
              <a:solidFill>
                <a:srgbClr val="000000"/>
              </a:solidFill>
              <a:latin typeface="Segoe UI"/>
            </a:endParaRPr>
          </a:p>
        </p:txBody>
      </p:sp>
      <p:sp>
        <p:nvSpPr>
          <p:cNvPr id="372" name="Arc 371">
            <a:extLst>
              <a:ext uri="{FF2B5EF4-FFF2-40B4-BE49-F238E27FC236}">
                <a16:creationId xmlns:a16="http://schemas.microsoft.com/office/drawing/2014/main" id="{8C7BAA45-916B-48AD-A915-D8431B79D545}"/>
              </a:ext>
            </a:extLst>
          </p:cNvPr>
          <p:cNvSpPr/>
          <p:nvPr/>
        </p:nvSpPr>
        <p:spPr>
          <a:xfrm rot="3235988">
            <a:off x="5840950" y="3287365"/>
            <a:ext cx="1672747" cy="551029"/>
          </a:xfrm>
          <a:prstGeom prst="arc">
            <a:avLst>
              <a:gd name="adj1" fmla="val 12230876"/>
              <a:gd name="adj2" fmla="val 20360465"/>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632">
              <a:solidFill>
                <a:srgbClr val="000000"/>
              </a:solidFill>
              <a:latin typeface="Segoe UI"/>
            </a:endParaRPr>
          </a:p>
        </p:txBody>
      </p:sp>
      <p:sp>
        <p:nvSpPr>
          <p:cNvPr id="374" name="Arc 373">
            <a:extLst>
              <a:ext uri="{FF2B5EF4-FFF2-40B4-BE49-F238E27FC236}">
                <a16:creationId xmlns:a16="http://schemas.microsoft.com/office/drawing/2014/main" id="{C9D501E4-4745-4059-BB70-5126378C1AEE}"/>
              </a:ext>
            </a:extLst>
          </p:cNvPr>
          <p:cNvSpPr/>
          <p:nvPr/>
        </p:nvSpPr>
        <p:spPr>
          <a:xfrm rot="1757885">
            <a:off x="6120488" y="2482245"/>
            <a:ext cx="2513931" cy="1830382"/>
          </a:xfrm>
          <a:prstGeom prst="arc">
            <a:avLst>
              <a:gd name="adj1" fmla="val 12352388"/>
              <a:gd name="adj2" fmla="val 20251216"/>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632">
              <a:solidFill>
                <a:srgbClr val="000000"/>
              </a:solidFill>
              <a:latin typeface="Segoe UI"/>
            </a:endParaRPr>
          </a:p>
        </p:txBody>
      </p:sp>
      <p:sp>
        <p:nvSpPr>
          <p:cNvPr id="54" name="building_4" title="Icon of a warehouse with three doors">
            <a:extLst>
              <a:ext uri="{FF2B5EF4-FFF2-40B4-BE49-F238E27FC236}">
                <a16:creationId xmlns:a16="http://schemas.microsoft.com/office/drawing/2014/main" id="{49C2BE23-A363-4A3B-8F73-C7203196E001}"/>
              </a:ext>
            </a:extLst>
          </p:cNvPr>
          <p:cNvSpPr>
            <a:spLocks noChangeAspect="1" noEditPoints="1"/>
          </p:cNvSpPr>
          <p:nvPr/>
        </p:nvSpPr>
        <p:spPr bwMode="auto">
          <a:xfrm>
            <a:off x="9432819" y="3928163"/>
            <a:ext cx="451176" cy="361640"/>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632">
              <a:gradFill>
                <a:gsLst>
                  <a:gs pos="0">
                    <a:srgbClr val="505050"/>
                  </a:gs>
                  <a:gs pos="100000">
                    <a:srgbClr val="505050"/>
                  </a:gs>
                </a:gsLst>
              </a:gradFill>
              <a:latin typeface="Segoe UI"/>
            </a:endParaRPr>
          </a:p>
        </p:txBody>
      </p:sp>
      <p:sp>
        <p:nvSpPr>
          <p:cNvPr id="397" name="Truck" title="Icon of a truck with a storage trailer">
            <a:extLst>
              <a:ext uri="{FF2B5EF4-FFF2-40B4-BE49-F238E27FC236}">
                <a16:creationId xmlns:a16="http://schemas.microsoft.com/office/drawing/2014/main" id="{3C4E162E-FE98-4471-B6B6-F8A55295F066}"/>
              </a:ext>
            </a:extLst>
          </p:cNvPr>
          <p:cNvSpPr>
            <a:spLocks noChangeAspect="1" noEditPoints="1"/>
          </p:cNvSpPr>
          <p:nvPr/>
        </p:nvSpPr>
        <p:spPr bwMode="auto">
          <a:xfrm>
            <a:off x="4045360" y="4386988"/>
            <a:ext cx="519566" cy="237794"/>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lin ang="5400000" scaled="1"/>
              </a:gradFill>
              <a:latin typeface="Segoe UI"/>
            </a:endParaRPr>
          </a:p>
        </p:txBody>
      </p:sp>
      <p:grpSp>
        <p:nvGrpSpPr>
          <p:cNvPr id="415" name="Group 414">
            <a:extLst>
              <a:ext uri="{FF2B5EF4-FFF2-40B4-BE49-F238E27FC236}">
                <a16:creationId xmlns:a16="http://schemas.microsoft.com/office/drawing/2014/main" id="{1B338ECA-9686-484E-9F9A-966520D4D7B8}"/>
              </a:ext>
            </a:extLst>
          </p:cNvPr>
          <p:cNvGrpSpPr/>
          <p:nvPr/>
        </p:nvGrpSpPr>
        <p:grpSpPr>
          <a:xfrm>
            <a:off x="6371387" y="4685582"/>
            <a:ext cx="250134" cy="308133"/>
            <a:chOff x="7136366" y="4913421"/>
            <a:chExt cx="291380" cy="358943"/>
          </a:xfrm>
        </p:grpSpPr>
        <p:sp>
          <p:nvSpPr>
            <p:cNvPr id="412" name="Rectangle 411">
              <a:extLst>
                <a:ext uri="{FF2B5EF4-FFF2-40B4-BE49-F238E27FC236}">
                  <a16:creationId xmlns:a16="http://schemas.microsoft.com/office/drawing/2014/main" id="{49C89D49-D8CC-4DAB-98C5-7F42C04325CA}"/>
                </a:ext>
              </a:extLst>
            </p:cNvPr>
            <p:cNvSpPr/>
            <p:nvPr/>
          </p:nvSpPr>
          <p:spPr bwMode="auto">
            <a:xfrm>
              <a:off x="7136366" y="4913421"/>
              <a:ext cx="291380" cy="204545"/>
            </a:xfrm>
            <a:prstGeom prst="rect">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3" name="Straight Connector 412">
              <a:extLst>
                <a:ext uri="{FF2B5EF4-FFF2-40B4-BE49-F238E27FC236}">
                  <a16:creationId xmlns:a16="http://schemas.microsoft.com/office/drawing/2014/main" id="{DA42F70D-1FB4-4E7B-A250-678F2FAD84C9}"/>
                </a:ext>
              </a:extLst>
            </p:cNvPr>
            <p:cNvCxnSpPr>
              <a:cxnSpLocks/>
            </p:cNvCxnSpPr>
            <p:nvPr/>
          </p:nvCxnSpPr>
          <p:spPr>
            <a:xfrm flipH="1">
              <a:off x="7172223" y="5119436"/>
              <a:ext cx="0" cy="149575"/>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66D87C50-29FF-4E6F-9AA4-7A66F3E0E9C5}"/>
                </a:ext>
              </a:extLst>
            </p:cNvPr>
            <p:cNvCxnSpPr>
              <a:cxnSpLocks/>
            </p:cNvCxnSpPr>
            <p:nvPr/>
          </p:nvCxnSpPr>
          <p:spPr>
            <a:xfrm flipH="1">
              <a:off x="7384547" y="5122789"/>
              <a:ext cx="0" cy="149575"/>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9" name="car_3" title="Icon of a car with signal lines on top">
            <a:extLst>
              <a:ext uri="{FF2B5EF4-FFF2-40B4-BE49-F238E27FC236}">
                <a16:creationId xmlns:a16="http://schemas.microsoft.com/office/drawing/2014/main" id="{2E370F99-954E-493B-997B-66880FAC087B}"/>
              </a:ext>
            </a:extLst>
          </p:cNvPr>
          <p:cNvSpPr>
            <a:spLocks noChangeAspect="1" noEditPoints="1"/>
          </p:cNvSpPr>
          <p:nvPr/>
        </p:nvSpPr>
        <p:spPr bwMode="auto">
          <a:xfrm rot="21170291">
            <a:off x="7131019" y="5126479"/>
            <a:ext cx="295727" cy="222111"/>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lin ang="5400000" scaled="1"/>
              </a:gradFill>
              <a:latin typeface="Segoe UI"/>
            </a:endParaRPr>
          </a:p>
        </p:txBody>
      </p:sp>
      <p:grpSp>
        <p:nvGrpSpPr>
          <p:cNvPr id="7" name="Group 6">
            <a:extLst>
              <a:ext uri="{FF2B5EF4-FFF2-40B4-BE49-F238E27FC236}">
                <a16:creationId xmlns:a16="http://schemas.microsoft.com/office/drawing/2014/main" id="{5ED89487-A080-4E7C-AE97-3FB1C20FCC66}"/>
              </a:ext>
            </a:extLst>
          </p:cNvPr>
          <p:cNvGrpSpPr/>
          <p:nvPr/>
        </p:nvGrpSpPr>
        <p:grpSpPr>
          <a:xfrm>
            <a:off x="4103487" y="3860793"/>
            <a:ext cx="442742" cy="554381"/>
            <a:chOff x="4564839" y="3941761"/>
            <a:chExt cx="515748" cy="645796"/>
          </a:xfrm>
        </p:grpSpPr>
        <p:cxnSp>
          <p:nvCxnSpPr>
            <p:cNvPr id="463" name="Straight Connector 462">
              <a:extLst>
                <a:ext uri="{FF2B5EF4-FFF2-40B4-BE49-F238E27FC236}">
                  <a16:creationId xmlns:a16="http://schemas.microsoft.com/office/drawing/2014/main" id="{19AE8825-C295-417D-8367-D5374B4C75C3}"/>
                </a:ext>
              </a:extLst>
            </p:cNvPr>
            <p:cNvCxnSpPr>
              <a:cxnSpLocks/>
            </p:cNvCxnSpPr>
            <p:nvPr/>
          </p:nvCxnSpPr>
          <p:spPr>
            <a:xfrm>
              <a:off x="4764647" y="4006668"/>
              <a:ext cx="2943" cy="387750"/>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9090DC3C-4CF2-47E8-9D5E-F9B192AD0E86}"/>
                </a:ext>
              </a:extLst>
            </p:cNvPr>
            <p:cNvCxnSpPr>
              <a:cxnSpLocks/>
            </p:cNvCxnSpPr>
            <p:nvPr/>
          </p:nvCxnSpPr>
          <p:spPr>
            <a:xfrm flipV="1">
              <a:off x="4708739" y="4038444"/>
              <a:ext cx="107688" cy="1245"/>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9BBC4B43-472C-4A4F-A76B-0D22B774F2BE}"/>
                </a:ext>
              </a:extLst>
            </p:cNvPr>
            <p:cNvCxnSpPr>
              <a:cxnSpLocks/>
            </p:cNvCxnSpPr>
            <p:nvPr/>
          </p:nvCxnSpPr>
          <p:spPr>
            <a:xfrm flipV="1">
              <a:off x="4708711" y="4090540"/>
              <a:ext cx="107688" cy="1245"/>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36650E3A-6B16-430B-AC09-4109C458B206}"/>
                </a:ext>
              </a:extLst>
            </p:cNvPr>
            <p:cNvCxnSpPr>
              <a:cxnSpLocks/>
            </p:cNvCxnSpPr>
            <p:nvPr/>
          </p:nvCxnSpPr>
          <p:spPr>
            <a:xfrm>
              <a:off x="4620775" y="3941761"/>
              <a:ext cx="2943" cy="387750"/>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B778F288-9E1E-436D-B8A1-3743E7AFFD08}"/>
                </a:ext>
              </a:extLst>
            </p:cNvPr>
            <p:cNvCxnSpPr>
              <a:cxnSpLocks/>
            </p:cNvCxnSpPr>
            <p:nvPr/>
          </p:nvCxnSpPr>
          <p:spPr>
            <a:xfrm flipV="1">
              <a:off x="4564867" y="3973537"/>
              <a:ext cx="107688" cy="1245"/>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6CBC2F16-C524-49D9-8EC9-047EB7363036}"/>
                </a:ext>
              </a:extLst>
            </p:cNvPr>
            <p:cNvCxnSpPr>
              <a:cxnSpLocks/>
            </p:cNvCxnSpPr>
            <p:nvPr/>
          </p:nvCxnSpPr>
          <p:spPr>
            <a:xfrm flipV="1">
              <a:off x="4564839" y="4025633"/>
              <a:ext cx="107688" cy="1245"/>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2658B6A4-C352-457D-A83A-E26214784F79}"/>
                </a:ext>
              </a:extLst>
            </p:cNvPr>
            <p:cNvCxnSpPr>
              <a:cxnSpLocks/>
            </p:cNvCxnSpPr>
            <p:nvPr/>
          </p:nvCxnSpPr>
          <p:spPr>
            <a:xfrm>
              <a:off x="4896727" y="4118428"/>
              <a:ext cx="2943" cy="387750"/>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AF13E656-A135-481B-B6AB-C2ED4A2EE223}"/>
                </a:ext>
              </a:extLst>
            </p:cNvPr>
            <p:cNvCxnSpPr>
              <a:cxnSpLocks/>
            </p:cNvCxnSpPr>
            <p:nvPr/>
          </p:nvCxnSpPr>
          <p:spPr>
            <a:xfrm flipV="1">
              <a:off x="4840819" y="4150204"/>
              <a:ext cx="107688" cy="1245"/>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F29D5586-788B-4AAA-98A2-6FC9718A063A}"/>
                </a:ext>
              </a:extLst>
            </p:cNvPr>
            <p:cNvCxnSpPr>
              <a:cxnSpLocks/>
            </p:cNvCxnSpPr>
            <p:nvPr/>
          </p:nvCxnSpPr>
          <p:spPr>
            <a:xfrm flipV="1">
              <a:off x="4840791" y="4202300"/>
              <a:ext cx="107688" cy="1245"/>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E93B58EB-7129-4FDC-9292-08D34251DAB9}"/>
                </a:ext>
              </a:extLst>
            </p:cNvPr>
            <p:cNvCxnSpPr>
              <a:cxnSpLocks/>
            </p:cNvCxnSpPr>
            <p:nvPr/>
          </p:nvCxnSpPr>
          <p:spPr>
            <a:xfrm>
              <a:off x="5027627" y="4199807"/>
              <a:ext cx="2943" cy="387750"/>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8185F339-EB67-4FC8-B38A-55006688BD0E}"/>
                </a:ext>
              </a:extLst>
            </p:cNvPr>
            <p:cNvCxnSpPr>
              <a:cxnSpLocks/>
            </p:cNvCxnSpPr>
            <p:nvPr/>
          </p:nvCxnSpPr>
          <p:spPr>
            <a:xfrm flipV="1">
              <a:off x="4972899" y="4251804"/>
              <a:ext cx="107688" cy="1245"/>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EB0A2892-A945-4C56-886B-79552455E67E}"/>
                </a:ext>
              </a:extLst>
            </p:cNvPr>
            <p:cNvCxnSpPr>
              <a:cxnSpLocks/>
            </p:cNvCxnSpPr>
            <p:nvPr/>
          </p:nvCxnSpPr>
          <p:spPr>
            <a:xfrm flipV="1">
              <a:off x="4972871" y="4303900"/>
              <a:ext cx="107688" cy="1245"/>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8" name="Group 477">
            <a:extLst>
              <a:ext uri="{FF2B5EF4-FFF2-40B4-BE49-F238E27FC236}">
                <a16:creationId xmlns:a16="http://schemas.microsoft.com/office/drawing/2014/main" id="{789B5697-E7F3-45F3-A710-01C5FA69BEEA}"/>
              </a:ext>
            </a:extLst>
          </p:cNvPr>
          <p:cNvGrpSpPr/>
          <p:nvPr/>
        </p:nvGrpSpPr>
        <p:grpSpPr>
          <a:xfrm>
            <a:off x="10394153" y="3638285"/>
            <a:ext cx="351029" cy="522457"/>
            <a:chOff x="2339376" y="4576358"/>
            <a:chExt cx="408912" cy="608607"/>
          </a:xfrm>
        </p:grpSpPr>
        <p:cxnSp>
          <p:nvCxnSpPr>
            <p:cNvPr id="81" name="Straight Connector 80">
              <a:extLst>
                <a:ext uri="{FF2B5EF4-FFF2-40B4-BE49-F238E27FC236}">
                  <a16:creationId xmlns:a16="http://schemas.microsoft.com/office/drawing/2014/main" id="{90437654-6F64-41B8-8348-1963CFDCC3C1}"/>
                </a:ext>
              </a:extLst>
            </p:cNvPr>
            <p:cNvCxnSpPr>
              <a:cxnSpLocks/>
            </p:cNvCxnSpPr>
            <p:nvPr/>
          </p:nvCxnSpPr>
          <p:spPr>
            <a:xfrm>
              <a:off x="2540211" y="4797215"/>
              <a:ext cx="2943" cy="387750"/>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5" name="Oval 474">
              <a:extLst>
                <a:ext uri="{FF2B5EF4-FFF2-40B4-BE49-F238E27FC236}">
                  <a16:creationId xmlns:a16="http://schemas.microsoft.com/office/drawing/2014/main" id="{891435FB-AF45-43B1-8790-2DCE101B697E}"/>
                </a:ext>
              </a:extLst>
            </p:cNvPr>
            <p:cNvSpPr/>
            <p:nvPr/>
          </p:nvSpPr>
          <p:spPr bwMode="auto">
            <a:xfrm rot="2775739" flipH="1">
              <a:off x="2440109" y="4771801"/>
              <a:ext cx="27432" cy="228898"/>
            </a:xfrm>
            <a:prstGeom prst="ellipse">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6" name="Oval 475">
              <a:extLst>
                <a:ext uri="{FF2B5EF4-FFF2-40B4-BE49-F238E27FC236}">
                  <a16:creationId xmlns:a16="http://schemas.microsoft.com/office/drawing/2014/main" id="{C10023A2-D38A-4AA7-AB05-71D3F9144A0C}"/>
                </a:ext>
              </a:extLst>
            </p:cNvPr>
            <p:cNvSpPr/>
            <p:nvPr/>
          </p:nvSpPr>
          <p:spPr bwMode="auto">
            <a:xfrm rot="18467043" flipH="1">
              <a:off x="2620123" y="4763431"/>
              <a:ext cx="27432" cy="228898"/>
            </a:xfrm>
            <a:prstGeom prst="ellipse">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Oval 476">
              <a:extLst>
                <a:ext uri="{FF2B5EF4-FFF2-40B4-BE49-F238E27FC236}">
                  <a16:creationId xmlns:a16="http://schemas.microsoft.com/office/drawing/2014/main" id="{5D8A12E1-ED4F-4160-8B4C-0DB703E02D96}"/>
                </a:ext>
              </a:extLst>
            </p:cNvPr>
            <p:cNvSpPr/>
            <p:nvPr/>
          </p:nvSpPr>
          <p:spPr bwMode="auto">
            <a:xfrm flipH="1">
              <a:off x="2523847" y="4576358"/>
              <a:ext cx="27432" cy="228898"/>
            </a:xfrm>
            <a:prstGeom prst="ellipse">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79" name="Group 478">
            <a:extLst>
              <a:ext uri="{FF2B5EF4-FFF2-40B4-BE49-F238E27FC236}">
                <a16:creationId xmlns:a16="http://schemas.microsoft.com/office/drawing/2014/main" id="{43C9CCE1-B960-4C1B-A8E3-B2E4B2C9C9DA}"/>
              </a:ext>
            </a:extLst>
          </p:cNvPr>
          <p:cNvGrpSpPr/>
          <p:nvPr/>
        </p:nvGrpSpPr>
        <p:grpSpPr>
          <a:xfrm>
            <a:off x="10568135" y="3695283"/>
            <a:ext cx="351029" cy="522457"/>
            <a:chOff x="2339376" y="4576358"/>
            <a:chExt cx="408912" cy="608607"/>
          </a:xfrm>
        </p:grpSpPr>
        <p:cxnSp>
          <p:nvCxnSpPr>
            <p:cNvPr id="480" name="Straight Connector 479">
              <a:extLst>
                <a:ext uri="{FF2B5EF4-FFF2-40B4-BE49-F238E27FC236}">
                  <a16:creationId xmlns:a16="http://schemas.microsoft.com/office/drawing/2014/main" id="{A6D0BC81-F680-4D02-A324-E0DE842CF2AA}"/>
                </a:ext>
              </a:extLst>
            </p:cNvPr>
            <p:cNvCxnSpPr>
              <a:cxnSpLocks/>
            </p:cNvCxnSpPr>
            <p:nvPr/>
          </p:nvCxnSpPr>
          <p:spPr>
            <a:xfrm>
              <a:off x="2540211" y="4797215"/>
              <a:ext cx="2943" cy="387750"/>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1" name="Oval 480">
              <a:extLst>
                <a:ext uri="{FF2B5EF4-FFF2-40B4-BE49-F238E27FC236}">
                  <a16:creationId xmlns:a16="http://schemas.microsoft.com/office/drawing/2014/main" id="{BE7EDA09-6A48-4E07-BA9E-3E2D1B7A5520}"/>
                </a:ext>
              </a:extLst>
            </p:cNvPr>
            <p:cNvSpPr/>
            <p:nvPr/>
          </p:nvSpPr>
          <p:spPr bwMode="auto">
            <a:xfrm rot="2775739" flipH="1">
              <a:off x="2440109" y="4771801"/>
              <a:ext cx="27432" cy="228898"/>
            </a:xfrm>
            <a:prstGeom prst="ellipse">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2" name="Oval 481">
              <a:extLst>
                <a:ext uri="{FF2B5EF4-FFF2-40B4-BE49-F238E27FC236}">
                  <a16:creationId xmlns:a16="http://schemas.microsoft.com/office/drawing/2014/main" id="{7498BF92-293A-4275-AE36-FDF68DE79AEF}"/>
                </a:ext>
              </a:extLst>
            </p:cNvPr>
            <p:cNvSpPr/>
            <p:nvPr/>
          </p:nvSpPr>
          <p:spPr bwMode="auto">
            <a:xfrm rot="18467043" flipH="1">
              <a:off x="2620123" y="4763431"/>
              <a:ext cx="27432" cy="228898"/>
            </a:xfrm>
            <a:prstGeom prst="ellipse">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3" name="Oval 482">
              <a:extLst>
                <a:ext uri="{FF2B5EF4-FFF2-40B4-BE49-F238E27FC236}">
                  <a16:creationId xmlns:a16="http://schemas.microsoft.com/office/drawing/2014/main" id="{B7B9E72F-73A4-44D2-B238-9C7F355EA078}"/>
                </a:ext>
              </a:extLst>
            </p:cNvPr>
            <p:cNvSpPr/>
            <p:nvPr/>
          </p:nvSpPr>
          <p:spPr bwMode="auto">
            <a:xfrm flipH="1">
              <a:off x="2523847" y="4576358"/>
              <a:ext cx="27432" cy="228898"/>
            </a:xfrm>
            <a:prstGeom prst="ellipse">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84" name="Group 483">
            <a:extLst>
              <a:ext uri="{FF2B5EF4-FFF2-40B4-BE49-F238E27FC236}">
                <a16:creationId xmlns:a16="http://schemas.microsoft.com/office/drawing/2014/main" id="{9FD563CF-DD72-4A9E-9FEB-D5571988CFA3}"/>
              </a:ext>
            </a:extLst>
          </p:cNvPr>
          <p:cNvGrpSpPr/>
          <p:nvPr/>
        </p:nvGrpSpPr>
        <p:grpSpPr>
          <a:xfrm>
            <a:off x="10742117" y="3752279"/>
            <a:ext cx="351029" cy="522457"/>
            <a:chOff x="2339376" y="4576358"/>
            <a:chExt cx="408912" cy="608607"/>
          </a:xfrm>
        </p:grpSpPr>
        <p:cxnSp>
          <p:nvCxnSpPr>
            <p:cNvPr id="485" name="Straight Connector 484">
              <a:extLst>
                <a:ext uri="{FF2B5EF4-FFF2-40B4-BE49-F238E27FC236}">
                  <a16:creationId xmlns:a16="http://schemas.microsoft.com/office/drawing/2014/main" id="{8C14CFCA-FC61-48E7-93F3-1B4B4CAE5AC9}"/>
                </a:ext>
              </a:extLst>
            </p:cNvPr>
            <p:cNvCxnSpPr>
              <a:cxnSpLocks/>
            </p:cNvCxnSpPr>
            <p:nvPr/>
          </p:nvCxnSpPr>
          <p:spPr>
            <a:xfrm>
              <a:off x="2540211" y="4797215"/>
              <a:ext cx="2943" cy="387750"/>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6" name="Oval 485">
              <a:extLst>
                <a:ext uri="{FF2B5EF4-FFF2-40B4-BE49-F238E27FC236}">
                  <a16:creationId xmlns:a16="http://schemas.microsoft.com/office/drawing/2014/main" id="{0D886A21-6DF9-4142-B90B-998B5D932DBC}"/>
                </a:ext>
              </a:extLst>
            </p:cNvPr>
            <p:cNvSpPr/>
            <p:nvPr/>
          </p:nvSpPr>
          <p:spPr bwMode="auto">
            <a:xfrm rot="2775739" flipH="1">
              <a:off x="2440109" y="4771801"/>
              <a:ext cx="27432" cy="228898"/>
            </a:xfrm>
            <a:prstGeom prst="ellipse">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7" name="Oval 486">
              <a:extLst>
                <a:ext uri="{FF2B5EF4-FFF2-40B4-BE49-F238E27FC236}">
                  <a16:creationId xmlns:a16="http://schemas.microsoft.com/office/drawing/2014/main" id="{D508BCE8-A461-4994-836B-B0281BC3B067}"/>
                </a:ext>
              </a:extLst>
            </p:cNvPr>
            <p:cNvSpPr/>
            <p:nvPr/>
          </p:nvSpPr>
          <p:spPr bwMode="auto">
            <a:xfrm rot="18467043" flipH="1">
              <a:off x="2620123" y="4763431"/>
              <a:ext cx="27432" cy="228898"/>
            </a:xfrm>
            <a:prstGeom prst="ellipse">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8" name="Oval 487">
              <a:extLst>
                <a:ext uri="{FF2B5EF4-FFF2-40B4-BE49-F238E27FC236}">
                  <a16:creationId xmlns:a16="http://schemas.microsoft.com/office/drawing/2014/main" id="{DDA327D9-148C-4731-ADD0-2A31E8769F61}"/>
                </a:ext>
              </a:extLst>
            </p:cNvPr>
            <p:cNvSpPr/>
            <p:nvPr/>
          </p:nvSpPr>
          <p:spPr bwMode="auto">
            <a:xfrm flipH="1">
              <a:off x="2523847" y="4576358"/>
              <a:ext cx="27432" cy="228898"/>
            </a:xfrm>
            <a:prstGeom prst="ellipse">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01" name="SecurityCamera_EB35" title="Icon of a security camera">
            <a:extLst>
              <a:ext uri="{FF2B5EF4-FFF2-40B4-BE49-F238E27FC236}">
                <a16:creationId xmlns:a16="http://schemas.microsoft.com/office/drawing/2014/main" id="{DD833A23-EDB4-4D5D-91FC-81495144938E}"/>
              </a:ext>
            </a:extLst>
          </p:cNvPr>
          <p:cNvSpPr>
            <a:spLocks noChangeAspect="1" noEditPoints="1"/>
          </p:cNvSpPr>
          <p:nvPr/>
        </p:nvSpPr>
        <p:spPr bwMode="auto">
          <a:xfrm flipH="1">
            <a:off x="3224145" y="3643061"/>
            <a:ext cx="129815" cy="112073"/>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632">
              <a:solidFill>
                <a:srgbClr val="000000"/>
              </a:solidFill>
              <a:latin typeface="Segoe UI"/>
            </a:endParaRPr>
          </a:p>
        </p:txBody>
      </p:sp>
      <p:sp>
        <p:nvSpPr>
          <p:cNvPr id="23" name="Rectangle: Rounded Corners 22">
            <a:extLst>
              <a:ext uri="{FF2B5EF4-FFF2-40B4-BE49-F238E27FC236}">
                <a16:creationId xmlns:a16="http://schemas.microsoft.com/office/drawing/2014/main" id="{A67C6641-CE95-45EF-9923-03C5F3D7CC13}"/>
              </a:ext>
            </a:extLst>
          </p:cNvPr>
          <p:cNvSpPr/>
          <p:nvPr/>
        </p:nvSpPr>
        <p:spPr bwMode="auto">
          <a:xfrm>
            <a:off x="7715000" y="5278626"/>
            <a:ext cx="1055923" cy="327797"/>
          </a:xfrm>
          <a:prstGeom prst="roundRect">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918" b="1">
                <a:gradFill>
                  <a:gsLst>
                    <a:gs pos="0">
                      <a:srgbClr val="FFFFFF"/>
                    </a:gs>
                    <a:gs pos="100000">
                      <a:srgbClr val="FFFFFF"/>
                    </a:gs>
                  </a:gsLst>
                  <a:lin ang="5400000" scaled="0"/>
                </a:gradFill>
                <a:latin typeface="Segoe UI"/>
                <a:ea typeface="Segoe UI" pitchFamily="34" charset="0"/>
                <a:cs typeface="Segoe UI" pitchFamily="34" charset="0"/>
              </a:rPr>
              <a:t>AUTOMOTIVE</a:t>
            </a:r>
          </a:p>
        </p:txBody>
      </p:sp>
      <p:sp>
        <p:nvSpPr>
          <p:cNvPr id="403" name="car" title="Icon of a car">
            <a:extLst>
              <a:ext uri="{FF2B5EF4-FFF2-40B4-BE49-F238E27FC236}">
                <a16:creationId xmlns:a16="http://schemas.microsoft.com/office/drawing/2014/main" id="{CFB06432-E0D3-47B8-AA98-B9A968B70C39}"/>
              </a:ext>
            </a:extLst>
          </p:cNvPr>
          <p:cNvSpPr>
            <a:spLocks noChangeAspect="1" noEditPoints="1"/>
          </p:cNvSpPr>
          <p:nvPr/>
        </p:nvSpPr>
        <p:spPr bwMode="auto">
          <a:xfrm>
            <a:off x="7362767" y="4585708"/>
            <a:ext cx="221580" cy="16979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gradFill>
              <a:latin typeface="Segoe UI"/>
            </a:endParaRPr>
          </a:p>
        </p:txBody>
      </p:sp>
      <p:sp>
        <p:nvSpPr>
          <p:cNvPr id="10" name="Trapezoid 9">
            <a:extLst>
              <a:ext uri="{FF2B5EF4-FFF2-40B4-BE49-F238E27FC236}">
                <a16:creationId xmlns:a16="http://schemas.microsoft.com/office/drawing/2014/main" id="{05CE745B-DC63-4DB9-A105-143E37AA5BFA}"/>
              </a:ext>
            </a:extLst>
          </p:cNvPr>
          <p:cNvSpPr/>
          <p:nvPr/>
        </p:nvSpPr>
        <p:spPr bwMode="auto">
          <a:xfrm>
            <a:off x="9985754" y="4219175"/>
            <a:ext cx="233282" cy="137174"/>
          </a:xfrm>
          <a:prstGeom prst="trapezoid">
            <a:avLst/>
          </a:prstGeom>
          <a:pattFill prst="ltHorz">
            <a:fgClr>
              <a:schemeClr val="tx1">
                <a:lumMod val="65000"/>
                <a:lumOff val="35000"/>
              </a:schemeClr>
            </a:fgClr>
            <a:bgClr>
              <a:schemeClr val="bg1"/>
            </a:bgClr>
          </a:patt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solidFill>
                <a:srgbClr val="000000">
                  <a:lumMod val="65000"/>
                  <a:lumOff val="35000"/>
                </a:srgbClr>
              </a:solidFill>
              <a:latin typeface="Segoe UI"/>
              <a:ea typeface="Segoe UI" pitchFamily="34" charset="0"/>
              <a:cs typeface="Segoe UI" pitchFamily="34" charset="0"/>
            </a:endParaRPr>
          </a:p>
        </p:txBody>
      </p:sp>
      <p:sp>
        <p:nvSpPr>
          <p:cNvPr id="429" name="Trapezoid 428">
            <a:extLst>
              <a:ext uri="{FF2B5EF4-FFF2-40B4-BE49-F238E27FC236}">
                <a16:creationId xmlns:a16="http://schemas.microsoft.com/office/drawing/2014/main" id="{CE657AF5-8C58-4242-A253-E397D854E02B}"/>
              </a:ext>
            </a:extLst>
          </p:cNvPr>
          <p:cNvSpPr/>
          <p:nvPr/>
        </p:nvSpPr>
        <p:spPr bwMode="auto">
          <a:xfrm>
            <a:off x="10247100" y="4216952"/>
            <a:ext cx="233282" cy="137174"/>
          </a:xfrm>
          <a:prstGeom prst="trapezoid">
            <a:avLst/>
          </a:prstGeom>
          <a:pattFill prst="ltHorz">
            <a:fgClr>
              <a:schemeClr val="tx1">
                <a:lumMod val="65000"/>
                <a:lumOff val="35000"/>
              </a:schemeClr>
            </a:fgClr>
            <a:bgClr>
              <a:schemeClr val="bg1"/>
            </a:bgClr>
          </a:patt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solidFill>
                <a:srgbClr val="000000">
                  <a:lumMod val="65000"/>
                  <a:lumOff val="35000"/>
                </a:srgbClr>
              </a:solidFill>
              <a:latin typeface="Segoe UI"/>
              <a:ea typeface="Segoe UI" pitchFamily="34" charset="0"/>
              <a:cs typeface="Segoe UI" pitchFamily="34" charset="0"/>
            </a:endParaRPr>
          </a:p>
        </p:txBody>
      </p:sp>
      <p:sp>
        <p:nvSpPr>
          <p:cNvPr id="426" name="Trapezoid 425">
            <a:extLst>
              <a:ext uri="{FF2B5EF4-FFF2-40B4-BE49-F238E27FC236}">
                <a16:creationId xmlns:a16="http://schemas.microsoft.com/office/drawing/2014/main" id="{145AA62F-FD6A-4D32-ADF5-66045C5D8E6E}"/>
              </a:ext>
            </a:extLst>
          </p:cNvPr>
          <p:cNvSpPr/>
          <p:nvPr/>
        </p:nvSpPr>
        <p:spPr bwMode="auto">
          <a:xfrm>
            <a:off x="10116481" y="4252598"/>
            <a:ext cx="233282" cy="137174"/>
          </a:xfrm>
          <a:prstGeom prst="trapezoid">
            <a:avLst/>
          </a:prstGeom>
          <a:pattFill prst="ltHorz">
            <a:fgClr>
              <a:schemeClr val="tx1">
                <a:lumMod val="65000"/>
                <a:lumOff val="35000"/>
              </a:schemeClr>
            </a:fgClr>
            <a:bgClr>
              <a:schemeClr val="bg1"/>
            </a:bgClr>
          </a:patt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solidFill>
                <a:srgbClr val="000000">
                  <a:lumMod val="65000"/>
                  <a:lumOff val="35000"/>
                </a:srgbClr>
              </a:solidFill>
              <a:latin typeface="Segoe UI"/>
              <a:ea typeface="Segoe UI" pitchFamily="34" charset="0"/>
              <a:cs typeface="Segoe UI" pitchFamily="34" charset="0"/>
            </a:endParaRPr>
          </a:p>
        </p:txBody>
      </p:sp>
      <p:sp>
        <p:nvSpPr>
          <p:cNvPr id="430" name="Sun" title="Icon of the sun">
            <a:extLst>
              <a:ext uri="{FF2B5EF4-FFF2-40B4-BE49-F238E27FC236}">
                <a16:creationId xmlns:a16="http://schemas.microsoft.com/office/drawing/2014/main" id="{6D7A7A86-4B27-4C8E-B136-24CEF2326E35}"/>
              </a:ext>
            </a:extLst>
          </p:cNvPr>
          <p:cNvSpPr>
            <a:spLocks noChangeAspect="1" noEditPoints="1"/>
          </p:cNvSpPr>
          <p:nvPr/>
        </p:nvSpPr>
        <p:spPr bwMode="auto">
          <a:xfrm>
            <a:off x="10068532" y="3887367"/>
            <a:ext cx="313986" cy="313986"/>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632">
              <a:solidFill>
                <a:srgbClr val="000000">
                  <a:lumMod val="65000"/>
                  <a:lumOff val="35000"/>
                </a:srgbClr>
              </a:solidFill>
              <a:latin typeface="Segoe UI"/>
            </a:endParaRPr>
          </a:p>
        </p:txBody>
      </p:sp>
      <p:cxnSp>
        <p:nvCxnSpPr>
          <p:cNvPr id="18" name="Straight Connector 17">
            <a:extLst>
              <a:ext uri="{FF2B5EF4-FFF2-40B4-BE49-F238E27FC236}">
                <a16:creationId xmlns:a16="http://schemas.microsoft.com/office/drawing/2014/main" id="{E065EE46-276A-4ADD-992E-2C75FF339BB3}"/>
              </a:ext>
            </a:extLst>
          </p:cNvPr>
          <p:cNvCxnSpPr>
            <a:cxnSpLocks/>
          </p:cNvCxnSpPr>
          <p:nvPr/>
        </p:nvCxnSpPr>
        <p:spPr>
          <a:xfrm>
            <a:off x="3911966" y="3031815"/>
            <a:ext cx="95496" cy="163092"/>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9EB4A0E6-C6E6-413D-B4FE-7C76DE561CFF}"/>
              </a:ext>
            </a:extLst>
          </p:cNvPr>
          <p:cNvCxnSpPr>
            <a:cxnSpLocks/>
          </p:cNvCxnSpPr>
          <p:nvPr/>
        </p:nvCxnSpPr>
        <p:spPr>
          <a:xfrm flipH="1">
            <a:off x="3755142" y="3033116"/>
            <a:ext cx="95496" cy="163092"/>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7D976814-3505-4246-9252-5D55B2C15388}"/>
              </a:ext>
            </a:extLst>
          </p:cNvPr>
          <p:cNvSpPr txBox="1"/>
          <p:nvPr/>
        </p:nvSpPr>
        <p:spPr>
          <a:xfrm>
            <a:off x="6406094" y="3574221"/>
            <a:ext cx="680761" cy="516960"/>
          </a:xfrm>
          <a:prstGeom prst="rect">
            <a:avLst/>
          </a:prstGeom>
          <a:noFill/>
          <a:effectLst>
            <a:softEdge rad="31750"/>
          </a:effectLst>
        </p:spPr>
        <p:txBody>
          <a:bodyPr wrap="square" lIns="0" tIns="46630"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Comms Network</a:t>
            </a:r>
            <a:br>
              <a:rPr lang="en-US" sz="918">
                <a:solidFill>
                  <a:srgbClr val="000000">
                    <a:lumMod val="65000"/>
                    <a:lumOff val="35000"/>
                  </a:srgbClr>
                </a:solidFill>
                <a:latin typeface="Segoe UI"/>
              </a:rPr>
            </a:br>
            <a:r>
              <a:rPr lang="en-US" sz="918">
                <a:solidFill>
                  <a:srgbClr val="000000">
                    <a:lumMod val="65000"/>
                    <a:lumOff val="35000"/>
                  </a:srgbClr>
                </a:solidFill>
                <a:latin typeface="Segoe UI"/>
              </a:rPr>
              <a:t>Optimization</a:t>
            </a:r>
          </a:p>
        </p:txBody>
      </p:sp>
      <p:sp>
        <p:nvSpPr>
          <p:cNvPr id="50" name="factory_3" title="Icon of a factory">
            <a:extLst>
              <a:ext uri="{FF2B5EF4-FFF2-40B4-BE49-F238E27FC236}">
                <a16:creationId xmlns:a16="http://schemas.microsoft.com/office/drawing/2014/main" id="{9766D769-A4AE-4037-9155-743DC09056DC}"/>
              </a:ext>
            </a:extLst>
          </p:cNvPr>
          <p:cNvSpPr>
            <a:spLocks noChangeAspect="1" noEditPoints="1"/>
          </p:cNvSpPr>
          <p:nvPr/>
        </p:nvSpPr>
        <p:spPr bwMode="auto">
          <a:xfrm>
            <a:off x="8176857" y="3827855"/>
            <a:ext cx="752640" cy="466103"/>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632">
              <a:gradFill>
                <a:gsLst>
                  <a:gs pos="0">
                    <a:srgbClr val="505050"/>
                  </a:gs>
                  <a:gs pos="100000">
                    <a:srgbClr val="505050"/>
                  </a:gs>
                </a:gsLst>
              </a:gradFill>
              <a:latin typeface="Segoe UI"/>
            </a:endParaRPr>
          </a:p>
        </p:txBody>
      </p:sp>
      <p:sp>
        <p:nvSpPr>
          <p:cNvPr id="68" name="Manufacturing_E99C" title="Icon of a robotic arm">
            <a:extLst>
              <a:ext uri="{FF2B5EF4-FFF2-40B4-BE49-F238E27FC236}">
                <a16:creationId xmlns:a16="http://schemas.microsoft.com/office/drawing/2014/main" id="{80AE713D-F9CB-4738-8C80-7245ACA42FD3}"/>
              </a:ext>
            </a:extLst>
          </p:cNvPr>
          <p:cNvSpPr>
            <a:spLocks noChangeAspect="1" noEditPoints="1"/>
          </p:cNvSpPr>
          <p:nvPr/>
        </p:nvSpPr>
        <p:spPr bwMode="auto">
          <a:xfrm>
            <a:off x="8278186" y="4097999"/>
            <a:ext cx="202594" cy="198045"/>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000000"/>
              </a:solidFill>
              <a:latin typeface="Segoe UI"/>
            </a:endParaRPr>
          </a:p>
        </p:txBody>
      </p:sp>
      <p:sp>
        <p:nvSpPr>
          <p:cNvPr id="500" name="Truck" title="Icon of a truck with a storage trailer">
            <a:extLst>
              <a:ext uri="{FF2B5EF4-FFF2-40B4-BE49-F238E27FC236}">
                <a16:creationId xmlns:a16="http://schemas.microsoft.com/office/drawing/2014/main" id="{6A1B1E79-6FE0-4393-AC97-47EED1EDAE3E}"/>
              </a:ext>
            </a:extLst>
          </p:cNvPr>
          <p:cNvSpPr>
            <a:spLocks noChangeAspect="1" noEditPoints="1"/>
          </p:cNvSpPr>
          <p:nvPr/>
        </p:nvSpPr>
        <p:spPr bwMode="auto">
          <a:xfrm>
            <a:off x="8533187" y="4198075"/>
            <a:ext cx="519566" cy="237794"/>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816">
              <a:gradFill>
                <a:gsLst>
                  <a:gs pos="0">
                    <a:srgbClr val="505050"/>
                  </a:gs>
                  <a:gs pos="100000">
                    <a:srgbClr val="505050"/>
                  </a:gs>
                </a:gsLst>
                <a:lin ang="5400000" scaled="1"/>
              </a:gradFill>
              <a:latin typeface="Segoe UI"/>
            </a:endParaRPr>
          </a:p>
        </p:txBody>
      </p:sp>
      <p:sp>
        <p:nvSpPr>
          <p:cNvPr id="345" name="building_11" title="Icon og a school house">
            <a:extLst>
              <a:ext uri="{FF2B5EF4-FFF2-40B4-BE49-F238E27FC236}">
                <a16:creationId xmlns:a16="http://schemas.microsoft.com/office/drawing/2014/main" id="{B3D69A7A-1E30-465D-A6A1-8E61B8039DF2}"/>
              </a:ext>
            </a:extLst>
          </p:cNvPr>
          <p:cNvSpPr>
            <a:spLocks noChangeAspect="1" noEditPoints="1"/>
          </p:cNvSpPr>
          <p:nvPr/>
        </p:nvSpPr>
        <p:spPr bwMode="auto">
          <a:xfrm>
            <a:off x="585637" y="3584885"/>
            <a:ext cx="888689" cy="632562"/>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632">
              <a:solidFill>
                <a:srgbClr val="000000"/>
              </a:solidFill>
              <a:latin typeface="Segoe UI"/>
            </a:endParaRPr>
          </a:p>
        </p:txBody>
      </p:sp>
      <p:sp>
        <p:nvSpPr>
          <p:cNvPr id="393" name="Rectangle: Rounded Corners 392">
            <a:extLst>
              <a:ext uri="{FF2B5EF4-FFF2-40B4-BE49-F238E27FC236}">
                <a16:creationId xmlns:a16="http://schemas.microsoft.com/office/drawing/2014/main" id="{877BEDA7-80EB-424D-8EBA-D0051CED1DE2}"/>
              </a:ext>
            </a:extLst>
          </p:cNvPr>
          <p:cNvSpPr/>
          <p:nvPr/>
        </p:nvSpPr>
        <p:spPr bwMode="auto">
          <a:xfrm>
            <a:off x="709507" y="2963025"/>
            <a:ext cx="880137" cy="327797"/>
          </a:xfrm>
          <a:prstGeom prst="roundRect">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918" b="1">
                <a:gradFill>
                  <a:gsLst>
                    <a:gs pos="0">
                      <a:srgbClr val="FFFFFF"/>
                    </a:gs>
                    <a:gs pos="100000">
                      <a:srgbClr val="FFFFFF"/>
                    </a:gs>
                  </a:gsLst>
                  <a:lin ang="5400000" scaled="0"/>
                </a:gradFill>
                <a:latin typeface="Segoe UI"/>
                <a:ea typeface="Segoe UI" pitchFamily="34" charset="0"/>
                <a:cs typeface="Segoe UI" pitchFamily="34" charset="0"/>
              </a:rPr>
              <a:t>EDUCATION</a:t>
            </a:r>
          </a:p>
        </p:txBody>
      </p:sp>
      <p:sp>
        <p:nvSpPr>
          <p:cNvPr id="394" name="Arc 393">
            <a:extLst>
              <a:ext uri="{FF2B5EF4-FFF2-40B4-BE49-F238E27FC236}">
                <a16:creationId xmlns:a16="http://schemas.microsoft.com/office/drawing/2014/main" id="{63A237A0-A0F4-4707-B8D4-C07D1EA904DF}"/>
              </a:ext>
            </a:extLst>
          </p:cNvPr>
          <p:cNvSpPr/>
          <p:nvPr/>
        </p:nvSpPr>
        <p:spPr>
          <a:xfrm rot="1046313" flipH="1">
            <a:off x="5767498" y="2098009"/>
            <a:ext cx="4925423" cy="2457584"/>
          </a:xfrm>
          <a:prstGeom prst="arc">
            <a:avLst>
              <a:gd name="adj1" fmla="val 11932573"/>
              <a:gd name="adj2" fmla="val 20596625"/>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632">
              <a:solidFill>
                <a:srgbClr val="000000"/>
              </a:solidFill>
              <a:latin typeface="Segoe UI"/>
            </a:endParaRPr>
          </a:p>
        </p:txBody>
      </p:sp>
      <p:sp>
        <p:nvSpPr>
          <p:cNvPr id="395" name="Arc 394">
            <a:extLst>
              <a:ext uri="{FF2B5EF4-FFF2-40B4-BE49-F238E27FC236}">
                <a16:creationId xmlns:a16="http://schemas.microsoft.com/office/drawing/2014/main" id="{C09A3C83-5AC7-4153-9A4E-37E4B8DC27E5}"/>
              </a:ext>
            </a:extLst>
          </p:cNvPr>
          <p:cNvSpPr/>
          <p:nvPr/>
        </p:nvSpPr>
        <p:spPr>
          <a:xfrm rot="1183852" flipH="1">
            <a:off x="6162061" y="2309332"/>
            <a:ext cx="3523511" cy="1642718"/>
          </a:xfrm>
          <a:prstGeom prst="arc">
            <a:avLst>
              <a:gd name="adj1" fmla="val 11587043"/>
              <a:gd name="adj2" fmla="val 20872027"/>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632">
              <a:solidFill>
                <a:srgbClr val="000000"/>
              </a:solidFill>
              <a:latin typeface="Segoe UI"/>
            </a:endParaRPr>
          </a:p>
        </p:txBody>
      </p:sp>
      <p:sp>
        <p:nvSpPr>
          <p:cNvPr id="431" name="Rectangle: Rounded Corners 430">
            <a:extLst>
              <a:ext uri="{FF2B5EF4-FFF2-40B4-BE49-F238E27FC236}">
                <a16:creationId xmlns:a16="http://schemas.microsoft.com/office/drawing/2014/main" id="{E7BE7050-D7B4-4F65-BFCD-F98DC982CAED}"/>
              </a:ext>
            </a:extLst>
          </p:cNvPr>
          <p:cNvSpPr/>
          <p:nvPr/>
        </p:nvSpPr>
        <p:spPr bwMode="auto">
          <a:xfrm>
            <a:off x="4012884" y="2735427"/>
            <a:ext cx="742774" cy="327797"/>
          </a:xfrm>
          <a:prstGeom prst="roundRect">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918" b="1">
                <a:gradFill>
                  <a:gsLst>
                    <a:gs pos="0">
                      <a:srgbClr val="FFFFFF"/>
                    </a:gs>
                    <a:gs pos="100000">
                      <a:srgbClr val="FFFFFF"/>
                    </a:gs>
                  </a:gsLst>
                  <a:lin ang="5400000" scaled="0"/>
                </a:gradFill>
                <a:latin typeface="Segoe UI"/>
                <a:ea typeface="Segoe UI" pitchFamily="34" charset="0"/>
                <a:cs typeface="Segoe UI" pitchFamily="34" charset="0"/>
              </a:rPr>
              <a:t>FINANCE</a:t>
            </a:r>
          </a:p>
        </p:txBody>
      </p:sp>
      <p:sp>
        <p:nvSpPr>
          <p:cNvPr id="8" name="Cross 7">
            <a:extLst>
              <a:ext uri="{FF2B5EF4-FFF2-40B4-BE49-F238E27FC236}">
                <a16:creationId xmlns:a16="http://schemas.microsoft.com/office/drawing/2014/main" id="{CEB37CAD-A4DE-4854-A483-50789412864C}"/>
              </a:ext>
            </a:extLst>
          </p:cNvPr>
          <p:cNvSpPr/>
          <p:nvPr/>
        </p:nvSpPr>
        <p:spPr bwMode="auto">
          <a:xfrm>
            <a:off x="2707702" y="3745984"/>
            <a:ext cx="154150" cy="157491"/>
          </a:xfrm>
          <a:prstGeom prst="plus">
            <a:avLst>
              <a:gd name="adj" fmla="val 35417"/>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5" name="Rectangle: Rounded Corners 434">
            <a:extLst>
              <a:ext uri="{FF2B5EF4-FFF2-40B4-BE49-F238E27FC236}">
                <a16:creationId xmlns:a16="http://schemas.microsoft.com/office/drawing/2014/main" id="{86CB9FD3-3D27-4D15-A463-E9B201E4E775}"/>
              </a:ext>
            </a:extLst>
          </p:cNvPr>
          <p:cNvSpPr/>
          <p:nvPr/>
        </p:nvSpPr>
        <p:spPr bwMode="auto">
          <a:xfrm>
            <a:off x="2579813" y="2928321"/>
            <a:ext cx="679678" cy="327797"/>
          </a:xfrm>
          <a:prstGeom prst="roundRect">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918" b="1">
                <a:gradFill>
                  <a:gsLst>
                    <a:gs pos="0">
                      <a:srgbClr val="FFFFFF"/>
                    </a:gs>
                    <a:gs pos="100000">
                      <a:srgbClr val="FFFFFF"/>
                    </a:gs>
                  </a:gsLst>
                  <a:lin ang="5400000" scaled="0"/>
                </a:gradFill>
                <a:latin typeface="Segoe UI"/>
                <a:ea typeface="Segoe UI" pitchFamily="34" charset="0"/>
                <a:cs typeface="Segoe UI" pitchFamily="34" charset="0"/>
              </a:rPr>
              <a:t>HEALTH</a:t>
            </a:r>
          </a:p>
        </p:txBody>
      </p:sp>
      <p:sp>
        <p:nvSpPr>
          <p:cNvPr id="34" name="Rectangle: Rounded Corners 33">
            <a:extLst>
              <a:ext uri="{FF2B5EF4-FFF2-40B4-BE49-F238E27FC236}">
                <a16:creationId xmlns:a16="http://schemas.microsoft.com/office/drawing/2014/main" id="{87E3E14C-8FEF-4A9F-9B7E-8AB82E512615}"/>
              </a:ext>
            </a:extLst>
          </p:cNvPr>
          <p:cNvSpPr/>
          <p:nvPr/>
        </p:nvSpPr>
        <p:spPr bwMode="auto">
          <a:xfrm>
            <a:off x="5402525" y="3287752"/>
            <a:ext cx="1277667" cy="327797"/>
          </a:xfrm>
          <a:prstGeom prst="roundRect">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918" b="1">
                <a:gradFill>
                  <a:gsLst>
                    <a:gs pos="0">
                      <a:srgbClr val="FFFFFF"/>
                    </a:gs>
                    <a:gs pos="100000">
                      <a:srgbClr val="FFFFFF"/>
                    </a:gs>
                  </a:gsLst>
                  <a:lin ang="5400000" scaled="0"/>
                </a:gradFill>
                <a:latin typeface="Segoe UI"/>
                <a:ea typeface="Segoe UI" pitchFamily="34" charset="0"/>
                <a:cs typeface="Segoe UI" pitchFamily="34" charset="0"/>
              </a:rPr>
              <a:t>MEDIA &amp; COMMS</a:t>
            </a:r>
          </a:p>
        </p:txBody>
      </p:sp>
      <p:sp>
        <p:nvSpPr>
          <p:cNvPr id="35" name="Rectangle: Rounded Corners 34">
            <a:extLst>
              <a:ext uri="{FF2B5EF4-FFF2-40B4-BE49-F238E27FC236}">
                <a16:creationId xmlns:a16="http://schemas.microsoft.com/office/drawing/2014/main" id="{63DC6BB0-E762-48F1-AABA-532210F323E1}"/>
              </a:ext>
            </a:extLst>
          </p:cNvPr>
          <p:cNvSpPr/>
          <p:nvPr/>
        </p:nvSpPr>
        <p:spPr bwMode="auto">
          <a:xfrm>
            <a:off x="8054573" y="2763450"/>
            <a:ext cx="1279387" cy="327797"/>
          </a:xfrm>
          <a:prstGeom prst="roundRect">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918" b="1">
                <a:gradFill>
                  <a:gsLst>
                    <a:gs pos="0">
                      <a:srgbClr val="FFFFFF"/>
                    </a:gs>
                    <a:gs pos="100000">
                      <a:srgbClr val="FFFFFF"/>
                    </a:gs>
                  </a:gsLst>
                  <a:lin ang="5400000" scaled="0"/>
                </a:gradFill>
                <a:latin typeface="Segoe UI"/>
                <a:ea typeface="Segoe UI" pitchFamily="34" charset="0"/>
                <a:cs typeface="Segoe UI" pitchFamily="34" charset="0"/>
              </a:rPr>
              <a:t>MANUFACTURING</a:t>
            </a:r>
          </a:p>
        </p:txBody>
      </p:sp>
      <p:sp>
        <p:nvSpPr>
          <p:cNvPr id="48" name="building_4" title="Icon of a tall rectangular building in front of two shorter buildings">
            <a:extLst>
              <a:ext uri="{FF2B5EF4-FFF2-40B4-BE49-F238E27FC236}">
                <a16:creationId xmlns:a16="http://schemas.microsoft.com/office/drawing/2014/main" id="{8BAAF1AA-135A-4827-9F29-7B6933B46904}"/>
              </a:ext>
            </a:extLst>
          </p:cNvPr>
          <p:cNvSpPr>
            <a:spLocks noChangeAspect="1" noEditPoints="1"/>
          </p:cNvSpPr>
          <p:nvPr/>
        </p:nvSpPr>
        <p:spPr bwMode="auto">
          <a:xfrm>
            <a:off x="3689472" y="3034427"/>
            <a:ext cx="383105" cy="1163648"/>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632">
              <a:gradFill>
                <a:gsLst>
                  <a:gs pos="0">
                    <a:srgbClr val="505050"/>
                  </a:gs>
                  <a:gs pos="100000">
                    <a:srgbClr val="505050"/>
                  </a:gs>
                </a:gsLst>
              </a:gradFill>
              <a:latin typeface="Segoe UI"/>
            </a:endParaRPr>
          </a:p>
        </p:txBody>
      </p:sp>
      <p:sp>
        <p:nvSpPr>
          <p:cNvPr id="121" name="SecurityCamera_EB35" title="Icon of a security camera">
            <a:extLst>
              <a:ext uri="{FF2B5EF4-FFF2-40B4-BE49-F238E27FC236}">
                <a16:creationId xmlns:a16="http://schemas.microsoft.com/office/drawing/2014/main" id="{7BBA4DC5-92FA-4E3C-8496-CF22668214E3}"/>
              </a:ext>
            </a:extLst>
          </p:cNvPr>
          <p:cNvSpPr>
            <a:spLocks noChangeAspect="1" noEditPoints="1"/>
          </p:cNvSpPr>
          <p:nvPr/>
        </p:nvSpPr>
        <p:spPr bwMode="auto">
          <a:xfrm>
            <a:off x="1236569" y="3738965"/>
            <a:ext cx="129815" cy="112073"/>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632">
              <a:solidFill>
                <a:srgbClr val="000000"/>
              </a:solidFill>
              <a:latin typeface="Segoe UI"/>
            </a:endParaRPr>
          </a:p>
        </p:txBody>
      </p:sp>
      <p:grpSp>
        <p:nvGrpSpPr>
          <p:cNvPr id="122" name="Group 121">
            <a:extLst>
              <a:ext uri="{FF2B5EF4-FFF2-40B4-BE49-F238E27FC236}">
                <a16:creationId xmlns:a16="http://schemas.microsoft.com/office/drawing/2014/main" id="{FE242AB5-375A-4863-8D75-CCEBBD0A5B98}"/>
              </a:ext>
            </a:extLst>
          </p:cNvPr>
          <p:cNvGrpSpPr/>
          <p:nvPr/>
        </p:nvGrpSpPr>
        <p:grpSpPr>
          <a:xfrm flipH="1">
            <a:off x="3099322" y="4542323"/>
            <a:ext cx="77052" cy="318073"/>
            <a:chOff x="9898846" y="1664465"/>
            <a:chExt cx="144052" cy="594656"/>
          </a:xfrm>
        </p:grpSpPr>
        <p:sp>
          <p:nvSpPr>
            <p:cNvPr id="123" name="Rectangle 122">
              <a:extLst>
                <a:ext uri="{FF2B5EF4-FFF2-40B4-BE49-F238E27FC236}">
                  <a16:creationId xmlns:a16="http://schemas.microsoft.com/office/drawing/2014/main" id="{9C2D58AF-6EDC-4776-BA21-C2C39C959CE0}"/>
                </a:ext>
              </a:extLst>
            </p:cNvPr>
            <p:cNvSpPr/>
            <p:nvPr/>
          </p:nvSpPr>
          <p:spPr bwMode="auto">
            <a:xfrm>
              <a:off x="9898846" y="1664465"/>
              <a:ext cx="144052" cy="343569"/>
            </a:xfrm>
            <a:prstGeom prst="rect">
              <a:avLst/>
            </a:pr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17BF72FA-F9A8-42F9-A72D-588F8FD83A73}"/>
                </a:ext>
              </a:extLst>
            </p:cNvPr>
            <p:cNvSpPr/>
            <p:nvPr/>
          </p:nvSpPr>
          <p:spPr bwMode="auto">
            <a:xfrm>
              <a:off x="9924288" y="1687816"/>
              <a:ext cx="94226" cy="91440"/>
            </a:xfrm>
            <a:prstGeom prst="ellipse">
              <a:avLst/>
            </a:prstGeom>
            <a:no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E861989D-38FD-4DF0-9ABE-F583169925F3}"/>
                </a:ext>
              </a:extLst>
            </p:cNvPr>
            <p:cNvSpPr/>
            <p:nvPr/>
          </p:nvSpPr>
          <p:spPr bwMode="auto">
            <a:xfrm>
              <a:off x="9924288" y="1791448"/>
              <a:ext cx="94226" cy="91440"/>
            </a:xfrm>
            <a:prstGeom prst="ellipse">
              <a:avLst/>
            </a:prstGeom>
            <a:no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4C9BAB7E-F564-4088-89E2-783B8922DF9B}"/>
                </a:ext>
              </a:extLst>
            </p:cNvPr>
            <p:cNvSpPr/>
            <p:nvPr/>
          </p:nvSpPr>
          <p:spPr bwMode="auto">
            <a:xfrm>
              <a:off x="9924288" y="1895080"/>
              <a:ext cx="94226" cy="91440"/>
            </a:xfrm>
            <a:prstGeom prst="ellipse">
              <a:avLst/>
            </a:prstGeom>
            <a:no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7" name="Straight Connector 126">
              <a:extLst>
                <a:ext uri="{FF2B5EF4-FFF2-40B4-BE49-F238E27FC236}">
                  <a16:creationId xmlns:a16="http://schemas.microsoft.com/office/drawing/2014/main" id="{959EBAEE-25FC-4C84-A74C-546072C5BC0A}"/>
                </a:ext>
              </a:extLst>
            </p:cNvPr>
            <p:cNvCxnSpPr>
              <a:cxnSpLocks/>
            </p:cNvCxnSpPr>
            <p:nvPr/>
          </p:nvCxnSpPr>
          <p:spPr>
            <a:xfrm>
              <a:off x="9965449" y="2019065"/>
              <a:ext cx="0" cy="240056"/>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Arc 127">
            <a:extLst>
              <a:ext uri="{FF2B5EF4-FFF2-40B4-BE49-F238E27FC236}">
                <a16:creationId xmlns:a16="http://schemas.microsoft.com/office/drawing/2014/main" id="{0A4132E7-AD06-4314-A6D1-748D8F0F4CE5}"/>
              </a:ext>
            </a:extLst>
          </p:cNvPr>
          <p:cNvSpPr/>
          <p:nvPr/>
        </p:nvSpPr>
        <p:spPr>
          <a:xfrm rot="20643569">
            <a:off x="2006022" y="2061440"/>
            <a:ext cx="3332322" cy="1879848"/>
          </a:xfrm>
          <a:prstGeom prst="arc">
            <a:avLst>
              <a:gd name="adj1" fmla="val 11507954"/>
              <a:gd name="adj2" fmla="val 21032039"/>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632">
              <a:solidFill>
                <a:srgbClr val="000000"/>
              </a:solidFill>
              <a:latin typeface="Segoe UI"/>
            </a:endParaRPr>
          </a:p>
        </p:txBody>
      </p:sp>
      <p:sp>
        <p:nvSpPr>
          <p:cNvPr id="37" name="Rectangle: Rounded Corners 36">
            <a:extLst>
              <a:ext uri="{FF2B5EF4-FFF2-40B4-BE49-F238E27FC236}">
                <a16:creationId xmlns:a16="http://schemas.microsoft.com/office/drawing/2014/main" id="{6E979069-A509-49D5-A3AA-C3BDC7D5675A}"/>
              </a:ext>
            </a:extLst>
          </p:cNvPr>
          <p:cNvSpPr/>
          <p:nvPr/>
        </p:nvSpPr>
        <p:spPr bwMode="auto">
          <a:xfrm>
            <a:off x="2057101" y="2444280"/>
            <a:ext cx="679678" cy="327797"/>
          </a:xfrm>
          <a:prstGeom prst="roundRect">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918" b="1">
                <a:gradFill>
                  <a:gsLst>
                    <a:gs pos="0">
                      <a:srgbClr val="FFFFFF"/>
                    </a:gs>
                    <a:gs pos="100000">
                      <a:srgbClr val="FFFFFF"/>
                    </a:gs>
                  </a:gsLst>
                  <a:lin ang="5400000" scaled="0"/>
                </a:gradFill>
                <a:latin typeface="Segoe UI"/>
                <a:ea typeface="Segoe UI" pitchFamily="34" charset="0"/>
                <a:cs typeface="Segoe UI" pitchFamily="34" charset="0"/>
              </a:rPr>
              <a:t>RETAIL</a:t>
            </a:r>
          </a:p>
        </p:txBody>
      </p:sp>
      <p:sp>
        <p:nvSpPr>
          <p:cNvPr id="129" name="TextBox 128">
            <a:extLst>
              <a:ext uri="{FF2B5EF4-FFF2-40B4-BE49-F238E27FC236}">
                <a16:creationId xmlns:a16="http://schemas.microsoft.com/office/drawing/2014/main" id="{C140AB7B-295B-4577-87C8-AA642DE328AF}"/>
              </a:ext>
            </a:extLst>
          </p:cNvPr>
          <p:cNvSpPr txBox="1"/>
          <p:nvPr/>
        </p:nvSpPr>
        <p:spPr>
          <a:xfrm>
            <a:off x="9743137" y="2805376"/>
            <a:ext cx="926176" cy="219406"/>
          </a:xfrm>
          <a:prstGeom prst="rect">
            <a:avLst/>
          </a:prstGeom>
          <a:solidFill>
            <a:schemeClr val="bg1"/>
          </a:solid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Sustainability</a:t>
            </a:r>
          </a:p>
        </p:txBody>
      </p:sp>
      <p:sp>
        <p:nvSpPr>
          <p:cNvPr id="130" name="TextBox 129">
            <a:extLst>
              <a:ext uri="{FF2B5EF4-FFF2-40B4-BE49-F238E27FC236}">
                <a16:creationId xmlns:a16="http://schemas.microsoft.com/office/drawing/2014/main" id="{302F3210-6EDB-4CFE-B84B-69E6E466D67D}"/>
              </a:ext>
            </a:extLst>
          </p:cNvPr>
          <p:cNvSpPr txBox="1"/>
          <p:nvPr/>
        </p:nvSpPr>
        <p:spPr>
          <a:xfrm>
            <a:off x="668686" y="4352098"/>
            <a:ext cx="787036"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Smart Campus</a:t>
            </a:r>
          </a:p>
        </p:txBody>
      </p:sp>
      <p:sp>
        <p:nvSpPr>
          <p:cNvPr id="131" name="TextBox 130">
            <a:extLst>
              <a:ext uri="{FF2B5EF4-FFF2-40B4-BE49-F238E27FC236}">
                <a16:creationId xmlns:a16="http://schemas.microsoft.com/office/drawing/2014/main" id="{5A617073-F544-4576-A18F-3BD769E857E8}"/>
              </a:ext>
            </a:extLst>
          </p:cNvPr>
          <p:cNvSpPr txBox="1"/>
          <p:nvPr/>
        </p:nvSpPr>
        <p:spPr>
          <a:xfrm>
            <a:off x="8815137" y="5334778"/>
            <a:ext cx="920461"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Urban Mobility</a:t>
            </a:r>
          </a:p>
        </p:txBody>
      </p:sp>
      <p:sp>
        <p:nvSpPr>
          <p:cNvPr id="132" name="WallOutlet_EB76" title="Icon of a power plug and outlet">
            <a:extLst>
              <a:ext uri="{FF2B5EF4-FFF2-40B4-BE49-F238E27FC236}">
                <a16:creationId xmlns:a16="http://schemas.microsoft.com/office/drawing/2014/main" id="{2EEB1FDF-B01B-480F-955D-C07035E089BE}"/>
              </a:ext>
            </a:extLst>
          </p:cNvPr>
          <p:cNvSpPr>
            <a:spLocks noChangeAspect="1" noEditPoints="1"/>
          </p:cNvSpPr>
          <p:nvPr/>
        </p:nvSpPr>
        <p:spPr bwMode="auto">
          <a:xfrm>
            <a:off x="10653144" y="4387627"/>
            <a:ext cx="174771" cy="246189"/>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33" name="TextBox 132">
            <a:extLst>
              <a:ext uri="{FF2B5EF4-FFF2-40B4-BE49-F238E27FC236}">
                <a16:creationId xmlns:a16="http://schemas.microsoft.com/office/drawing/2014/main" id="{C5F78FC0-CB7A-4764-80DC-4CDC4423FCC9}"/>
              </a:ext>
            </a:extLst>
          </p:cNvPr>
          <p:cNvSpPr txBox="1"/>
          <p:nvPr/>
        </p:nvSpPr>
        <p:spPr>
          <a:xfrm>
            <a:off x="10216809" y="4593153"/>
            <a:ext cx="1040983"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EV Charging</a:t>
            </a:r>
          </a:p>
        </p:txBody>
      </p:sp>
      <p:grpSp>
        <p:nvGrpSpPr>
          <p:cNvPr id="12" name="Group 11">
            <a:extLst>
              <a:ext uri="{FF2B5EF4-FFF2-40B4-BE49-F238E27FC236}">
                <a16:creationId xmlns:a16="http://schemas.microsoft.com/office/drawing/2014/main" id="{F5D43D37-26CC-4BCE-BC6E-FE8406C1E8BD}"/>
              </a:ext>
            </a:extLst>
          </p:cNvPr>
          <p:cNvGrpSpPr/>
          <p:nvPr/>
        </p:nvGrpSpPr>
        <p:grpSpPr>
          <a:xfrm>
            <a:off x="8703394" y="4791932"/>
            <a:ext cx="293936" cy="391534"/>
            <a:chOff x="10120114" y="2117590"/>
            <a:chExt cx="375919" cy="500738"/>
          </a:xfrm>
        </p:grpSpPr>
        <p:cxnSp>
          <p:nvCxnSpPr>
            <p:cNvPr id="5" name="Straight Connector 4">
              <a:extLst>
                <a:ext uri="{FF2B5EF4-FFF2-40B4-BE49-F238E27FC236}">
                  <a16:creationId xmlns:a16="http://schemas.microsoft.com/office/drawing/2014/main" id="{9F7FBC0E-E000-47D6-8677-F54B1800A202}"/>
                </a:ext>
              </a:extLst>
            </p:cNvPr>
            <p:cNvCxnSpPr>
              <a:cxnSpLocks/>
            </p:cNvCxnSpPr>
            <p:nvPr/>
          </p:nvCxnSpPr>
          <p:spPr>
            <a:xfrm>
              <a:off x="10489953" y="2265871"/>
              <a:ext cx="6080" cy="352457"/>
            </a:xfrm>
            <a:prstGeom prst="line">
              <a:avLst/>
            </a:prstGeom>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6" name="signal" title="Icon of a communication signal">
              <a:extLst>
                <a:ext uri="{FF2B5EF4-FFF2-40B4-BE49-F238E27FC236}">
                  <a16:creationId xmlns:a16="http://schemas.microsoft.com/office/drawing/2014/main" id="{AC692BDE-13DE-4D88-9746-CECEA389D67F}"/>
                </a:ext>
              </a:extLst>
            </p:cNvPr>
            <p:cNvSpPr>
              <a:spLocks noChangeAspect="1" noEditPoints="1"/>
            </p:cNvSpPr>
            <p:nvPr/>
          </p:nvSpPr>
          <p:spPr bwMode="auto">
            <a:xfrm rot="16200000">
              <a:off x="10141863" y="2095841"/>
              <a:ext cx="322261" cy="365760"/>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58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140" name="TextBox 139">
            <a:extLst>
              <a:ext uri="{FF2B5EF4-FFF2-40B4-BE49-F238E27FC236}">
                <a16:creationId xmlns:a16="http://schemas.microsoft.com/office/drawing/2014/main" id="{0CEE092E-8AAD-404E-BD4A-39D629874A07}"/>
              </a:ext>
            </a:extLst>
          </p:cNvPr>
          <p:cNvSpPr txBox="1"/>
          <p:nvPr/>
        </p:nvSpPr>
        <p:spPr>
          <a:xfrm>
            <a:off x="8993503" y="5035075"/>
            <a:ext cx="1040983"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Smart Streetlights</a:t>
            </a:r>
          </a:p>
        </p:txBody>
      </p:sp>
      <p:sp>
        <p:nvSpPr>
          <p:cNvPr id="141" name="TextBox 140">
            <a:extLst>
              <a:ext uri="{FF2B5EF4-FFF2-40B4-BE49-F238E27FC236}">
                <a16:creationId xmlns:a16="http://schemas.microsoft.com/office/drawing/2014/main" id="{EC0412A0-8B09-412A-8E18-523F070CE5A5}"/>
              </a:ext>
            </a:extLst>
          </p:cNvPr>
          <p:cNvSpPr txBox="1"/>
          <p:nvPr/>
        </p:nvSpPr>
        <p:spPr>
          <a:xfrm>
            <a:off x="3173063" y="3415781"/>
            <a:ext cx="595002"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Bank</a:t>
            </a:r>
          </a:p>
        </p:txBody>
      </p:sp>
      <p:sp>
        <p:nvSpPr>
          <p:cNvPr id="142" name="TextBox 141">
            <a:extLst>
              <a:ext uri="{FF2B5EF4-FFF2-40B4-BE49-F238E27FC236}">
                <a16:creationId xmlns:a16="http://schemas.microsoft.com/office/drawing/2014/main" id="{0AEBD1F0-6C32-4449-8C79-0F59098B00E0}"/>
              </a:ext>
            </a:extLst>
          </p:cNvPr>
          <p:cNvSpPr txBox="1"/>
          <p:nvPr/>
        </p:nvSpPr>
        <p:spPr>
          <a:xfrm>
            <a:off x="2414671" y="4358922"/>
            <a:ext cx="595002"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Hospital </a:t>
            </a:r>
          </a:p>
        </p:txBody>
      </p:sp>
      <p:sp>
        <p:nvSpPr>
          <p:cNvPr id="143" name="Train_E7C0" title="Icon of passenger train">
            <a:extLst>
              <a:ext uri="{FF2B5EF4-FFF2-40B4-BE49-F238E27FC236}">
                <a16:creationId xmlns:a16="http://schemas.microsoft.com/office/drawing/2014/main" id="{A507FCB7-4E4B-4104-BDFE-44BA178EB50A}"/>
              </a:ext>
            </a:extLst>
          </p:cNvPr>
          <p:cNvSpPr>
            <a:spLocks noChangeAspect="1" noEditPoints="1"/>
          </p:cNvSpPr>
          <p:nvPr/>
        </p:nvSpPr>
        <p:spPr bwMode="auto">
          <a:xfrm>
            <a:off x="9694289" y="4435078"/>
            <a:ext cx="216723" cy="280272"/>
          </a:xfrm>
          <a:custGeom>
            <a:avLst/>
            <a:gdLst>
              <a:gd name="T0" fmla="*/ 2867 w 2996"/>
              <a:gd name="T1" fmla="*/ 3000 h 3875"/>
              <a:gd name="T2" fmla="*/ 2617 w 2996"/>
              <a:gd name="T3" fmla="*/ 3250 h 3875"/>
              <a:gd name="T4" fmla="*/ 367 w 2996"/>
              <a:gd name="T5" fmla="*/ 3250 h 3875"/>
              <a:gd name="T6" fmla="*/ 117 w 2996"/>
              <a:gd name="T7" fmla="*/ 3000 h 3875"/>
              <a:gd name="T8" fmla="*/ 117 w 2996"/>
              <a:gd name="T9" fmla="*/ 250 h 3875"/>
              <a:gd name="T10" fmla="*/ 367 w 2996"/>
              <a:gd name="T11" fmla="*/ 0 h 3875"/>
              <a:gd name="T12" fmla="*/ 2617 w 2996"/>
              <a:gd name="T13" fmla="*/ 0 h 3875"/>
              <a:gd name="T14" fmla="*/ 2867 w 2996"/>
              <a:gd name="T15" fmla="*/ 250 h 3875"/>
              <a:gd name="T16" fmla="*/ 2867 w 2996"/>
              <a:gd name="T17" fmla="*/ 3000 h 3875"/>
              <a:gd name="T18" fmla="*/ 617 w 2996"/>
              <a:gd name="T19" fmla="*/ 2875 h 3875"/>
              <a:gd name="T20" fmla="*/ 742 w 2996"/>
              <a:gd name="T21" fmla="*/ 2750 h 3875"/>
              <a:gd name="T22" fmla="*/ 617 w 2996"/>
              <a:gd name="T23" fmla="*/ 2625 h 3875"/>
              <a:gd name="T24" fmla="*/ 492 w 2996"/>
              <a:gd name="T25" fmla="*/ 2750 h 3875"/>
              <a:gd name="T26" fmla="*/ 617 w 2996"/>
              <a:gd name="T27" fmla="*/ 2875 h 3875"/>
              <a:gd name="T28" fmla="*/ 2367 w 2996"/>
              <a:gd name="T29" fmla="*/ 2875 h 3875"/>
              <a:gd name="T30" fmla="*/ 2492 w 2996"/>
              <a:gd name="T31" fmla="*/ 2750 h 3875"/>
              <a:gd name="T32" fmla="*/ 2367 w 2996"/>
              <a:gd name="T33" fmla="*/ 2625 h 3875"/>
              <a:gd name="T34" fmla="*/ 2242 w 2996"/>
              <a:gd name="T35" fmla="*/ 2750 h 3875"/>
              <a:gd name="T36" fmla="*/ 2367 w 2996"/>
              <a:gd name="T37" fmla="*/ 2875 h 3875"/>
              <a:gd name="T38" fmla="*/ 117 w 2996"/>
              <a:gd name="T39" fmla="*/ 2250 h 3875"/>
              <a:gd name="T40" fmla="*/ 2867 w 2996"/>
              <a:gd name="T41" fmla="*/ 2250 h 3875"/>
              <a:gd name="T42" fmla="*/ 117 w 2996"/>
              <a:gd name="T43" fmla="*/ 1000 h 3875"/>
              <a:gd name="T44" fmla="*/ 2867 w 2996"/>
              <a:gd name="T45" fmla="*/ 1000 h 3875"/>
              <a:gd name="T46" fmla="*/ 992 w 2996"/>
              <a:gd name="T47" fmla="*/ 500 h 3875"/>
              <a:gd name="T48" fmla="*/ 1992 w 2996"/>
              <a:gd name="T49" fmla="*/ 500 h 3875"/>
              <a:gd name="T50" fmla="*/ 2996 w 2996"/>
              <a:gd name="T51" fmla="*/ 3875 h 3875"/>
              <a:gd name="T52" fmla="*/ 2369 w 2996"/>
              <a:gd name="T53" fmla="*/ 3248 h 3875"/>
              <a:gd name="T54" fmla="*/ 621 w 2996"/>
              <a:gd name="T55" fmla="*/ 3254 h 3875"/>
              <a:gd name="T56" fmla="*/ 0 w 2996"/>
              <a:gd name="T57" fmla="*/ 3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96" h="3875">
                <a:moveTo>
                  <a:pt x="2867" y="3000"/>
                </a:moveTo>
                <a:cubicBezTo>
                  <a:pt x="2867" y="3138"/>
                  <a:pt x="2755" y="3250"/>
                  <a:pt x="2617" y="3250"/>
                </a:cubicBezTo>
                <a:cubicBezTo>
                  <a:pt x="367" y="3250"/>
                  <a:pt x="367" y="3250"/>
                  <a:pt x="367" y="3250"/>
                </a:cubicBezTo>
                <a:cubicBezTo>
                  <a:pt x="229" y="3250"/>
                  <a:pt x="117" y="3138"/>
                  <a:pt x="117" y="3000"/>
                </a:cubicBezTo>
                <a:cubicBezTo>
                  <a:pt x="117" y="250"/>
                  <a:pt x="117" y="250"/>
                  <a:pt x="117" y="250"/>
                </a:cubicBezTo>
                <a:cubicBezTo>
                  <a:pt x="117" y="112"/>
                  <a:pt x="229" y="0"/>
                  <a:pt x="367" y="0"/>
                </a:cubicBezTo>
                <a:cubicBezTo>
                  <a:pt x="2617" y="0"/>
                  <a:pt x="2617" y="0"/>
                  <a:pt x="2617" y="0"/>
                </a:cubicBezTo>
                <a:cubicBezTo>
                  <a:pt x="2755" y="0"/>
                  <a:pt x="2867" y="112"/>
                  <a:pt x="2867" y="250"/>
                </a:cubicBezTo>
                <a:lnTo>
                  <a:pt x="2867" y="3000"/>
                </a:lnTo>
                <a:close/>
                <a:moveTo>
                  <a:pt x="617" y="2875"/>
                </a:moveTo>
                <a:cubicBezTo>
                  <a:pt x="686" y="2875"/>
                  <a:pt x="742" y="2819"/>
                  <a:pt x="742" y="2750"/>
                </a:cubicBezTo>
                <a:cubicBezTo>
                  <a:pt x="742" y="2681"/>
                  <a:pt x="686" y="2625"/>
                  <a:pt x="617" y="2625"/>
                </a:cubicBezTo>
                <a:cubicBezTo>
                  <a:pt x="548" y="2625"/>
                  <a:pt x="492" y="2681"/>
                  <a:pt x="492" y="2750"/>
                </a:cubicBezTo>
                <a:cubicBezTo>
                  <a:pt x="492" y="2819"/>
                  <a:pt x="548" y="2875"/>
                  <a:pt x="617" y="2875"/>
                </a:cubicBezTo>
                <a:close/>
                <a:moveTo>
                  <a:pt x="2367" y="2875"/>
                </a:moveTo>
                <a:cubicBezTo>
                  <a:pt x="2436" y="2875"/>
                  <a:pt x="2492" y="2819"/>
                  <a:pt x="2492" y="2750"/>
                </a:cubicBezTo>
                <a:cubicBezTo>
                  <a:pt x="2492" y="2681"/>
                  <a:pt x="2436" y="2625"/>
                  <a:pt x="2367" y="2625"/>
                </a:cubicBezTo>
                <a:cubicBezTo>
                  <a:pt x="2298" y="2625"/>
                  <a:pt x="2242" y="2681"/>
                  <a:pt x="2242" y="2750"/>
                </a:cubicBezTo>
                <a:cubicBezTo>
                  <a:pt x="2242" y="2819"/>
                  <a:pt x="2298" y="2875"/>
                  <a:pt x="2367" y="2875"/>
                </a:cubicBezTo>
                <a:close/>
                <a:moveTo>
                  <a:pt x="117" y="2250"/>
                </a:moveTo>
                <a:cubicBezTo>
                  <a:pt x="2867" y="2250"/>
                  <a:pt x="2867" y="2250"/>
                  <a:pt x="2867" y="2250"/>
                </a:cubicBezTo>
                <a:moveTo>
                  <a:pt x="117" y="1000"/>
                </a:moveTo>
                <a:cubicBezTo>
                  <a:pt x="2867" y="1000"/>
                  <a:pt x="2867" y="1000"/>
                  <a:pt x="2867" y="1000"/>
                </a:cubicBezTo>
                <a:moveTo>
                  <a:pt x="992" y="500"/>
                </a:moveTo>
                <a:cubicBezTo>
                  <a:pt x="1992" y="500"/>
                  <a:pt x="1992" y="500"/>
                  <a:pt x="1992" y="500"/>
                </a:cubicBezTo>
                <a:moveTo>
                  <a:pt x="2996" y="3875"/>
                </a:moveTo>
                <a:cubicBezTo>
                  <a:pt x="2369" y="3248"/>
                  <a:pt x="2369" y="3248"/>
                  <a:pt x="2369" y="3248"/>
                </a:cubicBezTo>
                <a:moveTo>
                  <a:pt x="621" y="3254"/>
                </a:moveTo>
                <a:cubicBezTo>
                  <a:pt x="0" y="3875"/>
                  <a:pt x="0" y="3875"/>
                  <a:pt x="0" y="3875"/>
                </a:cubicBezTo>
              </a:path>
            </a:pathLst>
          </a:custGeom>
          <a:solidFill>
            <a:schemeClr val="bg1"/>
          </a:solidFill>
          <a:ln w="15875" cap="sq">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44" name="TextBox 143">
            <a:extLst>
              <a:ext uri="{FF2B5EF4-FFF2-40B4-BE49-F238E27FC236}">
                <a16:creationId xmlns:a16="http://schemas.microsoft.com/office/drawing/2014/main" id="{81B79293-B5D8-4DF4-A878-93AF6728DD9F}"/>
              </a:ext>
            </a:extLst>
          </p:cNvPr>
          <p:cNvSpPr txBox="1"/>
          <p:nvPr/>
        </p:nvSpPr>
        <p:spPr>
          <a:xfrm>
            <a:off x="9477941" y="4724887"/>
            <a:ext cx="641721"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Smart Rail</a:t>
            </a:r>
          </a:p>
        </p:txBody>
      </p:sp>
      <p:sp>
        <p:nvSpPr>
          <p:cNvPr id="146" name="TextBox 145">
            <a:extLst>
              <a:ext uri="{FF2B5EF4-FFF2-40B4-BE49-F238E27FC236}">
                <a16:creationId xmlns:a16="http://schemas.microsoft.com/office/drawing/2014/main" id="{F8C09B47-3467-4895-9C0C-C55EFC450AA2}"/>
              </a:ext>
            </a:extLst>
          </p:cNvPr>
          <p:cNvSpPr txBox="1"/>
          <p:nvPr/>
        </p:nvSpPr>
        <p:spPr>
          <a:xfrm>
            <a:off x="6704145" y="4863416"/>
            <a:ext cx="593153" cy="363475"/>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E-Bikes</a:t>
            </a:r>
          </a:p>
          <a:p>
            <a:pPr defTabSz="932597">
              <a:defRPr/>
            </a:pPr>
            <a:endParaRPr lang="en-US" sz="918">
              <a:solidFill>
                <a:srgbClr val="000000">
                  <a:lumMod val="65000"/>
                  <a:lumOff val="35000"/>
                </a:srgbClr>
              </a:solidFill>
              <a:latin typeface="Segoe UI"/>
            </a:endParaRPr>
          </a:p>
        </p:txBody>
      </p:sp>
      <p:sp>
        <p:nvSpPr>
          <p:cNvPr id="145" name="TextBox 144">
            <a:extLst>
              <a:ext uri="{FF2B5EF4-FFF2-40B4-BE49-F238E27FC236}">
                <a16:creationId xmlns:a16="http://schemas.microsoft.com/office/drawing/2014/main" id="{C2F98747-FA53-4BE7-84A5-FFD13B25B8C1}"/>
              </a:ext>
            </a:extLst>
          </p:cNvPr>
          <p:cNvSpPr txBox="1"/>
          <p:nvPr/>
        </p:nvSpPr>
        <p:spPr>
          <a:xfrm>
            <a:off x="5091130" y="1579958"/>
            <a:ext cx="1119124" cy="224114"/>
          </a:xfrm>
          <a:prstGeom prst="rect">
            <a:avLst/>
          </a:prstGeom>
          <a:noFill/>
        </p:spPr>
        <p:txBody>
          <a:bodyPr wrap="square" lIns="0" tIns="0" rIns="0" bIns="0" rtlCol="0">
            <a:spAutoFit/>
          </a:bodyPr>
          <a:lstStyle/>
          <a:p>
            <a:pPr defTabSz="932597">
              <a:defRPr/>
            </a:pPr>
            <a:r>
              <a:rPr lang="en-US" sz="1428" b="1">
                <a:solidFill>
                  <a:srgbClr val="FFFFFF">
                    <a:lumMod val="65000"/>
                  </a:srgbClr>
                </a:solidFill>
                <a:latin typeface="Segoe UI"/>
              </a:rPr>
              <a:t>Environment</a:t>
            </a:r>
          </a:p>
        </p:txBody>
      </p:sp>
      <p:sp>
        <p:nvSpPr>
          <p:cNvPr id="147" name="TextBox 146">
            <a:extLst>
              <a:ext uri="{FF2B5EF4-FFF2-40B4-BE49-F238E27FC236}">
                <a16:creationId xmlns:a16="http://schemas.microsoft.com/office/drawing/2014/main" id="{344EFCEE-B4F5-4586-B066-1028784D2889}"/>
              </a:ext>
            </a:extLst>
          </p:cNvPr>
          <p:cNvSpPr txBox="1"/>
          <p:nvPr/>
        </p:nvSpPr>
        <p:spPr>
          <a:xfrm>
            <a:off x="3984145" y="2419065"/>
            <a:ext cx="1023998" cy="224114"/>
          </a:xfrm>
          <a:prstGeom prst="rect">
            <a:avLst/>
          </a:prstGeom>
          <a:noFill/>
        </p:spPr>
        <p:txBody>
          <a:bodyPr wrap="square" lIns="0" tIns="0" rIns="0" bIns="0" rtlCol="0">
            <a:spAutoFit/>
          </a:bodyPr>
          <a:lstStyle/>
          <a:p>
            <a:pPr algn="ctr" defTabSz="932597">
              <a:defRPr/>
            </a:pPr>
            <a:r>
              <a:rPr lang="en-US" sz="1428" b="1">
                <a:solidFill>
                  <a:srgbClr val="FFFFFF">
                    <a:lumMod val="65000"/>
                  </a:srgbClr>
                </a:solidFill>
                <a:latin typeface="Segoe UI"/>
              </a:rPr>
              <a:t>Social</a:t>
            </a:r>
          </a:p>
        </p:txBody>
      </p:sp>
      <p:sp>
        <p:nvSpPr>
          <p:cNvPr id="153" name="TextBox 152">
            <a:extLst>
              <a:ext uri="{FF2B5EF4-FFF2-40B4-BE49-F238E27FC236}">
                <a16:creationId xmlns:a16="http://schemas.microsoft.com/office/drawing/2014/main" id="{35748F55-2F88-487E-B429-7B93FB94C4AD}"/>
              </a:ext>
            </a:extLst>
          </p:cNvPr>
          <p:cNvSpPr txBox="1"/>
          <p:nvPr/>
        </p:nvSpPr>
        <p:spPr>
          <a:xfrm>
            <a:off x="6880337" y="2730172"/>
            <a:ext cx="930907" cy="224114"/>
          </a:xfrm>
          <a:prstGeom prst="rect">
            <a:avLst/>
          </a:prstGeom>
          <a:noFill/>
        </p:spPr>
        <p:txBody>
          <a:bodyPr wrap="square" lIns="0" tIns="0" rIns="0" bIns="0" rtlCol="0">
            <a:spAutoFit/>
          </a:bodyPr>
          <a:lstStyle/>
          <a:p>
            <a:pPr defTabSz="932597">
              <a:defRPr/>
            </a:pPr>
            <a:r>
              <a:rPr lang="en-US" sz="1428" b="1">
                <a:solidFill>
                  <a:srgbClr val="FFFFFF">
                    <a:lumMod val="65000"/>
                  </a:srgbClr>
                </a:solidFill>
                <a:latin typeface="Segoe UI"/>
              </a:rPr>
              <a:t>Economy</a:t>
            </a:r>
          </a:p>
        </p:txBody>
      </p:sp>
      <p:sp>
        <p:nvSpPr>
          <p:cNvPr id="154" name="TextBox 153">
            <a:extLst>
              <a:ext uri="{FF2B5EF4-FFF2-40B4-BE49-F238E27FC236}">
                <a16:creationId xmlns:a16="http://schemas.microsoft.com/office/drawing/2014/main" id="{33EB3BE3-6FC3-4002-B7B9-FC65AF146ABE}"/>
              </a:ext>
            </a:extLst>
          </p:cNvPr>
          <p:cNvSpPr txBox="1"/>
          <p:nvPr/>
        </p:nvSpPr>
        <p:spPr>
          <a:xfrm>
            <a:off x="532681" y="3483292"/>
            <a:ext cx="595002"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School</a:t>
            </a:r>
          </a:p>
        </p:txBody>
      </p:sp>
      <p:sp>
        <p:nvSpPr>
          <p:cNvPr id="155" name="TextBox 154">
            <a:extLst>
              <a:ext uri="{FF2B5EF4-FFF2-40B4-BE49-F238E27FC236}">
                <a16:creationId xmlns:a16="http://schemas.microsoft.com/office/drawing/2014/main" id="{2782D466-B7F1-4D77-9592-CD2DD619820D}"/>
              </a:ext>
            </a:extLst>
          </p:cNvPr>
          <p:cNvSpPr txBox="1"/>
          <p:nvPr/>
        </p:nvSpPr>
        <p:spPr>
          <a:xfrm>
            <a:off x="4441397" y="3899740"/>
            <a:ext cx="595002"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Office</a:t>
            </a:r>
          </a:p>
        </p:txBody>
      </p:sp>
      <p:sp>
        <p:nvSpPr>
          <p:cNvPr id="156" name="Rectangle: Rounded Corners 155">
            <a:extLst>
              <a:ext uri="{FF2B5EF4-FFF2-40B4-BE49-F238E27FC236}">
                <a16:creationId xmlns:a16="http://schemas.microsoft.com/office/drawing/2014/main" id="{51270C40-20D3-44FD-8E8C-B9E09CE07456}"/>
              </a:ext>
            </a:extLst>
          </p:cNvPr>
          <p:cNvSpPr/>
          <p:nvPr/>
        </p:nvSpPr>
        <p:spPr>
          <a:xfrm rot="834092">
            <a:off x="3519136" y="4510237"/>
            <a:ext cx="2106982" cy="580874"/>
          </a:xfrm>
          <a:prstGeom prst="roundRect">
            <a:avLst>
              <a:gd name="adj" fmla="val 0"/>
            </a:avLst>
          </a:prstGeom>
          <a:noFill/>
          <a:ln w="9525">
            <a:noFill/>
          </a:ln>
          <a:scene3d>
            <a:camera prst="orthographicFront">
              <a:rot lat="0" lon="0" rev="1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rtlCol="0" anchor="t" anchorCtr="0">
            <a:prstTxWarp prst="textArchDown">
              <a:avLst>
                <a:gd name="adj" fmla="val 2935533"/>
              </a:avLst>
            </a:prstTxWarp>
          </a:bodyPr>
          <a:lstStyle/>
          <a:p>
            <a:pPr algn="ctr" defTabSz="932597">
              <a:defRPr/>
            </a:pPr>
            <a:r>
              <a:rPr lang="en-US" sz="1428" baseline="-25000">
                <a:solidFill>
                  <a:srgbClr val="000000">
                    <a:lumMod val="75000"/>
                    <a:lumOff val="25000"/>
                  </a:srgbClr>
                </a:solidFill>
                <a:latin typeface="Segoe UI"/>
              </a:rPr>
              <a:t>Connected Fleet</a:t>
            </a:r>
          </a:p>
        </p:txBody>
      </p:sp>
      <p:sp>
        <p:nvSpPr>
          <p:cNvPr id="157" name="Rectangle: Rounded Corners 156">
            <a:extLst>
              <a:ext uri="{FF2B5EF4-FFF2-40B4-BE49-F238E27FC236}">
                <a16:creationId xmlns:a16="http://schemas.microsoft.com/office/drawing/2014/main" id="{3492E677-1247-40EE-8F23-6DC8D463AA6A}"/>
              </a:ext>
            </a:extLst>
          </p:cNvPr>
          <p:cNvSpPr/>
          <p:nvPr/>
        </p:nvSpPr>
        <p:spPr>
          <a:xfrm rot="21127280">
            <a:off x="6607904" y="4732114"/>
            <a:ext cx="2577598" cy="403062"/>
          </a:xfrm>
          <a:prstGeom prst="roundRect">
            <a:avLst>
              <a:gd name="adj" fmla="val 0"/>
            </a:avLst>
          </a:prstGeom>
          <a:noFill/>
          <a:ln w="9525">
            <a:noFill/>
          </a:ln>
          <a:scene3d>
            <a:camera prst="orthographicFront">
              <a:rot lat="0" lon="0" rev="1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spcFirstLastPara="1" lIns="0" tIns="0" rIns="0" bIns="0" numCol="1" rtlCol="0" anchor="t" anchorCtr="0">
            <a:prstTxWarp prst="textArchDown">
              <a:avLst>
                <a:gd name="adj" fmla="val 1464013"/>
              </a:avLst>
            </a:prstTxWarp>
          </a:bodyPr>
          <a:lstStyle/>
          <a:p>
            <a:pPr algn="ctr" defTabSz="932597">
              <a:defRPr/>
            </a:pPr>
            <a:r>
              <a:rPr lang="en-US" sz="1428" baseline="-25000">
                <a:solidFill>
                  <a:srgbClr val="000000">
                    <a:lumMod val="75000"/>
                    <a:lumOff val="25000"/>
                  </a:srgbClr>
                </a:solidFill>
                <a:latin typeface="Segoe UI"/>
              </a:rPr>
              <a:t>Connected Car</a:t>
            </a:r>
          </a:p>
        </p:txBody>
      </p:sp>
      <p:sp>
        <p:nvSpPr>
          <p:cNvPr id="158" name="Rectangle: Rounded Corners 157">
            <a:extLst>
              <a:ext uri="{FF2B5EF4-FFF2-40B4-BE49-F238E27FC236}">
                <a16:creationId xmlns:a16="http://schemas.microsoft.com/office/drawing/2014/main" id="{46A597CE-5F2A-47EC-AFE0-8C9392942E74}"/>
              </a:ext>
            </a:extLst>
          </p:cNvPr>
          <p:cNvSpPr/>
          <p:nvPr/>
        </p:nvSpPr>
        <p:spPr>
          <a:xfrm rot="151166">
            <a:off x="4232900" y="4025834"/>
            <a:ext cx="4237199" cy="1253339"/>
          </a:xfrm>
          <a:prstGeom prst="roundRect">
            <a:avLst>
              <a:gd name="adj" fmla="val 0"/>
            </a:avLst>
          </a:prstGeom>
          <a:noFill/>
          <a:ln w="9525">
            <a:noFill/>
          </a:ln>
          <a:scene3d>
            <a:camera prst="orthographicFront">
              <a:rot lat="0" lon="0" rev="1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spcFirstLastPara="1" lIns="0" tIns="0" rIns="466302" bIns="0" numCol="1" rtlCol="0" anchor="t" anchorCtr="0">
            <a:prstTxWarp prst="textArchDown">
              <a:avLst>
                <a:gd name="adj" fmla="val 108805"/>
              </a:avLst>
            </a:prstTxWarp>
          </a:bodyPr>
          <a:lstStyle/>
          <a:p>
            <a:pPr algn="ctr" defTabSz="932597">
              <a:defRPr/>
            </a:pPr>
            <a:r>
              <a:rPr lang="en-US" sz="1428" baseline="-25000">
                <a:solidFill>
                  <a:srgbClr val="000000">
                    <a:lumMod val="75000"/>
                    <a:lumOff val="25000"/>
                  </a:srgbClr>
                </a:solidFill>
                <a:latin typeface="Segoe UI"/>
              </a:rPr>
              <a:t>Traffic Flow Optimization</a:t>
            </a:r>
          </a:p>
        </p:txBody>
      </p:sp>
      <p:grpSp>
        <p:nvGrpSpPr>
          <p:cNvPr id="159" name="Group 158">
            <a:extLst>
              <a:ext uri="{FF2B5EF4-FFF2-40B4-BE49-F238E27FC236}">
                <a16:creationId xmlns:a16="http://schemas.microsoft.com/office/drawing/2014/main" id="{3A1CAED4-703F-435D-993C-DADD4B7D4793}"/>
              </a:ext>
            </a:extLst>
          </p:cNvPr>
          <p:cNvGrpSpPr/>
          <p:nvPr/>
        </p:nvGrpSpPr>
        <p:grpSpPr>
          <a:xfrm>
            <a:off x="5573933" y="3804879"/>
            <a:ext cx="745994" cy="502012"/>
            <a:chOff x="-3024521" y="4547035"/>
            <a:chExt cx="1154833" cy="777139"/>
          </a:xfrm>
          <a:solidFill>
            <a:srgbClr val="82C7E3"/>
          </a:solidFill>
        </p:grpSpPr>
        <p:sp>
          <p:nvSpPr>
            <p:cNvPr id="160" name="Oval 159">
              <a:extLst>
                <a:ext uri="{FF2B5EF4-FFF2-40B4-BE49-F238E27FC236}">
                  <a16:creationId xmlns:a16="http://schemas.microsoft.com/office/drawing/2014/main" id="{CD0A91BD-792D-4848-A779-ECCA061769DF}"/>
                </a:ext>
              </a:extLst>
            </p:cNvPr>
            <p:cNvSpPr/>
            <p:nvPr/>
          </p:nvSpPr>
          <p:spPr bwMode="auto">
            <a:xfrm>
              <a:off x="-3024521" y="4684599"/>
              <a:ext cx="1154833" cy="290919"/>
            </a:xfrm>
            <a:prstGeom prst="ellipse">
              <a:avLst/>
            </a:prstGeom>
            <a:no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122" spc="-51" err="1">
                <a:gradFill>
                  <a:gsLst>
                    <a:gs pos="0">
                      <a:srgbClr val="FFFFFF"/>
                    </a:gs>
                    <a:gs pos="100000">
                      <a:srgbClr val="FFFFFF"/>
                    </a:gs>
                  </a:gsLst>
                  <a:lin ang="5400000" scaled="0"/>
                </a:gradFill>
                <a:latin typeface="Segoe UI"/>
                <a:cs typeface="Segoe UI" pitchFamily="34" charset="0"/>
              </a:endParaRPr>
            </a:p>
          </p:txBody>
        </p:sp>
        <p:grpSp>
          <p:nvGrpSpPr>
            <p:cNvPr id="161" name="Group 160">
              <a:extLst>
                <a:ext uri="{FF2B5EF4-FFF2-40B4-BE49-F238E27FC236}">
                  <a16:creationId xmlns:a16="http://schemas.microsoft.com/office/drawing/2014/main" id="{8A1B75A5-590A-4097-804A-8850FFAAA01D}"/>
                </a:ext>
              </a:extLst>
            </p:cNvPr>
            <p:cNvGrpSpPr>
              <a:grpSpLocks noChangeAspect="1"/>
            </p:cNvGrpSpPr>
            <p:nvPr/>
          </p:nvGrpSpPr>
          <p:grpSpPr>
            <a:xfrm>
              <a:off x="-3014375" y="4547035"/>
              <a:ext cx="1137380" cy="777139"/>
              <a:chOff x="-3014375" y="4547035"/>
              <a:chExt cx="1137380" cy="777139"/>
            </a:xfrm>
            <a:grpFill/>
          </p:grpSpPr>
          <p:cxnSp>
            <p:nvCxnSpPr>
              <p:cNvPr id="179" name="Straight Connector 178">
                <a:extLst>
                  <a:ext uri="{FF2B5EF4-FFF2-40B4-BE49-F238E27FC236}">
                    <a16:creationId xmlns:a16="http://schemas.microsoft.com/office/drawing/2014/main" id="{CAC795ED-C68B-4691-B4CE-F97381426DB6}"/>
                  </a:ext>
                </a:extLst>
              </p:cNvPr>
              <p:cNvCxnSpPr/>
              <p:nvPr/>
            </p:nvCxnSpPr>
            <p:spPr>
              <a:xfrm>
                <a:off x="-2909221" y="4615579"/>
                <a:ext cx="0" cy="128491"/>
              </a:xfrm>
              <a:prstGeom prst="line">
                <a:avLst/>
              </a:prstGeom>
              <a:grpFill/>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E35F8FA-B24B-41EC-B4F4-28B068E65742}"/>
                  </a:ext>
                </a:extLst>
              </p:cNvPr>
              <p:cNvCxnSpPr/>
              <p:nvPr/>
            </p:nvCxnSpPr>
            <p:spPr>
              <a:xfrm>
                <a:off x="-2679329" y="4562854"/>
                <a:ext cx="0" cy="128491"/>
              </a:xfrm>
              <a:prstGeom prst="line">
                <a:avLst/>
              </a:prstGeom>
              <a:grpFill/>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3233B92D-5582-4EA9-811E-7882625486D8}"/>
                  </a:ext>
                </a:extLst>
              </p:cNvPr>
              <p:cNvCxnSpPr/>
              <p:nvPr/>
            </p:nvCxnSpPr>
            <p:spPr>
              <a:xfrm>
                <a:off x="-2449439" y="4547035"/>
                <a:ext cx="0" cy="128491"/>
              </a:xfrm>
              <a:prstGeom prst="line">
                <a:avLst/>
              </a:prstGeom>
              <a:noFill/>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3679A79-ED04-46C0-B967-59F022870C56}"/>
                  </a:ext>
                </a:extLst>
              </p:cNvPr>
              <p:cNvCxnSpPr/>
              <p:nvPr/>
            </p:nvCxnSpPr>
            <p:spPr>
              <a:xfrm>
                <a:off x="-1989657" y="4615579"/>
                <a:ext cx="0" cy="128491"/>
              </a:xfrm>
              <a:prstGeom prst="line">
                <a:avLst/>
              </a:prstGeom>
              <a:noFill/>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B821A42-8E1B-4CB6-A193-B27220383FE9}"/>
                  </a:ext>
                </a:extLst>
              </p:cNvPr>
              <p:cNvCxnSpPr/>
              <p:nvPr/>
            </p:nvCxnSpPr>
            <p:spPr>
              <a:xfrm>
                <a:off x="-2219547" y="4562854"/>
                <a:ext cx="0" cy="128491"/>
              </a:xfrm>
              <a:prstGeom prst="line">
                <a:avLst/>
              </a:prstGeom>
              <a:noFill/>
              <a:ln w="15875">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7" name="Freeform: Shape 166">
                <a:extLst>
                  <a:ext uri="{FF2B5EF4-FFF2-40B4-BE49-F238E27FC236}">
                    <a16:creationId xmlns:a16="http://schemas.microsoft.com/office/drawing/2014/main" id="{F65EC71B-2FED-4035-B2E8-B4056211B7AA}"/>
                  </a:ext>
                </a:extLst>
              </p:cNvPr>
              <p:cNvSpPr/>
              <p:nvPr/>
            </p:nvSpPr>
            <p:spPr bwMode="auto">
              <a:xfrm>
                <a:off x="-2968661" y="4736769"/>
                <a:ext cx="1031160" cy="136630"/>
              </a:xfrm>
              <a:custGeom>
                <a:avLst/>
                <a:gdLst>
                  <a:gd name="connsiteX0" fmla="*/ 1734932 w 1868753"/>
                  <a:gd name="connsiteY0" fmla="*/ 96740 h 247613"/>
                  <a:gd name="connsiteX1" fmla="*/ 1868753 w 1868753"/>
                  <a:gd name="connsiteY1" fmla="*/ 144057 h 247613"/>
                  <a:gd name="connsiteX2" fmla="*/ 1594366 w 1868753"/>
                  <a:gd name="connsiteY2" fmla="*/ 247613 h 247613"/>
                  <a:gd name="connsiteX3" fmla="*/ 1572257 w 1868753"/>
                  <a:gd name="connsiteY3" fmla="*/ 243971 h 247613"/>
                  <a:gd name="connsiteX4" fmla="*/ 119763 w 1868753"/>
                  <a:gd name="connsiteY4" fmla="*/ 93891 h 247613"/>
                  <a:gd name="connsiteX5" fmla="*/ 279714 w 1868753"/>
                  <a:gd name="connsiteY5" fmla="*/ 238656 h 247613"/>
                  <a:gd name="connsiteX6" fmla="*/ 273112 w 1868753"/>
                  <a:gd name="connsiteY6" fmla="*/ 239447 h 247613"/>
                  <a:gd name="connsiteX7" fmla="*/ 0 w 1868753"/>
                  <a:gd name="connsiteY7" fmla="*/ 139974 h 247613"/>
                  <a:gd name="connsiteX8" fmla="*/ 66697 w 1868753"/>
                  <a:gd name="connsiteY8" fmla="*/ 109485 h 247613"/>
                  <a:gd name="connsiteX9" fmla="*/ 435444 w 1868753"/>
                  <a:gd name="connsiteY9" fmla="*/ 34208 h 247613"/>
                  <a:gd name="connsiteX10" fmla="*/ 532530 w 1868753"/>
                  <a:gd name="connsiteY10" fmla="*/ 211466 h 247613"/>
                  <a:gd name="connsiteX11" fmla="*/ 420473 w 1868753"/>
                  <a:gd name="connsiteY11" fmla="*/ 221783 h 247613"/>
                  <a:gd name="connsiteX12" fmla="*/ 315813 w 1868753"/>
                  <a:gd name="connsiteY12" fmla="*/ 234329 h 247613"/>
                  <a:gd name="connsiteX13" fmla="*/ 150623 w 1868753"/>
                  <a:gd name="connsiteY13" fmla="*/ 84822 h 247613"/>
                  <a:gd name="connsiteX14" fmla="*/ 160040 w 1868753"/>
                  <a:gd name="connsiteY14" fmla="*/ 82054 h 247613"/>
                  <a:gd name="connsiteX15" fmla="*/ 402052 w 1868753"/>
                  <a:gd name="connsiteY15" fmla="*/ 37650 h 247613"/>
                  <a:gd name="connsiteX16" fmla="*/ 1433761 w 1868753"/>
                  <a:gd name="connsiteY16" fmla="*/ 30675 h 247613"/>
                  <a:gd name="connsiteX17" fmla="*/ 1436503 w 1868753"/>
                  <a:gd name="connsiteY17" fmla="*/ 30932 h 247613"/>
                  <a:gd name="connsiteX18" fmla="*/ 1674189 w 1868753"/>
                  <a:gd name="connsiteY18" fmla="*/ 75263 h 247613"/>
                  <a:gd name="connsiteX19" fmla="*/ 1705536 w 1868753"/>
                  <a:gd name="connsiteY19" fmla="*/ 86346 h 247613"/>
                  <a:gd name="connsiteX20" fmla="*/ 1537673 w 1868753"/>
                  <a:gd name="connsiteY20" fmla="*/ 238272 h 247613"/>
                  <a:gd name="connsiteX21" fmla="*/ 1461991 w 1868753"/>
                  <a:gd name="connsiteY21" fmla="*/ 225803 h 247613"/>
                  <a:gd name="connsiteX22" fmla="*/ 1334178 w 1868753"/>
                  <a:gd name="connsiteY22" fmla="*/ 212493 h 247613"/>
                  <a:gd name="connsiteX23" fmla="*/ 696820 w 1868753"/>
                  <a:gd name="connsiteY23" fmla="*/ 8579 h 247613"/>
                  <a:gd name="connsiteX24" fmla="*/ 734395 w 1868753"/>
                  <a:gd name="connsiteY24" fmla="*/ 197353 h 247613"/>
                  <a:gd name="connsiteX25" fmla="*/ 589556 w 1868753"/>
                  <a:gd name="connsiteY25" fmla="*/ 206216 h 247613"/>
                  <a:gd name="connsiteX26" fmla="*/ 562306 w 1868753"/>
                  <a:gd name="connsiteY26" fmla="*/ 208725 h 247613"/>
                  <a:gd name="connsiteX27" fmla="*/ 465049 w 1868753"/>
                  <a:gd name="connsiteY27" fmla="*/ 31156 h 247613"/>
                  <a:gd name="connsiteX28" fmla="*/ 676802 w 1868753"/>
                  <a:gd name="connsiteY28" fmla="*/ 9328 h 247613"/>
                  <a:gd name="connsiteX29" fmla="*/ 1171872 w 1868753"/>
                  <a:gd name="connsiteY29" fmla="*/ 6774 h 247613"/>
                  <a:gd name="connsiteX30" fmla="*/ 1181518 w 1868753"/>
                  <a:gd name="connsiteY30" fmla="*/ 7064 h 247613"/>
                  <a:gd name="connsiteX31" fmla="*/ 1404010 w 1868753"/>
                  <a:gd name="connsiteY31" fmla="*/ 27890 h 247613"/>
                  <a:gd name="connsiteX32" fmla="*/ 1304588 w 1868753"/>
                  <a:gd name="connsiteY32" fmla="*/ 209412 h 247613"/>
                  <a:gd name="connsiteX33" fmla="*/ 1295141 w 1868753"/>
                  <a:gd name="connsiteY33" fmla="*/ 208428 h 247613"/>
                  <a:gd name="connsiteX34" fmla="*/ 1133814 w 1868753"/>
                  <a:gd name="connsiteY34" fmla="*/ 197980 h 247613"/>
                  <a:gd name="connsiteX35" fmla="*/ 953330 w 1868753"/>
                  <a:gd name="connsiteY35" fmla="*/ 206 h 247613"/>
                  <a:gd name="connsiteX36" fmla="*/ 1144069 w 1868753"/>
                  <a:gd name="connsiteY36" fmla="*/ 5939 h 247613"/>
                  <a:gd name="connsiteX37" fmla="*/ 1106141 w 1868753"/>
                  <a:gd name="connsiteY37" fmla="*/ 196482 h 247613"/>
                  <a:gd name="connsiteX38" fmla="*/ 953329 w 1868753"/>
                  <a:gd name="connsiteY38" fmla="*/ 192238 h 247613"/>
                  <a:gd name="connsiteX39" fmla="*/ 925898 w 1868753"/>
                  <a:gd name="connsiteY39" fmla="*/ 0 h 247613"/>
                  <a:gd name="connsiteX40" fmla="*/ 925898 w 1868753"/>
                  <a:gd name="connsiteY40" fmla="*/ 192115 h 247613"/>
                  <a:gd name="connsiteX41" fmla="*/ 766924 w 1868753"/>
                  <a:gd name="connsiteY41" fmla="*/ 195363 h 247613"/>
                  <a:gd name="connsiteX42" fmla="*/ 762029 w 1868753"/>
                  <a:gd name="connsiteY42" fmla="*/ 195663 h 247613"/>
                  <a:gd name="connsiteX43" fmla="*/ 724584 w 1868753"/>
                  <a:gd name="connsiteY43" fmla="*/ 7539 h 24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68753" h="247613">
                    <a:moveTo>
                      <a:pt x="1734932" y="96740"/>
                    </a:moveTo>
                    <a:lnTo>
                      <a:pt x="1868753" y="144057"/>
                    </a:lnTo>
                    <a:cubicBezTo>
                      <a:pt x="1765459" y="191279"/>
                      <a:pt x="1756559" y="200188"/>
                      <a:pt x="1594366" y="247613"/>
                    </a:cubicBezTo>
                    <a:lnTo>
                      <a:pt x="1572257" y="243971"/>
                    </a:lnTo>
                    <a:close/>
                    <a:moveTo>
                      <a:pt x="119763" y="93891"/>
                    </a:moveTo>
                    <a:lnTo>
                      <a:pt x="279714" y="238656"/>
                    </a:lnTo>
                    <a:lnTo>
                      <a:pt x="273112" y="239447"/>
                    </a:lnTo>
                    <a:cubicBezTo>
                      <a:pt x="109332" y="189754"/>
                      <a:pt x="129842" y="210102"/>
                      <a:pt x="0" y="139974"/>
                    </a:cubicBezTo>
                    <a:cubicBezTo>
                      <a:pt x="17107" y="129337"/>
                      <a:pt x="39681" y="119156"/>
                      <a:pt x="66697" y="109485"/>
                    </a:cubicBezTo>
                    <a:close/>
                    <a:moveTo>
                      <a:pt x="435444" y="34208"/>
                    </a:moveTo>
                    <a:lnTo>
                      <a:pt x="532530" y="211466"/>
                    </a:lnTo>
                    <a:lnTo>
                      <a:pt x="420473" y="221783"/>
                    </a:lnTo>
                    <a:lnTo>
                      <a:pt x="315813" y="234329"/>
                    </a:lnTo>
                    <a:lnTo>
                      <a:pt x="150623" y="84822"/>
                    </a:lnTo>
                    <a:lnTo>
                      <a:pt x="160040" y="82054"/>
                    </a:lnTo>
                    <a:cubicBezTo>
                      <a:pt x="229784" y="64858"/>
                      <a:pt x="313190" y="49913"/>
                      <a:pt x="402052" y="37650"/>
                    </a:cubicBezTo>
                    <a:close/>
                    <a:moveTo>
                      <a:pt x="1433761" y="30675"/>
                    </a:moveTo>
                    <a:lnTo>
                      <a:pt x="1436503" y="30932"/>
                    </a:lnTo>
                    <a:cubicBezTo>
                      <a:pt x="1520049" y="42076"/>
                      <a:pt x="1600713" y="56631"/>
                      <a:pt x="1674189" y="75263"/>
                    </a:cubicBezTo>
                    <a:lnTo>
                      <a:pt x="1705536" y="86346"/>
                    </a:lnTo>
                    <a:lnTo>
                      <a:pt x="1537673" y="238272"/>
                    </a:lnTo>
                    <a:lnTo>
                      <a:pt x="1461991" y="225803"/>
                    </a:lnTo>
                    <a:lnTo>
                      <a:pt x="1334178" y="212493"/>
                    </a:lnTo>
                    <a:close/>
                    <a:moveTo>
                      <a:pt x="696820" y="8579"/>
                    </a:moveTo>
                    <a:lnTo>
                      <a:pt x="734395" y="197353"/>
                    </a:lnTo>
                    <a:lnTo>
                      <a:pt x="589556" y="206216"/>
                    </a:lnTo>
                    <a:lnTo>
                      <a:pt x="562306" y="208725"/>
                    </a:lnTo>
                    <a:lnTo>
                      <a:pt x="465049" y="31156"/>
                    </a:lnTo>
                    <a:lnTo>
                      <a:pt x="676802" y="9328"/>
                    </a:lnTo>
                    <a:close/>
                    <a:moveTo>
                      <a:pt x="1171872" y="6774"/>
                    </a:moveTo>
                    <a:lnTo>
                      <a:pt x="1181518" y="7064"/>
                    </a:lnTo>
                    <a:lnTo>
                      <a:pt x="1404010" y="27890"/>
                    </a:lnTo>
                    <a:lnTo>
                      <a:pt x="1304588" y="209412"/>
                    </a:lnTo>
                    <a:lnTo>
                      <a:pt x="1295141" y="208428"/>
                    </a:lnTo>
                    <a:lnTo>
                      <a:pt x="1133814" y="197980"/>
                    </a:lnTo>
                    <a:close/>
                    <a:moveTo>
                      <a:pt x="953330" y="206"/>
                    </a:moveTo>
                    <a:lnTo>
                      <a:pt x="1144069" y="5939"/>
                    </a:lnTo>
                    <a:lnTo>
                      <a:pt x="1106141" y="196482"/>
                    </a:lnTo>
                    <a:lnTo>
                      <a:pt x="953329" y="192238"/>
                    </a:lnTo>
                    <a:close/>
                    <a:moveTo>
                      <a:pt x="925898" y="0"/>
                    </a:moveTo>
                    <a:lnTo>
                      <a:pt x="925898" y="192115"/>
                    </a:lnTo>
                    <a:lnTo>
                      <a:pt x="766924" y="195363"/>
                    </a:lnTo>
                    <a:lnTo>
                      <a:pt x="762029" y="195663"/>
                    </a:lnTo>
                    <a:lnTo>
                      <a:pt x="724584" y="7539"/>
                    </a:lnTo>
                    <a:close/>
                  </a:path>
                </a:pathLst>
              </a:custGeom>
              <a:no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122" spc="-51" err="1">
                  <a:gradFill>
                    <a:gsLst>
                      <a:gs pos="0">
                        <a:srgbClr val="FFFFFF"/>
                      </a:gs>
                      <a:gs pos="100000">
                        <a:srgbClr val="FFFFFF"/>
                      </a:gs>
                    </a:gsLst>
                    <a:lin ang="5400000" scaled="0"/>
                  </a:gradFill>
                  <a:latin typeface="Segoe UI"/>
                  <a:cs typeface="Segoe UI" pitchFamily="34" charset="0"/>
                </a:endParaRPr>
              </a:p>
            </p:txBody>
          </p:sp>
          <p:sp>
            <p:nvSpPr>
              <p:cNvPr id="169" name="Freeform: Shape 168">
                <a:extLst>
                  <a:ext uri="{FF2B5EF4-FFF2-40B4-BE49-F238E27FC236}">
                    <a16:creationId xmlns:a16="http://schemas.microsoft.com/office/drawing/2014/main" id="{7B6BFD21-A595-44BF-87CB-FBF6E6F0DDB1}"/>
                  </a:ext>
                </a:extLst>
              </p:cNvPr>
              <p:cNvSpPr/>
              <p:nvPr/>
            </p:nvSpPr>
            <p:spPr bwMode="auto">
              <a:xfrm rot="10800000">
                <a:off x="-3014375" y="4850664"/>
                <a:ext cx="1137380" cy="473510"/>
              </a:xfrm>
              <a:custGeom>
                <a:avLst/>
                <a:gdLst>
                  <a:gd name="connsiteX0" fmla="*/ 0 w 1137380"/>
                  <a:gd name="connsiteY0" fmla="*/ 473510 h 473510"/>
                  <a:gd name="connsiteX1" fmla="*/ 136658 w 1137380"/>
                  <a:gd name="connsiteY1" fmla="*/ 94247 h 473510"/>
                  <a:gd name="connsiteX2" fmla="*/ 283703 w 1137380"/>
                  <a:gd name="connsiteY2" fmla="*/ 14369 h 473510"/>
                  <a:gd name="connsiteX3" fmla="*/ 355678 w 1137380"/>
                  <a:gd name="connsiteY3" fmla="*/ 3698 h 473510"/>
                  <a:gd name="connsiteX4" fmla="*/ 355678 w 1137380"/>
                  <a:gd name="connsiteY4" fmla="*/ 167074 h 473510"/>
                  <a:gd name="connsiteX5" fmla="*/ 401529 w 1137380"/>
                  <a:gd name="connsiteY5" fmla="*/ 212925 h 473510"/>
                  <a:gd name="connsiteX6" fmla="*/ 712086 w 1137380"/>
                  <a:gd name="connsiteY6" fmla="*/ 212925 h 473510"/>
                  <a:gd name="connsiteX7" fmla="*/ 757937 w 1137380"/>
                  <a:gd name="connsiteY7" fmla="*/ 167074 h 473510"/>
                  <a:gd name="connsiteX8" fmla="*/ 757937 w 1137380"/>
                  <a:gd name="connsiteY8" fmla="*/ 0 h 473510"/>
                  <a:gd name="connsiteX9" fmla="*/ 855889 w 1137380"/>
                  <a:gd name="connsiteY9" fmla="*/ 14325 h 473510"/>
                  <a:gd name="connsiteX10" fmla="*/ 1007525 w 1137380"/>
                  <a:gd name="connsiteY10" fmla="*/ 92885 h 473510"/>
                  <a:gd name="connsiteX11" fmla="*/ 1137380 w 1137380"/>
                  <a:gd name="connsiteY11" fmla="*/ 453099 h 473510"/>
                  <a:gd name="connsiteX12" fmla="*/ 0 w 1137380"/>
                  <a:gd name="connsiteY12" fmla="*/ 473510 h 47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380" h="473510">
                    <a:moveTo>
                      <a:pt x="0" y="473510"/>
                    </a:moveTo>
                    <a:lnTo>
                      <a:pt x="136658" y="94247"/>
                    </a:lnTo>
                    <a:cubicBezTo>
                      <a:pt x="147432" y="58642"/>
                      <a:pt x="204044" y="32051"/>
                      <a:pt x="283703" y="14369"/>
                    </a:cubicBezTo>
                    <a:lnTo>
                      <a:pt x="355678" y="3698"/>
                    </a:lnTo>
                    <a:lnTo>
                      <a:pt x="355678" y="167074"/>
                    </a:lnTo>
                    <a:cubicBezTo>
                      <a:pt x="355678" y="192397"/>
                      <a:pt x="376206" y="212925"/>
                      <a:pt x="401529" y="212925"/>
                    </a:cubicBezTo>
                    <a:lnTo>
                      <a:pt x="712086" y="212925"/>
                    </a:lnTo>
                    <a:cubicBezTo>
                      <a:pt x="737409" y="212925"/>
                      <a:pt x="757937" y="192397"/>
                      <a:pt x="757937" y="167074"/>
                    </a:cubicBezTo>
                    <a:lnTo>
                      <a:pt x="757937" y="0"/>
                    </a:lnTo>
                    <a:lnTo>
                      <a:pt x="855889" y="14325"/>
                    </a:lnTo>
                    <a:cubicBezTo>
                      <a:pt x="936568" y="31851"/>
                      <a:pt x="994711" y="58073"/>
                      <a:pt x="1007525" y="92885"/>
                    </a:cubicBezTo>
                    <a:lnTo>
                      <a:pt x="1137380" y="453099"/>
                    </a:lnTo>
                    <a:cubicBezTo>
                      <a:pt x="903849" y="308863"/>
                      <a:pt x="195430" y="317029"/>
                      <a:pt x="0" y="473510"/>
                    </a:cubicBezTo>
                    <a:close/>
                  </a:path>
                </a:pathLst>
              </a:custGeom>
              <a:solidFill>
                <a:schemeClr val="bg1"/>
              </a:solidFill>
              <a:ln w="158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122" spc="-51" err="1">
                  <a:gradFill>
                    <a:gsLst>
                      <a:gs pos="0">
                        <a:srgbClr val="FFFFFF"/>
                      </a:gs>
                      <a:gs pos="100000">
                        <a:srgbClr val="FFFFFF"/>
                      </a:gs>
                    </a:gsLst>
                    <a:lin ang="5400000" scaled="0"/>
                  </a:gradFill>
                  <a:latin typeface="Segoe UI"/>
                  <a:cs typeface="Segoe UI" pitchFamily="34" charset="0"/>
                </a:endParaRPr>
              </a:p>
            </p:txBody>
          </p:sp>
        </p:grpSp>
      </p:grpSp>
      <p:sp>
        <p:nvSpPr>
          <p:cNvPr id="180" name="TextBox 179">
            <a:extLst>
              <a:ext uri="{FF2B5EF4-FFF2-40B4-BE49-F238E27FC236}">
                <a16:creationId xmlns:a16="http://schemas.microsoft.com/office/drawing/2014/main" id="{D06E04BD-876F-49BC-8515-D372AD02DF8F}"/>
              </a:ext>
            </a:extLst>
          </p:cNvPr>
          <p:cNvSpPr txBox="1"/>
          <p:nvPr/>
        </p:nvSpPr>
        <p:spPr>
          <a:xfrm>
            <a:off x="5560468" y="3618777"/>
            <a:ext cx="787036"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Stadium</a:t>
            </a:r>
          </a:p>
        </p:txBody>
      </p:sp>
      <p:sp>
        <p:nvSpPr>
          <p:cNvPr id="176" name="TextBox 175">
            <a:extLst>
              <a:ext uri="{FF2B5EF4-FFF2-40B4-BE49-F238E27FC236}">
                <a16:creationId xmlns:a16="http://schemas.microsoft.com/office/drawing/2014/main" id="{2D316F8F-DD8A-49D5-AF0C-9F19D2B82AD9}"/>
              </a:ext>
            </a:extLst>
          </p:cNvPr>
          <p:cNvSpPr txBox="1"/>
          <p:nvPr/>
        </p:nvSpPr>
        <p:spPr>
          <a:xfrm>
            <a:off x="4851302" y="3674462"/>
            <a:ext cx="595002" cy="219406"/>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Hotel</a:t>
            </a:r>
          </a:p>
        </p:txBody>
      </p:sp>
      <p:sp>
        <p:nvSpPr>
          <p:cNvPr id="6" name="Rectangle 5">
            <a:extLst>
              <a:ext uri="{FF2B5EF4-FFF2-40B4-BE49-F238E27FC236}">
                <a16:creationId xmlns:a16="http://schemas.microsoft.com/office/drawing/2014/main" id="{DF7FD532-289B-402F-9512-90880A3E605E}"/>
              </a:ext>
            </a:extLst>
          </p:cNvPr>
          <p:cNvSpPr/>
          <p:nvPr/>
        </p:nvSpPr>
        <p:spPr>
          <a:xfrm>
            <a:off x="776015" y="6021628"/>
            <a:ext cx="10932830" cy="862581"/>
          </a:xfrm>
          <a:prstGeom prst="rect">
            <a:avLst/>
          </a:prstGeom>
        </p:spPr>
        <p:txBody>
          <a:bodyPr wrap="square">
            <a:spAutoFit/>
          </a:bodyPr>
          <a:lstStyle/>
          <a:p>
            <a:pPr algn="ctr" defTabSz="913923" fontAlgn="base">
              <a:spcBef>
                <a:spcPct val="0"/>
              </a:spcBef>
              <a:spcAft>
                <a:spcPct val="0"/>
              </a:spcAft>
              <a:defRPr/>
            </a:pPr>
            <a:r>
              <a:rPr lang="en-US" sz="2448">
                <a:solidFill>
                  <a:srgbClr val="000000">
                    <a:lumMod val="75000"/>
                    <a:lumOff val="25000"/>
                  </a:srgbClr>
                </a:solidFill>
                <a:latin typeface="Segoe UI"/>
                <a:cs typeface="Segoe UI" pitchFamily="34" charset="0"/>
              </a:rPr>
              <a:t>Our goal is to give every customer the ability to </a:t>
            </a:r>
            <a:r>
              <a:rPr lang="en-US" sz="2448">
                <a:solidFill>
                  <a:srgbClr val="0072C6"/>
                </a:solidFill>
                <a:latin typeface="Segoe UI"/>
                <a:cs typeface="Segoe UI" pitchFamily="34" charset="0"/>
              </a:rPr>
              <a:t>transform their businesses</a:t>
            </a:r>
            <a:r>
              <a:rPr lang="en-US" sz="2448">
                <a:solidFill>
                  <a:srgbClr val="000000">
                    <a:lumMod val="65000"/>
                    <a:lumOff val="35000"/>
                  </a:srgbClr>
                </a:solidFill>
                <a:latin typeface="Segoe UI"/>
                <a:cs typeface="Segoe UI" pitchFamily="34" charset="0"/>
              </a:rPr>
              <a:t>, </a:t>
            </a:r>
            <a:r>
              <a:rPr lang="en-US" sz="2448">
                <a:solidFill>
                  <a:srgbClr val="000000">
                    <a:lumMod val="75000"/>
                    <a:lumOff val="25000"/>
                  </a:srgbClr>
                </a:solidFill>
                <a:latin typeface="Segoe UI"/>
                <a:cs typeface="Segoe UI" pitchFamily="34" charset="0"/>
              </a:rPr>
              <a:t>and the world at large</a:t>
            </a:r>
            <a:r>
              <a:rPr lang="en-US" sz="2448">
                <a:solidFill>
                  <a:srgbClr val="000000">
                    <a:lumMod val="65000"/>
                    <a:lumOff val="35000"/>
                  </a:srgbClr>
                </a:solidFill>
                <a:latin typeface="Segoe UI"/>
                <a:cs typeface="Segoe UI" pitchFamily="34" charset="0"/>
              </a:rPr>
              <a:t>, </a:t>
            </a:r>
            <a:r>
              <a:rPr lang="en-US" sz="2448">
                <a:solidFill>
                  <a:srgbClr val="0072C6"/>
                </a:solidFill>
                <a:latin typeface="Segoe UI"/>
                <a:cs typeface="Segoe UI" pitchFamily="34" charset="0"/>
              </a:rPr>
              <a:t>with connected solutions</a:t>
            </a:r>
          </a:p>
        </p:txBody>
      </p:sp>
      <p:sp>
        <p:nvSpPr>
          <p:cNvPr id="165" name="plant_3" title="Icon of three stalks of wheat">
            <a:extLst>
              <a:ext uri="{FF2B5EF4-FFF2-40B4-BE49-F238E27FC236}">
                <a16:creationId xmlns:a16="http://schemas.microsoft.com/office/drawing/2014/main" id="{C6F32554-5207-436F-92D1-83BA5E223268}"/>
              </a:ext>
            </a:extLst>
          </p:cNvPr>
          <p:cNvSpPr>
            <a:spLocks noChangeAspect="1" noEditPoints="1"/>
          </p:cNvSpPr>
          <p:nvPr/>
        </p:nvSpPr>
        <p:spPr bwMode="auto">
          <a:xfrm>
            <a:off x="11194280" y="4029931"/>
            <a:ext cx="180644" cy="308299"/>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solidFill>
            <a:schemeClr val="bg1"/>
          </a:solidFill>
          <a:ln w="15875" cap="flat">
            <a:solidFill>
              <a:schemeClr val="tx1">
                <a:lumMod val="65000"/>
                <a:lumOff val="35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cxnSp>
        <p:nvCxnSpPr>
          <p:cNvPr id="16" name="Straight Connector 15">
            <a:extLst>
              <a:ext uri="{FF2B5EF4-FFF2-40B4-BE49-F238E27FC236}">
                <a16:creationId xmlns:a16="http://schemas.microsoft.com/office/drawing/2014/main" id="{B64E1E76-F345-4B00-9924-6C2FE50C6F47}"/>
              </a:ext>
            </a:extLst>
          </p:cNvPr>
          <p:cNvCxnSpPr/>
          <p:nvPr/>
        </p:nvCxnSpPr>
        <p:spPr>
          <a:xfrm>
            <a:off x="10734903" y="5915325"/>
            <a:ext cx="0" cy="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560B8C95-B879-4CAB-A3A0-11BF3F753236}"/>
              </a:ext>
            </a:extLst>
          </p:cNvPr>
          <p:cNvGrpSpPr/>
          <p:nvPr/>
        </p:nvGrpSpPr>
        <p:grpSpPr>
          <a:xfrm flipH="1">
            <a:off x="11458042" y="4098569"/>
            <a:ext cx="310782" cy="246182"/>
            <a:chOff x="10291470" y="4815406"/>
            <a:chExt cx="381604" cy="302283"/>
          </a:xfrm>
        </p:grpSpPr>
        <p:sp>
          <p:nvSpPr>
            <p:cNvPr id="13" name="Rectangle 12">
              <a:extLst>
                <a:ext uri="{FF2B5EF4-FFF2-40B4-BE49-F238E27FC236}">
                  <a16:creationId xmlns:a16="http://schemas.microsoft.com/office/drawing/2014/main" id="{59235B51-E650-431A-AB5C-854F7847F59D}"/>
                </a:ext>
              </a:extLst>
            </p:cNvPr>
            <p:cNvSpPr/>
            <p:nvPr/>
          </p:nvSpPr>
          <p:spPr bwMode="auto">
            <a:xfrm>
              <a:off x="10372153" y="4817151"/>
              <a:ext cx="64764" cy="122201"/>
            </a:xfrm>
            <a:prstGeom prst="rect">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76F20B48-4875-4984-80C1-F77937339948}"/>
                </a:ext>
              </a:extLst>
            </p:cNvPr>
            <p:cNvSpPr/>
            <p:nvPr/>
          </p:nvSpPr>
          <p:spPr bwMode="auto">
            <a:xfrm>
              <a:off x="10291470" y="4964285"/>
              <a:ext cx="150269" cy="153404"/>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664F962B-835E-4F65-A51D-7969FB74A4C2}"/>
                </a:ext>
              </a:extLst>
            </p:cNvPr>
            <p:cNvSpPr/>
            <p:nvPr/>
          </p:nvSpPr>
          <p:spPr bwMode="auto">
            <a:xfrm>
              <a:off x="10570438" y="5009786"/>
              <a:ext cx="102636" cy="104777"/>
            </a:xfrm>
            <a:prstGeom prst="ellipse">
              <a:avLst/>
            </a:pr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244">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B50DF465-A8B1-4E85-B53E-F864DFF12A7E}"/>
                </a:ext>
              </a:extLst>
            </p:cNvPr>
            <p:cNvCxnSpPr>
              <a:cxnSpLocks/>
            </p:cNvCxnSpPr>
            <p:nvPr/>
          </p:nvCxnSpPr>
          <p:spPr>
            <a:xfrm>
              <a:off x="10356396" y="4816215"/>
              <a:ext cx="155448" cy="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2C9AED7-A5E9-45C6-969B-F9B07D09F074}"/>
                </a:ext>
              </a:extLst>
            </p:cNvPr>
            <p:cNvCxnSpPr>
              <a:cxnSpLocks/>
            </p:cNvCxnSpPr>
            <p:nvPr/>
          </p:nvCxnSpPr>
          <p:spPr>
            <a:xfrm>
              <a:off x="10471728" y="5088412"/>
              <a:ext cx="62490" cy="0"/>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0FE3DB2-1158-43F0-914E-98655715EB99}"/>
                </a:ext>
              </a:extLst>
            </p:cNvPr>
            <p:cNvCxnSpPr>
              <a:cxnSpLocks/>
            </p:cNvCxnSpPr>
            <p:nvPr/>
          </p:nvCxnSpPr>
          <p:spPr>
            <a:xfrm>
              <a:off x="10325151" y="4940581"/>
              <a:ext cx="109728" cy="676"/>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069E039-5296-4B73-9DEE-7611E6FD8630}"/>
                </a:ext>
              </a:extLst>
            </p:cNvPr>
            <p:cNvCxnSpPr>
              <a:cxnSpLocks/>
            </p:cNvCxnSpPr>
            <p:nvPr/>
          </p:nvCxnSpPr>
          <p:spPr>
            <a:xfrm>
              <a:off x="10576616" y="4875298"/>
              <a:ext cx="1905" cy="55245"/>
            </a:xfrm>
            <a:prstGeom prst="line">
              <a:avLst/>
            </a:prstGeom>
            <a:ln w="12700">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10E2B315-3E38-45D8-9CAA-A2F29590F2A9}"/>
                </a:ext>
              </a:extLst>
            </p:cNvPr>
            <p:cNvSpPr/>
            <p:nvPr/>
          </p:nvSpPr>
          <p:spPr bwMode="auto">
            <a:xfrm>
              <a:off x="10525537" y="4934046"/>
              <a:ext cx="142875" cy="120015"/>
            </a:xfrm>
            <a:custGeom>
              <a:avLst/>
              <a:gdLst>
                <a:gd name="connsiteX0" fmla="*/ 0 w 142875"/>
                <a:gd name="connsiteY0" fmla="*/ 120015 h 120015"/>
                <a:gd name="connsiteX1" fmla="*/ 3810 w 142875"/>
                <a:gd name="connsiteY1" fmla="*/ 0 h 120015"/>
                <a:gd name="connsiteX2" fmla="*/ 78105 w 142875"/>
                <a:gd name="connsiteY2" fmla="*/ 1905 h 120015"/>
                <a:gd name="connsiteX3" fmla="*/ 139065 w 142875"/>
                <a:gd name="connsiteY3" fmla="*/ 24765 h 120015"/>
                <a:gd name="connsiteX4" fmla="*/ 142875 w 142875"/>
                <a:gd name="connsiteY4" fmla="*/ 60960 h 120015"/>
                <a:gd name="connsiteX5" fmla="*/ 106680 w 142875"/>
                <a:gd name="connsiteY5" fmla="*/ 51435 h 120015"/>
                <a:gd name="connsiteX6" fmla="*/ 83820 w 142875"/>
                <a:gd name="connsiteY6" fmla="*/ 51435 h 120015"/>
                <a:gd name="connsiteX7" fmla="*/ 66675 w 142875"/>
                <a:gd name="connsiteY7" fmla="*/ 60960 h 120015"/>
                <a:gd name="connsiteX8" fmla="*/ 49530 w 142875"/>
                <a:gd name="connsiteY8" fmla="*/ 74295 h 120015"/>
                <a:gd name="connsiteX9" fmla="*/ 0 w 142875"/>
                <a:gd name="connsiteY9" fmla="*/ 120015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120015">
                  <a:moveTo>
                    <a:pt x="0" y="120015"/>
                  </a:moveTo>
                  <a:lnTo>
                    <a:pt x="3810" y="0"/>
                  </a:lnTo>
                  <a:lnTo>
                    <a:pt x="78105" y="1905"/>
                  </a:lnTo>
                  <a:lnTo>
                    <a:pt x="139065" y="24765"/>
                  </a:lnTo>
                  <a:lnTo>
                    <a:pt x="142875" y="60960"/>
                  </a:lnTo>
                  <a:lnTo>
                    <a:pt x="106680" y="51435"/>
                  </a:lnTo>
                  <a:lnTo>
                    <a:pt x="83820" y="51435"/>
                  </a:lnTo>
                  <a:lnTo>
                    <a:pt x="66675" y="60960"/>
                  </a:lnTo>
                  <a:lnTo>
                    <a:pt x="49530" y="74295"/>
                  </a:lnTo>
                  <a:lnTo>
                    <a:pt x="0" y="120015"/>
                  </a:lnTo>
                  <a:close/>
                </a:path>
              </a:pathLst>
            </a:custGeom>
            <a:solidFill>
              <a:schemeClr val="bg1"/>
            </a:solid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24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64D8CD0C-9FE3-401F-9F51-23C13AA9F468}"/>
                </a:ext>
              </a:extLst>
            </p:cNvPr>
            <p:cNvSpPr/>
            <p:nvPr/>
          </p:nvSpPr>
          <p:spPr bwMode="auto">
            <a:xfrm>
              <a:off x="10437353" y="4815406"/>
              <a:ext cx="91440" cy="249555"/>
            </a:xfrm>
            <a:custGeom>
              <a:avLst/>
              <a:gdLst>
                <a:gd name="connsiteX0" fmla="*/ 0 w 87630"/>
                <a:gd name="connsiteY0" fmla="*/ 0 h 241935"/>
                <a:gd name="connsiteX1" fmla="*/ 0 w 87630"/>
                <a:gd name="connsiteY1" fmla="*/ 123825 h 241935"/>
                <a:gd name="connsiteX2" fmla="*/ 41910 w 87630"/>
                <a:gd name="connsiteY2" fmla="*/ 194310 h 241935"/>
                <a:gd name="connsiteX3" fmla="*/ 40005 w 87630"/>
                <a:gd name="connsiteY3" fmla="*/ 241935 h 241935"/>
                <a:gd name="connsiteX4" fmla="*/ 83820 w 87630"/>
                <a:gd name="connsiteY4" fmla="*/ 240030 h 241935"/>
                <a:gd name="connsiteX5" fmla="*/ 87630 w 87630"/>
                <a:gd name="connsiteY5" fmla="*/ 118110 h 241935"/>
                <a:gd name="connsiteX6" fmla="*/ 55245 w 87630"/>
                <a:gd name="connsiteY6" fmla="*/ 7620 h 241935"/>
                <a:gd name="connsiteX7" fmla="*/ 0 w 87630"/>
                <a:gd name="connsiteY7" fmla="*/ 0 h 241935"/>
                <a:gd name="connsiteX0" fmla="*/ 0 w 87630"/>
                <a:gd name="connsiteY0" fmla="*/ 3810 h 245745"/>
                <a:gd name="connsiteX1" fmla="*/ 0 w 87630"/>
                <a:gd name="connsiteY1" fmla="*/ 127635 h 245745"/>
                <a:gd name="connsiteX2" fmla="*/ 41910 w 87630"/>
                <a:gd name="connsiteY2" fmla="*/ 198120 h 245745"/>
                <a:gd name="connsiteX3" fmla="*/ 40005 w 87630"/>
                <a:gd name="connsiteY3" fmla="*/ 245745 h 245745"/>
                <a:gd name="connsiteX4" fmla="*/ 83820 w 87630"/>
                <a:gd name="connsiteY4" fmla="*/ 243840 h 245745"/>
                <a:gd name="connsiteX5" fmla="*/ 87630 w 87630"/>
                <a:gd name="connsiteY5" fmla="*/ 121920 h 245745"/>
                <a:gd name="connsiteX6" fmla="*/ 59055 w 87630"/>
                <a:gd name="connsiteY6" fmla="*/ 0 h 245745"/>
                <a:gd name="connsiteX7" fmla="*/ 0 w 87630"/>
                <a:gd name="connsiteY7" fmla="*/ 3810 h 245745"/>
                <a:gd name="connsiteX0" fmla="*/ 0 w 91440"/>
                <a:gd name="connsiteY0" fmla="*/ 0 h 251460"/>
                <a:gd name="connsiteX1" fmla="*/ 3810 w 91440"/>
                <a:gd name="connsiteY1" fmla="*/ 133350 h 251460"/>
                <a:gd name="connsiteX2" fmla="*/ 45720 w 91440"/>
                <a:gd name="connsiteY2" fmla="*/ 203835 h 251460"/>
                <a:gd name="connsiteX3" fmla="*/ 43815 w 91440"/>
                <a:gd name="connsiteY3" fmla="*/ 251460 h 251460"/>
                <a:gd name="connsiteX4" fmla="*/ 87630 w 91440"/>
                <a:gd name="connsiteY4" fmla="*/ 249555 h 251460"/>
                <a:gd name="connsiteX5" fmla="*/ 91440 w 91440"/>
                <a:gd name="connsiteY5" fmla="*/ 127635 h 251460"/>
                <a:gd name="connsiteX6" fmla="*/ 62865 w 91440"/>
                <a:gd name="connsiteY6" fmla="*/ 5715 h 251460"/>
                <a:gd name="connsiteX7" fmla="*/ 0 w 91440"/>
                <a:gd name="connsiteY7" fmla="*/ 0 h 251460"/>
                <a:gd name="connsiteX0" fmla="*/ 0 w 91440"/>
                <a:gd name="connsiteY0" fmla="*/ 0 h 249555"/>
                <a:gd name="connsiteX1" fmla="*/ 3810 w 91440"/>
                <a:gd name="connsiteY1" fmla="*/ 133350 h 249555"/>
                <a:gd name="connsiteX2" fmla="*/ 45720 w 91440"/>
                <a:gd name="connsiteY2" fmla="*/ 203835 h 249555"/>
                <a:gd name="connsiteX3" fmla="*/ 45720 w 91440"/>
                <a:gd name="connsiteY3" fmla="*/ 249555 h 249555"/>
                <a:gd name="connsiteX4" fmla="*/ 87630 w 91440"/>
                <a:gd name="connsiteY4" fmla="*/ 249555 h 249555"/>
                <a:gd name="connsiteX5" fmla="*/ 91440 w 91440"/>
                <a:gd name="connsiteY5" fmla="*/ 127635 h 249555"/>
                <a:gd name="connsiteX6" fmla="*/ 62865 w 91440"/>
                <a:gd name="connsiteY6" fmla="*/ 5715 h 249555"/>
                <a:gd name="connsiteX7" fmla="*/ 0 w 91440"/>
                <a:gd name="connsiteY7" fmla="*/ 0 h 249555"/>
                <a:gd name="connsiteX0" fmla="*/ 0 w 91440"/>
                <a:gd name="connsiteY0" fmla="*/ 0 h 249555"/>
                <a:gd name="connsiteX1" fmla="*/ 3810 w 91440"/>
                <a:gd name="connsiteY1" fmla="*/ 133350 h 249555"/>
                <a:gd name="connsiteX2" fmla="*/ 45720 w 91440"/>
                <a:gd name="connsiteY2" fmla="*/ 203835 h 249555"/>
                <a:gd name="connsiteX3" fmla="*/ 45720 w 91440"/>
                <a:gd name="connsiteY3" fmla="*/ 249555 h 249555"/>
                <a:gd name="connsiteX4" fmla="*/ 87630 w 91440"/>
                <a:gd name="connsiteY4" fmla="*/ 249555 h 249555"/>
                <a:gd name="connsiteX5" fmla="*/ 91440 w 91440"/>
                <a:gd name="connsiteY5" fmla="*/ 127635 h 249555"/>
                <a:gd name="connsiteX6" fmla="*/ 62865 w 91440"/>
                <a:gd name="connsiteY6" fmla="*/ 3810 h 249555"/>
                <a:gd name="connsiteX7" fmla="*/ 0 w 91440"/>
                <a:gd name="connsiteY7" fmla="*/ 0 h 249555"/>
                <a:gd name="connsiteX0" fmla="*/ 0 w 91440"/>
                <a:gd name="connsiteY0" fmla="*/ 0 h 249555"/>
                <a:gd name="connsiteX1" fmla="*/ 3810 w 91440"/>
                <a:gd name="connsiteY1" fmla="*/ 133350 h 249555"/>
                <a:gd name="connsiteX2" fmla="*/ 45720 w 91440"/>
                <a:gd name="connsiteY2" fmla="*/ 203835 h 249555"/>
                <a:gd name="connsiteX3" fmla="*/ 45720 w 91440"/>
                <a:gd name="connsiteY3" fmla="*/ 249555 h 249555"/>
                <a:gd name="connsiteX4" fmla="*/ 87630 w 91440"/>
                <a:gd name="connsiteY4" fmla="*/ 249555 h 249555"/>
                <a:gd name="connsiteX5" fmla="*/ 91440 w 91440"/>
                <a:gd name="connsiteY5" fmla="*/ 127635 h 249555"/>
                <a:gd name="connsiteX6" fmla="*/ 62865 w 91440"/>
                <a:gd name="connsiteY6" fmla="*/ 1905 h 249555"/>
                <a:gd name="connsiteX7" fmla="*/ 0 w 91440"/>
                <a:gd name="connsiteY7" fmla="*/ 0 h 249555"/>
                <a:gd name="connsiteX0" fmla="*/ 0 w 91440"/>
                <a:gd name="connsiteY0" fmla="*/ 0 h 249555"/>
                <a:gd name="connsiteX1" fmla="*/ 0 w 91440"/>
                <a:gd name="connsiteY1" fmla="*/ 131445 h 249555"/>
                <a:gd name="connsiteX2" fmla="*/ 45720 w 91440"/>
                <a:gd name="connsiteY2" fmla="*/ 203835 h 249555"/>
                <a:gd name="connsiteX3" fmla="*/ 45720 w 91440"/>
                <a:gd name="connsiteY3" fmla="*/ 249555 h 249555"/>
                <a:gd name="connsiteX4" fmla="*/ 87630 w 91440"/>
                <a:gd name="connsiteY4" fmla="*/ 249555 h 249555"/>
                <a:gd name="connsiteX5" fmla="*/ 91440 w 91440"/>
                <a:gd name="connsiteY5" fmla="*/ 127635 h 249555"/>
                <a:gd name="connsiteX6" fmla="*/ 62865 w 91440"/>
                <a:gd name="connsiteY6" fmla="*/ 1905 h 249555"/>
                <a:gd name="connsiteX7" fmla="*/ 0 w 91440"/>
                <a:gd name="connsiteY7" fmla="*/ 0 h 249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 h="249555">
                  <a:moveTo>
                    <a:pt x="0" y="0"/>
                  </a:moveTo>
                  <a:lnTo>
                    <a:pt x="0" y="131445"/>
                  </a:lnTo>
                  <a:lnTo>
                    <a:pt x="45720" y="203835"/>
                  </a:lnTo>
                  <a:lnTo>
                    <a:pt x="45720" y="249555"/>
                  </a:lnTo>
                  <a:lnTo>
                    <a:pt x="87630" y="249555"/>
                  </a:lnTo>
                  <a:lnTo>
                    <a:pt x="91440" y="127635"/>
                  </a:lnTo>
                  <a:lnTo>
                    <a:pt x="62865" y="1905"/>
                  </a:lnTo>
                  <a:lnTo>
                    <a:pt x="0" y="0"/>
                  </a:lnTo>
                  <a:close/>
                </a:path>
              </a:pathLst>
            </a:custGeom>
            <a:noFill/>
            <a:ln w="1270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2244">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Box 205">
            <a:extLst>
              <a:ext uri="{FF2B5EF4-FFF2-40B4-BE49-F238E27FC236}">
                <a16:creationId xmlns:a16="http://schemas.microsoft.com/office/drawing/2014/main" id="{240BB873-7CBD-432E-BC94-65D61A701730}"/>
              </a:ext>
            </a:extLst>
          </p:cNvPr>
          <p:cNvSpPr txBox="1"/>
          <p:nvPr/>
        </p:nvSpPr>
        <p:spPr>
          <a:xfrm>
            <a:off x="10835053" y="3547050"/>
            <a:ext cx="1175329" cy="363475"/>
          </a:xfrm>
          <a:prstGeom prst="rect">
            <a:avLst/>
          </a:prstGeom>
          <a:noFill/>
          <a:effectLst>
            <a:softEdge rad="31750"/>
          </a:effectLst>
        </p:spPr>
        <p:txBody>
          <a:bodyPr wrap="square" lIns="0" tIns="37304" rIns="0" bIns="37304" rtlCol="0">
            <a:spAutoFit/>
          </a:bodyPr>
          <a:lstStyle>
            <a:defPPr>
              <a:defRPr lang="en-US"/>
            </a:defPPr>
            <a:lvl1pPr algn="ctr">
              <a:defRPr sz="800">
                <a:gradFill>
                  <a:gsLst>
                    <a:gs pos="2917">
                      <a:schemeClr val="bg2"/>
                    </a:gs>
                    <a:gs pos="95000">
                      <a:schemeClr val="bg2"/>
                    </a:gs>
                  </a:gsLst>
                  <a:lin ang="5400000" scaled="0"/>
                </a:gradFill>
              </a:defRPr>
            </a:lvl1pPr>
          </a:lstStyle>
          <a:p>
            <a:pPr defTabSz="932597">
              <a:defRPr/>
            </a:pPr>
            <a:r>
              <a:rPr lang="en-US" sz="918">
                <a:solidFill>
                  <a:srgbClr val="000000">
                    <a:lumMod val="65000"/>
                    <a:lumOff val="35000"/>
                  </a:srgbClr>
                </a:solidFill>
                <a:latin typeface="Segoe UI"/>
              </a:rPr>
              <a:t>Precision </a:t>
            </a:r>
            <a:br>
              <a:rPr lang="en-US" sz="918">
                <a:solidFill>
                  <a:srgbClr val="000000">
                    <a:lumMod val="65000"/>
                    <a:lumOff val="35000"/>
                  </a:srgbClr>
                </a:solidFill>
                <a:latin typeface="Segoe UI"/>
              </a:rPr>
            </a:br>
            <a:r>
              <a:rPr lang="en-US" sz="918">
                <a:solidFill>
                  <a:srgbClr val="000000">
                    <a:lumMod val="65000"/>
                    <a:lumOff val="35000"/>
                  </a:srgbClr>
                </a:solidFill>
                <a:latin typeface="Segoe UI"/>
              </a:rPr>
              <a:t>Farming</a:t>
            </a:r>
          </a:p>
        </p:txBody>
      </p:sp>
      <p:sp>
        <p:nvSpPr>
          <p:cNvPr id="172" name="Arc 171">
            <a:extLst>
              <a:ext uri="{FF2B5EF4-FFF2-40B4-BE49-F238E27FC236}">
                <a16:creationId xmlns:a16="http://schemas.microsoft.com/office/drawing/2014/main" id="{D98BC10F-E79C-482A-BDB3-E0840AD27152}"/>
              </a:ext>
            </a:extLst>
          </p:cNvPr>
          <p:cNvSpPr/>
          <p:nvPr/>
        </p:nvSpPr>
        <p:spPr>
          <a:xfrm rot="1259237" flipH="1">
            <a:off x="5711523" y="1915500"/>
            <a:ext cx="6075562" cy="3151387"/>
          </a:xfrm>
          <a:prstGeom prst="arc">
            <a:avLst>
              <a:gd name="adj1" fmla="val 11963482"/>
              <a:gd name="adj2" fmla="val 20955624"/>
            </a:avLst>
          </a:prstGeom>
          <a:ln w="38100">
            <a:solidFill>
              <a:srgbClr val="A7D8EB"/>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632">
              <a:solidFill>
                <a:srgbClr val="000000"/>
              </a:solidFill>
              <a:latin typeface="Segoe UI"/>
            </a:endParaRPr>
          </a:p>
        </p:txBody>
      </p:sp>
      <p:sp>
        <p:nvSpPr>
          <p:cNvPr id="164" name="Rectangle: Rounded Corners 163">
            <a:extLst>
              <a:ext uri="{FF2B5EF4-FFF2-40B4-BE49-F238E27FC236}">
                <a16:creationId xmlns:a16="http://schemas.microsoft.com/office/drawing/2014/main" id="{DBC7C9F1-A438-4568-863E-D5C5C3D3D7F2}"/>
              </a:ext>
            </a:extLst>
          </p:cNvPr>
          <p:cNvSpPr/>
          <p:nvPr/>
        </p:nvSpPr>
        <p:spPr bwMode="auto">
          <a:xfrm>
            <a:off x="8950617" y="2250409"/>
            <a:ext cx="859782" cy="327797"/>
          </a:xfrm>
          <a:prstGeom prst="roundRect">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sz="918" b="1">
                <a:gradFill>
                  <a:gsLst>
                    <a:gs pos="0">
                      <a:srgbClr val="FFFFFF"/>
                    </a:gs>
                    <a:gs pos="100000">
                      <a:srgbClr val="FFFFFF"/>
                    </a:gs>
                  </a:gsLst>
                  <a:lin ang="5400000" scaled="0"/>
                </a:gradFill>
                <a:latin typeface="Segoe UI"/>
                <a:ea typeface="Segoe UI" pitchFamily="34" charset="0"/>
                <a:cs typeface="Segoe UI" pitchFamily="34" charset="0"/>
              </a:rPr>
              <a:t>Energy</a:t>
            </a:r>
          </a:p>
        </p:txBody>
      </p:sp>
    </p:spTree>
    <p:extLst>
      <p:ext uri="{BB962C8B-B14F-4D97-AF65-F5344CB8AC3E}">
        <p14:creationId xmlns:p14="http://schemas.microsoft.com/office/powerpoint/2010/main" val="181455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A90DE1-F49B-4683-94A4-E8328AAC84CB}"/>
              </a:ext>
            </a:extLst>
          </p:cNvPr>
          <p:cNvCxnSpPr>
            <a:cxnSpLocks/>
          </p:cNvCxnSpPr>
          <p:nvPr/>
        </p:nvCxnSpPr>
        <p:spPr>
          <a:xfrm>
            <a:off x="1670654" y="2520878"/>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0C5B3A-B82A-43B7-AE2C-4982164F1D11}"/>
              </a:ext>
            </a:extLst>
          </p:cNvPr>
          <p:cNvCxnSpPr>
            <a:cxnSpLocks/>
          </p:cNvCxnSpPr>
          <p:nvPr/>
        </p:nvCxnSpPr>
        <p:spPr>
          <a:xfrm>
            <a:off x="2560530" y="4371582"/>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471430-7D8B-4DF0-99A6-80069F2EAF43}"/>
              </a:ext>
            </a:extLst>
          </p:cNvPr>
          <p:cNvSpPr/>
          <p:nvPr/>
        </p:nvSpPr>
        <p:spPr bwMode="auto">
          <a:xfrm>
            <a:off x="458970" y="2740457"/>
            <a:ext cx="1975351" cy="297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app</a:t>
            </a:r>
            <a:b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b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services</a:t>
            </a:r>
          </a:p>
        </p:txBody>
      </p:sp>
      <p:sp>
        <p:nvSpPr>
          <p:cNvPr id="13" name="Rectangle 12">
            <a:extLst>
              <a:ext uri="{FF2B5EF4-FFF2-40B4-BE49-F238E27FC236}">
                <a16:creationId xmlns:a16="http://schemas.microsoft.com/office/drawing/2014/main" id="{FD573623-ED8B-4F06-B3B6-9F348FB4E3AC}"/>
              </a:ext>
            </a:extLst>
          </p:cNvPr>
          <p:cNvSpPr/>
          <p:nvPr/>
        </p:nvSpPr>
        <p:spPr bwMode="auto">
          <a:xfrm>
            <a:off x="458969" y="3959417"/>
            <a:ext cx="1975351"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Azure services for IoT </a:t>
            </a:r>
          </a:p>
        </p:txBody>
      </p:sp>
      <p:sp>
        <p:nvSpPr>
          <p:cNvPr id="118" name="Rectangle 117">
            <a:extLst>
              <a:ext uri="{FF2B5EF4-FFF2-40B4-BE49-F238E27FC236}">
                <a16:creationId xmlns:a16="http://schemas.microsoft.com/office/drawing/2014/main" id="{22EB7062-DCBF-4911-87C0-61E675F1366E}"/>
              </a:ext>
            </a:extLst>
          </p:cNvPr>
          <p:cNvSpPr/>
          <p:nvPr/>
        </p:nvSpPr>
        <p:spPr bwMode="auto">
          <a:xfrm>
            <a:off x="458969" y="1657347"/>
            <a:ext cx="2101561" cy="297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Industry Solutions</a:t>
            </a:r>
          </a:p>
        </p:txBody>
      </p:sp>
      <p:grpSp>
        <p:nvGrpSpPr>
          <p:cNvPr id="24" name="Group 23">
            <a:extLst>
              <a:ext uri="{FF2B5EF4-FFF2-40B4-BE49-F238E27FC236}">
                <a16:creationId xmlns:a16="http://schemas.microsoft.com/office/drawing/2014/main" id="{A1433359-8E69-4AB9-AE28-509081900A6F}"/>
              </a:ext>
            </a:extLst>
          </p:cNvPr>
          <p:cNvGrpSpPr/>
          <p:nvPr/>
        </p:nvGrpSpPr>
        <p:grpSpPr>
          <a:xfrm>
            <a:off x="4606302" y="2547192"/>
            <a:ext cx="1735347" cy="704594"/>
            <a:chOff x="2933446" y="3278913"/>
            <a:chExt cx="1735347" cy="704594"/>
          </a:xfrm>
        </p:grpSpPr>
        <p:sp>
          <p:nvSpPr>
            <p:cNvPr id="15" name="Rectangle 14">
              <a:extLst>
                <a:ext uri="{FF2B5EF4-FFF2-40B4-BE49-F238E27FC236}">
                  <a16:creationId xmlns:a16="http://schemas.microsoft.com/office/drawing/2014/main" id="{AFCECAE9-BA10-4205-95FC-9DCDF1F3B380}"/>
                </a:ext>
              </a:extLst>
            </p:cNvPr>
            <p:cNvSpPr/>
            <p:nvPr/>
          </p:nvSpPr>
          <p:spPr bwMode="auto">
            <a:xfrm>
              <a:off x="3394692" y="3278913"/>
              <a:ext cx="1274101"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IoT Central</a:t>
              </a:r>
            </a:p>
          </p:txBody>
        </p:sp>
        <p:pic>
          <p:nvPicPr>
            <p:cNvPr id="129" name="Graphic 128">
              <a:extLst>
                <a:ext uri="{FF2B5EF4-FFF2-40B4-BE49-F238E27FC236}">
                  <a16:creationId xmlns:a16="http://schemas.microsoft.com/office/drawing/2014/main" id="{C39D65CE-8F1C-459B-98EA-D754B65D11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3446" y="3398162"/>
              <a:ext cx="466302" cy="466302"/>
            </a:xfrm>
            <a:prstGeom prst="rect">
              <a:avLst/>
            </a:prstGeom>
          </p:spPr>
        </p:pic>
      </p:grpSp>
      <p:grpSp>
        <p:nvGrpSpPr>
          <p:cNvPr id="25" name="Group 24">
            <a:extLst>
              <a:ext uri="{FF2B5EF4-FFF2-40B4-BE49-F238E27FC236}">
                <a16:creationId xmlns:a16="http://schemas.microsoft.com/office/drawing/2014/main" id="{8113512A-7D18-4CE2-A5AE-A24CEA97CFBE}"/>
              </a:ext>
            </a:extLst>
          </p:cNvPr>
          <p:cNvGrpSpPr/>
          <p:nvPr/>
        </p:nvGrpSpPr>
        <p:grpSpPr>
          <a:xfrm>
            <a:off x="7381971" y="2554844"/>
            <a:ext cx="2382453" cy="704594"/>
            <a:chOff x="9281434" y="3278913"/>
            <a:chExt cx="2382453" cy="704594"/>
          </a:xfrm>
        </p:grpSpPr>
        <p:sp>
          <p:nvSpPr>
            <p:cNvPr id="107" name="Rectangle 106">
              <a:extLst>
                <a:ext uri="{FF2B5EF4-FFF2-40B4-BE49-F238E27FC236}">
                  <a16:creationId xmlns:a16="http://schemas.microsoft.com/office/drawing/2014/main" id="{2933C9C9-F644-4735-A67C-FB78CDF6D229}"/>
                </a:ext>
              </a:extLst>
            </p:cNvPr>
            <p:cNvSpPr/>
            <p:nvPr/>
          </p:nvSpPr>
          <p:spPr bwMode="auto">
            <a:xfrm>
              <a:off x="9550879" y="3278913"/>
              <a:ext cx="2113008"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Dynamics Connected</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Field Service</a:t>
              </a:r>
            </a:p>
          </p:txBody>
        </p:sp>
        <p:pic>
          <p:nvPicPr>
            <p:cNvPr id="109" name="Dynamics 365" descr="Dynamics 365">
              <a:extLst>
                <a:ext uri="{FF2B5EF4-FFF2-40B4-BE49-F238E27FC236}">
                  <a16:creationId xmlns:a16="http://schemas.microsoft.com/office/drawing/2014/main" id="{CEDA2345-0D96-4240-BFE3-C6E8CD15FA93}"/>
                </a:ext>
              </a:extLst>
            </p:cNvPr>
            <p:cNvPicPr>
              <a:picLocks noChangeAspect="1"/>
            </p:cNvPicPr>
            <p:nvPr/>
          </p:nvPicPr>
          <p:blipFill>
            <a:blip r:embed="rId5">
              <a:duotone>
                <a:schemeClr val="bg2">
                  <a:shade val="45000"/>
                  <a:satMod val="135000"/>
                </a:schemeClr>
                <a:prstClr val="white"/>
              </a:duotone>
            </a:blip>
            <a:stretch>
              <a:fillRect/>
            </a:stretch>
          </p:blipFill>
          <p:spPr>
            <a:xfrm>
              <a:off x="9281434" y="3411032"/>
              <a:ext cx="271038" cy="425018"/>
            </a:xfrm>
            <a:prstGeom prst="rect">
              <a:avLst/>
            </a:prstGeom>
          </p:spPr>
        </p:pic>
      </p:grpSp>
      <p:sp>
        <p:nvSpPr>
          <p:cNvPr id="3" name="Title 2">
            <a:extLst>
              <a:ext uri="{FF2B5EF4-FFF2-40B4-BE49-F238E27FC236}">
                <a16:creationId xmlns:a16="http://schemas.microsoft.com/office/drawing/2014/main" id="{436C3750-DC90-4024-93C7-CA917BD9E841}"/>
              </a:ext>
            </a:extLst>
          </p:cNvPr>
          <p:cNvSpPr>
            <a:spLocks noGrp="1"/>
          </p:cNvSpPr>
          <p:nvPr>
            <p:ph type="title"/>
          </p:nvPr>
        </p:nvSpPr>
        <p:spPr>
          <a:xfrm>
            <a:off x="465139" y="632780"/>
            <a:ext cx="11533187" cy="820738"/>
          </a:xfrm>
        </p:spPr>
        <p:txBody>
          <a:bodyPr/>
          <a:lstStyle/>
          <a:p>
            <a:r>
              <a:rPr lang="en-US" spc="-51">
                <a:solidFill>
                  <a:schemeClr val="tx1"/>
                </a:solidFill>
              </a:rPr>
              <a:t>Microsoft IoT</a:t>
            </a:r>
            <a:br>
              <a:rPr lang="en-US" spc="-51">
                <a:solidFill>
                  <a:schemeClr val="tx1"/>
                </a:solidFill>
              </a:rPr>
            </a:br>
            <a:endParaRPr lang="en-US"/>
          </a:p>
        </p:txBody>
      </p:sp>
      <p:sp>
        <p:nvSpPr>
          <p:cNvPr id="111" name="Title 1">
            <a:extLst>
              <a:ext uri="{FF2B5EF4-FFF2-40B4-BE49-F238E27FC236}">
                <a16:creationId xmlns:a16="http://schemas.microsoft.com/office/drawing/2014/main" id="{607CDD84-6DF8-4A7D-89C2-037BA06157E0}"/>
              </a:ext>
            </a:extLst>
          </p:cNvPr>
          <p:cNvSpPr txBox="1">
            <a:spLocks/>
          </p:cNvSpPr>
          <p:nvPr/>
        </p:nvSpPr>
        <p:spPr>
          <a:xfrm>
            <a:off x="4659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5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Broadest portfolio</a:t>
            </a:r>
          </a:p>
        </p:txBody>
      </p:sp>
      <p:cxnSp>
        <p:nvCxnSpPr>
          <p:cNvPr id="114" name="Straight Connector 113">
            <a:extLst>
              <a:ext uri="{FF2B5EF4-FFF2-40B4-BE49-F238E27FC236}">
                <a16:creationId xmlns:a16="http://schemas.microsoft.com/office/drawing/2014/main" id="{D5407351-DB55-42B1-9BC7-B4F9CD0F2A71}"/>
              </a:ext>
            </a:extLst>
          </p:cNvPr>
          <p:cNvCxnSpPr>
            <a:cxnSpLocks/>
          </p:cNvCxnSpPr>
          <p:nvPr/>
        </p:nvCxnSpPr>
        <p:spPr>
          <a:xfrm>
            <a:off x="486098" y="3399361"/>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5" name="Straight Connector 114">
            <a:extLst>
              <a:ext uri="{FF2B5EF4-FFF2-40B4-BE49-F238E27FC236}">
                <a16:creationId xmlns:a16="http://schemas.microsoft.com/office/drawing/2014/main" id="{566B68EC-C046-4FCA-AA8E-0CCB59A90D17}"/>
              </a:ext>
            </a:extLst>
          </p:cNvPr>
          <p:cNvCxnSpPr>
            <a:cxnSpLocks/>
          </p:cNvCxnSpPr>
          <p:nvPr/>
        </p:nvCxnSpPr>
        <p:spPr>
          <a:xfrm>
            <a:off x="486098" y="2388261"/>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6" name="Straight Connector 115">
            <a:extLst>
              <a:ext uri="{FF2B5EF4-FFF2-40B4-BE49-F238E27FC236}">
                <a16:creationId xmlns:a16="http://schemas.microsoft.com/office/drawing/2014/main" id="{CD2976B8-4102-4BF1-89EB-B08CF03B243A}"/>
              </a:ext>
            </a:extLst>
          </p:cNvPr>
          <p:cNvCxnSpPr>
            <a:cxnSpLocks/>
          </p:cNvCxnSpPr>
          <p:nvPr/>
        </p:nvCxnSpPr>
        <p:spPr>
          <a:xfrm flipH="1">
            <a:off x="396319" y="6423505"/>
            <a:ext cx="11506199" cy="0"/>
          </a:xfrm>
          <a:prstGeom prst="line">
            <a:avLst/>
          </a:prstGeom>
          <a:ln w="53975">
            <a:gradFill>
              <a:gsLst>
                <a:gs pos="0">
                  <a:schemeClr val="accent5"/>
                </a:gs>
                <a:gs pos="100000">
                  <a:schemeClr val="tx2"/>
                </a:gs>
              </a:gsLst>
              <a:lin ang="1800000" scaled="0"/>
            </a:gra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D6C6011-AF6A-4C6E-8D1C-8A766DDFDD7F}"/>
              </a:ext>
            </a:extLst>
          </p:cNvPr>
          <p:cNvGrpSpPr/>
          <p:nvPr/>
        </p:nvGrpSpPr>
        <p:grpSpPr>
          <a:xfrm>
            <a:off x="2933446" y="1353821"/>
            <a:ext cx="8418733" cy="975557"/>
            <a:chOff x="4413404" y="1610578"/>
            <a:chExt cx="7502954" cy="869438"/>
          </a:xfrm>
        </p:grpSpPr>
        <p:grpSp>
          <p:nvGrpSpPr>
            <p:cNvPr id="56" name="Graphic 2">
              <a:extLst>
                <a:ext uri="{FF2B5EF4-FFF2-40B4-BE49-F238E27FC236}">
                  <a16:creationId xmlns:a16="http://schemas.microsoft.com/office/drawing/2014/main" id="{42D0D798-6F92-4F3A-AEDE-55A280F8BF6D}"/>
                </a:ext>
              </a:extLst>
            </p:cNvPr>
            <p:cNvGrpSpPr/>
            <p:nvPr/>
          </p:nvGrpSpPr>
          <p:grpSpPr>
            <a:xfrm>
              <a:off x="6828517" y="1610578"/>
              <a:ext cx="296186" cy="454153"/>
              <a:chOff x="5557492" y="4674021"/>
              <a:chExt cx="454548" cy="696974"/>
            </a:xfrm>
            <a:solidFill>
              <a:schemeClr val="accent5"/>
            </a:solidFill>
          </p:grpSpPr>
          <p:sp>
            <p:nvSpPr>
              <p:cNvPr id="57" name="Freeform: Shape 56">
                <a:extLst>
                  <a:ext uri="{FF2B5EF4-FFF2-40B4-BE49-F238E27FC236}">
                    <a16:creationId xmlns:a16="http://schemas.microsoft.com/office/drawing/2014/main" id="{0775F6C6-0DE5-46EB-9AF9-135A6FB1ADF7}"/>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AC0EE38-3D2B-45CA-A914-AD39B232DEA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6974E53-15C1-4AF8-AEAD-7116CCCF9B93}"/>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3DB86144-F9D4-4844-B019-1F003FFC965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07F5A36-E00E-4F3F-B6E9-B38F64B3209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EFCE87E4-F6D4-432A-BA37-25A27BB18676}"/>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F8FFF08-6811-42DF-8329-5AF5EE93C04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0D7B031-FEC7-43E0-972B-C8491E2A427C}"/>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CDDA7E6-62B2-4E67-AF06-B96168678999}"/>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38DA5FA-C216-478A-8594-F118AEF2202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57D67016-2F77-4E9C-A23E-57E6B9F84C8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8" name="Graphic 56">
              <a:extLst>
                <a:ext uri="{FF2B5EF4-FFF2-40B4-BE49-F238E27FC236}">
                  <a16:creationId xmlns:a16="http://schemas.microsoft.com/office/drawing/2014/main" id="{91EFB280-6470-4B0A-AB02-F69D00366113}"/>
                </a:ext>
              </a:extLst>
            </p:cNvPr>
            <p:cNvGrpSpPr/>
            <p:nvPr/>
          </p:nvGrpSpPr>
          <p:grpSpPr>
            <a:xfrm>
              <a:off x="10931706" y="1689628"/>
              <a:ext cx="515763" cy="296053"/>
              <a:chOff x="9027932" y="2355248"/>
              <a:chExt cx="791527" cy="454343"/>
            </a:xfrm>
            <a:solidFill>
              <a:srgbClr val="50E6FF"/>
            </a:solidFill>
          </p:grpSpPr>
          <p:sp>
            <p:nvSpPr>
              <p:cNvPr id="69" name="Freeform: Shape 68">
                <a:extLst>
                  <a:ext uri="{FF2B5EF4-FFF2-40B4-BE49-F238E27FC236}">
                    <a16:creationId xmlns:a16="http://schemas.microsoft.com/office/drawing/2014/main" id="{433C6A90-F259-46B2-9AA1-D15E85441F25}"/>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1812A0F-C51A-4B89-BC98-A0A72F14ABCF}"/>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aphic 56">
                <a:extLst>
                  <a:ext uri="{FF2B5EF4-FFF2-40B4-BE49-F238E27FC236}">
                    <a16:creationId xmlns:a16="http://schemas.microsoft.com/office/drawing/2014/main" id="{4247C881-BFCA-45B1-AE8B-DF780FFA09CA}"/>
                  </a:ext>
                </a:extLst>
              </p:cNvPr>
              <p:cNvGrpSpPr/>
              <p:nvPr/>
            </p:nvGrpSpPr>
            <p:grpSpPr>
              <a:xfrm>
                <a:off x="9609909" y="2431448"/>
                <a:ext cx="209550" cy="329565"/>
                <a:chOff x="9609909" y="2431448"/>
                <a:chExt cx="209550" cy="329565"/>
              </a:xfrm>
              <a:solidFill>
                <a:srgbClr val="50E6FF"/>
              </a:solidFill>
            </p:grpSpPr>
            <p:sp>
              <p:nvSpPr>
                <p:cNvPr id="73" name="Freeform: Shape 72">
                  <a:extLst>
                    <a:ext uri="{FF2B5EF4-FFF2-40B4-BE49-F238E27FC236}">
                      <a16:creationId xmlns:a16="http://schemas.microsoft.com/office/drawing/2014/main" id="{218D05BC-01BF-439D-A073-C48ABDAA1496}"/>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1910633-E35C-44E7-806F-6DEDFD50EC9F}"/>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Freeform: Shape 71">
                <a:extLst>
                  <a:ext uri="{FF2B5EF4-FFF2-40B4-BE49-F238E27FC236}">
                    <a16:creationId xmlns:a16="http://schemas.microsoft.com/office/drawing/2014/main" id="{813DAF2B-891A-40F4-B286-14A9B592D686}"/>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5" name="Picture 74">
              <a:extLst>
                <a:ext uri="{FF2B5EF4-FFF2-40B4-BE49-F238E27FC236}">
                  <a16:creationId xmlns:a16="http://schemas.microsoft.com/office/drawing/2014/main" id="{C0EFD335-84AE-423D-BD35-2C35C1EE4C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78530" y="1661934"/>
              <a:ext cx="387287" cy="351439"/>
            </a:xfrm>
            <a:prstGeom prst="rect">
              <a:avLst/>
            </a:prstGeom>
          </p:spPr>
        </p:pic>
        <p:grpSp>
          <p:nvGrpSpPr>
            <p:cNvPr id="76" name="Graphic 145">
              <a:extLst>
                <a:ext uri="{FF2B5EF4-FFF2-40B4-BE49-F238E27FC236}">
                  <a16:creationId xmlns:a16="http://schemas.microsoft.com/office/drawing/2014/main" id="{D527F2F3-5885-4ACD-A22C-8D9AA7ADDFE1}"/>
                </a:ext>
              </a:extLst>
            </p:cNvPr>
            <p:cNvGrpSpPr/>
            <p:nvPr/>
          </p:nvGrpSpPr>
          <p:grpSpPr>
            <a:xfrm>
              <a:off x="4889583" y="1647659"/>
              <a:ext cx="364016" cy="364015"/>
              <a:chOff x="10963469" y="3543859"/>
              <a:chExt cx="558644" cy="558644"/>
            </a:xfrm>
          </p:grpSpPr>
          <p:sp>
            <p:nvSpPr>
              <p:cNvPr id="77" name="Freeform: Shape 76">
                <a:extLst>
                  <a:ext uri="{FF2B5EF4-FFF2-40B4-BE49-F238E27FC236}">
                    <a16:creationId xmlns:a16="http://schemas.microsoft.com/office/drawing/2014/main" id="{14A3C7D0-C3EB-43B7-BE50-6D8BAF588016}"/>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7ABF3BD-35EE-4CFD-A04B-5B65E2C783E6}"/>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 name="Graphic 149">
              <a:extLst>
                <a:ext uri="{FF2B5EF4-FFF2-40B4-BE49-F238E27FC236}">
                  <a16:creationId xmlns:a16="http://schemas.microsoft.com/office/drawing/2014/main" id="{45E7E463-77BA-40F0-A411-9AEBE394311B}"/>
                </a:ext>
              </a:extLst>
            </p:cNvPr>
            <p:cNvGrpSpPr/>
            <p:nvPr/>
          </p:nvGrpSpPr>
          <p:grpSpPr>
            <a:xfrm>
              <a:off x="7861039" y="1647659"/>
              <a:ext cx="202122" cy="379991"/>
              <a:chOff x="5794153" y="2355249"/>
              <a:chExt cx="310191" cy="583160"/>
            </a:xfrm>
          </p:grpSpPr>
          <p:sp>
            <p:nvSpPr>
              <p:cNvPr id="80" name="Freeform: Shape 79">
                <a:extLst>
                  <a:ext uri="{FF2B5EF4-FFF2-40B4-BE49-F238E27FC236}">
                    <a16:creationId xmlns:a16="http://schemas.microsoft.com/office/drawing/2014/main" id="{1F0F5DAA-5E76-4607-BD2A-563EBA951701}"/>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5176220-2F45-4DA7-AB15-20116C0CC4C3}"/>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2" name="Picture 81">
              <a:extLst>
                <a:ext uri="{FF2B5EF4-FFF2-40B4-BE49-F238E27FC236}">
                  <a16:creationId xmlns:a16="http://schemas.microsoft.com/office/drawing/2014/main" id="{297801C0-8BFA-4499-91FD-3498C0E4D8C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64550" y="1624291"/>
              <a:ext cx="426727" cy="426727"/>
            </a:xfrm>
            <a:prstGeom prst="rect">
              <a:avLst/>
            </a:prstGeom>
          </p:spPr>
        </p:pic>
        <p:pic>
          <p:nvPicPr>
            <p:cNvPr id="83" name="Picture 82">
              <a:extLst>
                <a:ext uri="{FF2B5EF4-FFF2-40B4-BE49-F238E27FC236}">
                  <a16:creationId xmlns:a16="http://schemas.microsoft.com/office/drawing/2014/main" id="{BA16BCD1-2852-4921-BF37-42876A05263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43289" y="1624290"/>
              <a:ext cx="426727" cy="426727"/>
            </a:xfrm>
            <a:prstGeom prst="rect">
              <a:avLst/>
            </a:prstGeom>
          </p:spPr>
        </p:pic>
        <p:sp>
          <p:nvSpPr>
            <p:cNvPr id="84" name="Rectangle 83">
              <a:extLst>
                <a:ext uri="{FF2B5EF4-FFF2-40B4-BE49-F238E27FC236}">
                  <a16:creationId xmlns:a16="http://schemas.microsoft.com/office/drawing/2014/main" id="{7260E3AE-317B-4B5C-88AF-B8695AC81793}"/>
                </a:ext>
              </a:extLst>
            </p:cNvPr>
            <p:cNvSpPr/>
            <p:nvPr/>
          </p:nvSpPr>
          <p:spPr bwMode="auto">
            <a:xfrm>
              <a:off x="5764033" y="2009255"/>
              <a:ext cx="684791" cy="47076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Retail</a:t>
              </a:r>
            </a:p>
          </p:txBody>
        </p:sp>
        <p:sp>
          <p:nvSpPr>
            <p:cNvPr id="85" name="Rectangle 84">
              <a:extLst>
                <a:ext uri="{FF2B5EF4-FFF2-40B4-BE49-F238E27FC236}">
                  <a16:creationId xmlns:a16="http://schemas.microsoft.com/office/drawing/2014/main" id="{D5A2C126-7C7B-44DD-8012-D20AE63F7A5D}"/>
                </a:ext>
              </a:extLst>
            </p:cNvPr>
            <p:cNvSpPr/>
            <p:nvPr/>
          </p:nvSpPr>
          <p:spPr bwMode="auto">
            <a:xfrm>
              <a:off x="6483079" y="2009255"/>
              <a:ext cx="106309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Agriculture</a:t>
              </a:r>
            </a:p>
          </p:txBody>
        </p:sp>
        <p:sp>
          <p:nvSpPr>
            <p:cNvPr id="86" name="Rectangle 85">
              <a:extLst>
                <a:ext uri="{FF2B5EF4-FFF2-40B4-BE49-F238E27FC236}">
                  <a16:creationId xmlns:a16="http://schemas.microsoft.com/office/drawing/2014/main" id="{DB3D1B5D-453A-471E-A31B-8088EE5EE494}"/>
                </a:ext>
              </a:extLst>
            </p:cNvPr>
            <p:cNvSpPr/>
            <p:nvPr/>
          </p:nvSpPr>
          <p:spPr bwMode="auto">
            <a:xfrm>
              <a:off x="7580433" y="2009255"/>
              <a:ext cx="763337"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Energy</a:t>
              </a:r>
            </a:p>
          </p:txBody>
        </p:sp>
        <p:sp>
          <p:nvSpPr>
            <p:cNvPr id="87" name="Rectangle 86">
              <a:extLst>
                <a:ext uri="{FF2B5EF4-FFF2-40B4-BE49-F238E27FC236}">
                  <a16:creationId xmlns:a16="http://schemas.microsoft.com/office/drawing/2014/main" id="{9998632B-734B-49EF-94E4-623725DC57E4}"/>
                </a:ext>
              </a:extLst>
            </p:cNvPr>
            <p:cNvSpPr/>
            <p:nvPr/>
          </p:nvSpPr>
          <p:spPr bwMode="auto">
            <a:xfrm>
              <a:off x="8378024" y="2009254"/>
              <a:ext cx="1117602"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Smart Cities</a:t>
              </a:r>
            </a:p>
          </p:txBody>
        </p:sp>
        <p:sp>
          <p:nvSpPr>
            <p:cNvPr id="88" name="Rectangle 87">
              <a:extLst>
                <a:ext uri="{FF2B5EF4-FFF2-40B4-BE49-F238E27FC236}">
                  <a16:creationId xmlns:a16="http://schemas.microsoft.com/office/drawing/2014/main" id="{B9758776-5906-4C5A-A133-798B0254FFFB}"/>
                </a:ext>
              </a:extLst>
            </p:cNvPr>
            <p:cNvSpPr/>
            <p:nvPr/>
          </p:nvSpPr>
          <p:spPr bwMode="auto">
            <a:xfrm>
              <a:off x="9529881" y="2009253"/>
              <a:ext cx="103584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Healthcare</a:t>
              </a:r>
            </a:p>
          </p:txBody>
        </p:sp>
        <p:sp>
          <p:nvSpPr>
            <p:cNvPr id="89" name="Rectangle 88">
              <a:extLst>
                <a:ext uri="{FF2B5EF4-FFF2-40B4-BE49-F238E27FC236}">
                  <a16:creationId xmlns:a16="http://schemas.microsoft.com/office/drawing/2014/main" id="{F9D7F49A-129E-476B-85A2-DA31B3AA4A90}"/>
                </a:ext>
              </a:extLst>
            </p:cNvPr>
            <p:cNvSpPr/>
            <p:nvPr/>
          </p:nvSpPr>
          <p:spPr bwMode="auto">
            <a:xfrm>
              <a:off x="10599984" y="2009252"/>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Transportation</a:t>
              </a:r>
            </a:p>
          </p:txBody>
        </p:sp>
        <p:sp>
          <p:nvSpPr>
            <p:cNvPr id="90" name="Rectangle 89">
              <a:extLst>
                <a:ext uri="{FF2B5EF4-FFF2-40B4-BE49-F238E27FC236}">
                  <a16:creationId xmlns:a16="http://schemas.microsoft.com/office/drawing/2014/main" id="{5298821C-3BAB-4B56-8325-017016275F99}"/>
                </a:ext>
              </a:extLst>
            </p:cNvPr>
            <p:cNvSpPr/>
            <p:nvPr/>
          </p:nvSpPr>
          <p:spPr bwMode="auto">
            <a:xfrm>
              <a:off x="4413404" y="2009251"/>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Manufacturing</a:t>
              </a:r>
            </a:p>
          </p:txBody>
        </p:sp>
      </p:grpSp>
      <p:cxnSp>
        <p:nvCxnSpPr>
          <p:cNvPr id="93" name="Straight Connector 92">
            <a:extLst>
              <a:ext uri="{FF2B5EF4-FFF2-40B4-BE49-F238E27FC236}">
                <a16:creationId xmlns:a16="http://schemas.microsoft.com/office/drawing/2014/main" id="{432ECBA3-3534-4B8B-AF9D-BB82D93B4212}"/>
              </a:ext>
            </a:extLst>
          </p:cNvPr>
          <p:cNvCxnSpPr>
            <a:cxnSpLocks/>
          </p:cNvCxnSpPr>
          <p:nvPr/>
        </p:nvCxnSpPr>
        <p:spPr>
          <a:xfrm>
            <a:off x="377050" y="5068336"/>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4" name="Rectangle 93">
            <a:extLst>
              <a:ext uri="{FF2B5EF4-FFF2-40B4-BE49-F238E27FC236}">
                <a16:creationId xmlns:a16="http://schemas.microsoft.com/office/drawing/2014/main" id="{2DA0A4C4-07CC-4F3D-B0EF-F2E88F3876D0}"/>
              </a:ext>
            </a:extLst>
          </p:cNvPr>
          <p:cNvSpPr/>
          <p:nvPr/>
        </p:nvSpPr>
        <p:spPr bwMode="auto">
          <a:xfrm>
            <a:off x="396319" y="5524875"/>
            <a:ext cx="2038001"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&amp; Edge Device Support</a:t>
            </a:r>
          </a:p>
        </p:txBody>
      </p:sp>
      <p:sp>
        <p:nvSpPr>
          <p:cNvPr id="16" name="Rectangle 15">
            <a:extLst>
              <a:ext uri="{FF2B5EF4-FFF2-40B4-BE49-F238E27FC236}">
                <a16:creationId xmlns:a16="http://schemas.microsoft.com/office/drawing/2014/main" id="{1C6BFB5A-4CDB-44BF-B60C-3BAF548B08DF}"/>
              </a:ext>
            </a:extLst>
          </p:cNvPr>
          <p:cNvSpPr/>
          <p:nvPr/>
        </p:nvSpPr>
        <p:spPr>
          <a:xfrm>
            <a:off x="3329778" y="3536571"/>
            <a:ext cx="7397798" cy="140076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Hub</a:t>
            </a:r>
          </a:p>
          <a:p>
            <a:pPr defTabSz="950377" fontAlgn="base">
              <a:lnSpc>
                <a:spcPct val="90000"/>
              </a:lnSpc>
              <a:spcBef>
                <a:spcPct val="0"/>
              </a:spcBef>
              <a:spcAft>
                <a:spcPts val="408"/>
              </a:spcAft>
              <a:defRPr/>
            </a:pPr>
            <a:r>
              <a:rPr lang="en-US" sz="1224" i="1" kern="0" dirty="0">
                <a:latin typeface="Segoe UI"/>
                <a:ea typeface="Arial Unicode MS" pitchFamily="34" charset="-128"/>
                <a:cs typeface="Segoe UI" pitchFamily="34" charset="0"/>
              </a:rPr>
              <a:t>Azure IoT Hub Device</a:t>
            </a:r>
            <a:br>
              <a:rPr lang="en-US" sz="1224" i="1" kern="0" dirty="0">
                <a:latin typeface="Segoe UI"/>
                <a:ea typeface="Arial Unicode MS" pitchFamily="34" charset="-128"/>
                <a:cs typeface="Segoe UI" pitchFamily="34" charset="0"/>
              </a:rPr>
            </a:br>
            <a:r>
              <a:rPr lang="en-US" sz="1224" i="1" kern="0" dirty="0">
                <a:latin typeface="Segoe UI"/>
                <a:ea typeface="Arial Unicode MS" pitchFamily="34" charset="-128"/>
                <a:cs typeface="Segoe UI" pitchFamily="34" charset="0"/>
              </a:rPr>
              <a:t>Provisioning Service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Digital Twins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Time Series Insights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Maps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Security Center for IoT</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Cosmos DB</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AI</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Cognitive Services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Logic Apps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Active Directory</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Monitor</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DevOps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Power BI</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Data Share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Spatial Anchors </a:t>
            </a:r>
          </a:p>
        </p:txBody>
      </p:sp>
      <p:sp>
        <p:nvSpPr>
          <p:cNvPr id="17" name="Rectangle 16">
            <a:extLst>
              <a:ext uri="{FF2B5EF4-FFF2-40B4-BE49-F238E27FC236}">
                <a16:creationId xmlns:a16="http://schemas.microsoft.com/office/drawing/2014/main" id="{B3CC8A4C-5731-4C9A-8007-43DCAC5C5CAA}"/>
              </a:ext>
            </a:extLst>
          </p:cNvPr>
          <p:cNvSpPr/>
          <p:nvPr/>
        </p:nvSpPr>
        <p:spPr>
          <a:xfrm>
            <a:off x="3350269" y="5140093"/>
            <a:ext cx="7397793" cy="116373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RTOS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Sphere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Device SDK</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Edge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Stack Edge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Windows IoT </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Certified for IoT—Device Catalog</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Storage </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SQL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Functions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Cognitive Services</a:t>
            </a:r>
          </a:p>
        </p:txBody>
      </p:sp>
      <p:sp>
        <p:nvSpPr>
          <p:cNvPr id="4" name="Rectangle 3">
            <a:extLst>
              <a:ext uri="{FF2B5EF4-FFF2-40B4-BE49-F238E27FC236}">
                <a16:creationId xmlns:a16="http://schemas.microsoft.com/office/drawing/2014/main" id="{566AA24D-DEA4-4456-8F47-F1D48859AD9D}"/>
              </a:ext>
            </a:extLst>
          </p:cNvPr>
          <p:cNvSpPr/>
          <p:nvPr/>
        </p:nvSpPr>
        <p:spPr bwMode="auto">
          <a:xfrm>
            <a:off x="3255728" y="3429435"/>
            <a:ext cx="1350573" cy="283734"/>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2212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1B892-2EC8-4867-88F1-6E5368953EEB}"/>
              </a:ext>
            </a:extLst>
          </p:cNvPr>
          <p:cNvSpPr>
            <a:spLocks noGrp="1"/>
          </p:cNvSpPr>
          <p:nvPr>
            <p:ph type="title"/>
          </p:nvPr>
        </p:nvSpPr>
        <p:spPr/>
        <p:txBody>
          <a:bodyPr/>
          <a:lstStyle/>
          <a:p>
            <a:r>
              <a:rPr lang="en-US"/>
              <a:t>Azure IoT Hub</a:t>
            </a:r>
          </a:p>
        </p:txBody>
      </p:sp>
      <p:sp>
        <p:nvSpPr>
          <p:cNvPr id="3" name="Text Placeholder 6">
            <a:extLst>
              <a:ext uri="{FF2B5EF4-FFF2-40B4-BE49-F238E27FC236}">
                <a16:creationId xmlns:a16="http://schemas.microsoft.com/office/drawing/2014/main" id="{194DE827-0546-4082-8B0E-CC30D97D90C4}"/>
              </a:ext>
            </a:extLst>
          </p:cNvPr>
          <p:cNvSpPr txBox="1">
            <a:spLocks/>
          </p:cNvSpPr>
          <p:nvPr/>
        </p:nvSpPr>
        <p:spPr>
          <a:xfrm>
            <a:off x="640355" y="2020712"/>
            <a:ext cx="2946115" cy="709680"/>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a:r>
              <a:rPr lang="en-US" sz="1836">
                <a:latin typeface="Segoe UI Semibold" panose="020B0702040204020203" pitchFamily="34" charset="0"/>
                <a:cs typeface="Segoe UI Semibold" panose="020B0702040204020203" pitchFamily="34" charset="0"/>
              </a:rPr>
              <a:t>Bi-directional communication</a:t>
            </a:r>
          </a:p>
          <a:p>
            <a:pPr lvl="1" algn="ctr"/>
            <a:endParaRPr lang="en-US" sz="1428">
              <a:latin typeface="Segoe UI Semibold" panose="020B0702040204020203" pitchFamily="34" charset="0"/>
              <a:cs typeface="Segoe UI Semibold" panose="020B0702040204020203" pitchFamily="34" charset="0"/>
            </a:endParaRPr>
          </a:p>
        </p:txBody>
      </p:sp>
      <p:sp>
        <p:nvSpPr>
          <p:cNvPr id="4" name="Text Placeholder 7">
            <a:extLst>
              <a:ext uri="{FF2B5EF4-FFF2-40B4-BE49-F238E27FC236}">
                <a16:creationId xmlns:a16="http://schemas.microsoft.com/office/drawing/2014/main" id="{42BB6C53-DD44-4F0F-8FD6-A17F2F0142F2}"/>
              </a:ext>
            </a:extLst>
          </p:cNvPr>
          <p:cNvSpPr txBox="1">
            <a:spLocks/>
          </p:cNvSpPr>
          <p:nvPr/>
        </p:nvSpPr>
        <p:spPr>
          <a:xfrm>
            <a:off x="4716135" y="2020712"/>
            <a:ext cx="2946115" cy="709788"/>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a:r>
              <a:rPr lang="en-US" sz="1836">
                <a:latin typeface="Segoe UI Semibold" panose="020B0702040204020203" pitchFamily="34" charset="0"/>
                <a:cs typeface="Segoe UI Semibold" panose="020B0702040204020203" pitchFamily="34" charset="0"/>
              </a:rPr>
              <a:t>Enterprise scale </a:t>
            </a:r>
            <a:br>
              <a:rPr lang="en-US" sz="1836">
                <a:latin typeface="Segoe UI Semibold" panose="020B0702040204020203" pitchFamily="34" charset="0"/>
                <a:cs typeface="Segoe UI Semibold" panose="020B0702040204020203" pitchFamily="34" charset="0"/>
              </a:rPr>
            </a:br>
            <a:r>
              <a:rPr lang="en-US" sz="1836">
                <a:latin typeface="Segoe UI Semibold" panose="020B0702040204020203" pitchFamily="34" charset="0"/>
                <a:cs typeface="Segoe UI Semibold" panose="020B0702040204020203" pitchFamily="34" charset="0"/>
              </a:rPr>
              <a:t>&amp; integration</a:t>
            </a:r>
          </a:p>
          <a:p>
            <a:pPr lvl="1" algn="ctr"/>
            <a:endParaRPr lang="en-US" sz="1428">
              <a:latin typeface="Segoe UI Semibold" panose="020B0702040204020203" pitchFamily="34" charset="0"/>
              <a:cs typeface="Segoe UI Semibold" panose="020B0702040204020203" pitchFamily="34" charset="0"/>
            </a:endParaRPr>
          </a:p>
        </p:txBody>
      </p:sp>
      <p:sp>
        <p:nvSpPr>
          <p:cNvPr id="5" name="Text Placeholder 8">
            <a:extLst>
              <a:ext uri="{FF2B5EF4-FFF2-40B4-BE49-F238E27FC236}">
                <a16:creationId xmlns:a16="http://schemas.microsoft.com/office/drawing/2014/main" id="{771CD0D6-3E69-433D-BE2E-858DF7F95ED3}"/>
              </a:ext>
            </a:extLst>
          </p:cNvPr>
          <p:cNvSpPr txBox="1">
            <a:spLocks/>
          </p:cNvSpPr>
          <p:nvPr/>
        </p:nvSpPr>
        <p:spPr>
          <a:xfrm>
            <a:off x="8695454" y="2020712"/>
            <a:ext cx="2946115" cy="709680"/>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a:r>
              <a:rPr lang="en-US" sz="1836">
                <a:latin typeface="Segoe UI Semibold" panose="020B0702040204020203" pitchFamily="34" charset="0"/>
                <a:cs typeface="Segoe UI Semibold" panose="020B0702040204020203" pitchFamily="34" charset="0"/>
              </a:rPr>
              <a:t>End-to-end </a:t>
            </a:r>
            <a:br>
              <a:rPr lang="en-US" sz="1836">
                <a:latin typeface="Segoe UI Semibold" panose="020B0702040204020203" pitchFamily="34" charset="0"/>
                <a:cs typeface="Segoe UI Semibold" panose="020B0702040204020203" pitchFamily="34" charset="0"/>
              </a:rPr>
            </a:br>
            <a:r>
              <a:rPr lang="en-US" sz="1836">
                <a:latin typeface="Segoe UI Semibold" panose="020B0702040204020203" pitchFamily="34" charset="0"/>
                <a:cs typeface="Segoe UI Semibold" panose="020B0702040204020203" pitchFamily="34" charset="0"/>
              </a:rPr>
              <a:t>security</a:t>
            </a:r>
          </a:p>
          <a:p>
            <a:pPr algn="ctr"/>
            <a:endParaRPr lang="en-US" sz="1836">
              <a:latin typeface="Segoe UI Semibold" panose="020B0702040204020203" pitchFamily="34" charset="0"/>
              <a:cs typeface="Segoe UI Semibold" panose="020B0702040204020203" pitchFamily="34" charset="0"/>
            </a:endParaRPr>
          </a:p>
        </p:txBody>
      </p:sp>
      <p:grpSp>
        <p:nvGrpSpPr>
          <p:cNvPr id="46" name="Group 45">
            <a:extLst>
              <a:ext uri="{FF2B5EF4-FFF2-40B4-BE49-F238E27FC236}">
                <a16:creationId xmlns:a16="http://schemas.microsoft.com/office/drawing/2014/main" id="{18EEA71E-A5E3-4AB6-9B3F-E074E8CB1D8E}"/>
              </a:ext>
            </a:extLst>
          </p:cNvPr>
          <p:cNvGrpSpPr/>
          <p:nvPr/>
        </p:nvGrpSpPr>
        <p:grpSpPr>
          <a:xfrm>
            <a:off x="1443155" y="1406092"/>
            <a:ext cx="1340515" cy="484831"/>
            <a:chOff x="1277277" y="1334579"/>
            <a:chExt cx="1314350" cy="475368"/>
          </a:xfrm>
        </p:grpSpPr>
        <p:grpSp>
          <p:nvGrpSpPr>
            <p:cNvPr id="6" name="Group 5">
              <a:extLst>
                <a:ext uri="{FF2B5EF4-FFF2-40B4-BE49-F238E27FC236}">
                  <a16:creationId xmlns:a16="http://schemas.microsoft.com/office/drawing/2014/main" id="{F7DE08FA-140D-4F70-9033-6E0B8E0EB4CE}"/>
                </a:ext>
              </a:extLst>
            </p:cNvPr>
            <p:cNvGrpSpPr/>
            <p:nvPr/>
          </p:nvGrpSpPr>
          <p:grpSpPr>
            <a:xfrm>
              <a:off x="1277277" y="1334579"/>
              <a:ext cx="926064" cy="460945"/>
              <a:chOff x="1178490" y="1608635"/>
              <a:chExt cx="926182" cy="461004"/>
            </a:xfrm>
          </p:grpSpPr>
          <p:sp>
            <p:nvSpPr>
              <p:cNvPr id="7" name="Freeform: Shape 6">
                <a:extLst>
                  <a:ext uri="{FF2B5EF4-FFF2-40B4-BE49-F238E27FC236}">
                    <a16:creationId xmlns:a16="http://schemas.microsoft.com/office/drawing/2014/main" id="{72D49AF3-30D4-4AB2-988C-88AA98EC3BA7}"/>
                  </a:ext>
                </a:extLst>
              </p:cNvPr>
              <p:cNvSpPr/>
              <p:nvPr/>
            </p:nvSpPr>
            <p:spPr bwMode="auto">
              <a:xfrm>
                <a:off x="1178490" y="1608635"/>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36">
                  <a:solidFill>
                    <a:srgbClr val="FFFFFF"/>
                  </a:solidFill>
                </a:endParaRPr>
              </a:p>
            </p:txBody>
          </p:sp>
          <p:sp>
            <p:nvSpPr>
              <p:cNvPr id="8" name="Oval 7">
                <a:extLst>
                  <a:ext uri="{FF2B5EF4-FFF2-40B4-BE49-F238E27FC236}">
                    <a16:creationId xmlns:a16="http://schemas.microsoft.com/office/drawing/2014/main" id="{1F6606FA-7D8A-49E2-90D2-F09B045D7CEB}"/>
                  </a:ext>
                </a:extLst>
              </p:cNvPr>
              <p:cNvSpPr/>
              <p:nvPr/>
            </p:nvSpPr>
            <p:spPr bwMode="auto">
              <a:xfrm>
                <a:off x="1652077" y="1861823"/>
                <a:ext cx="49053" cy="49053"/>
              </a:xfrm>
              <a:prstGeom prst="ellipse">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7" rIns="186497" bIns="149197"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3B674D4-B5A9-42F6-8895-D6D17A41284B}"/>
                </a:ext>
              </a:extLst>
            </p:cNvPr>
            <p:cNvGrpSpPr/>
            <p:nvPr/>
          </p:nvGrpSpPr>
          <p:grpSpPr>
            <a:xfrm>
              <a:off x="1665563" y="1349002"/>
              <a:ext cx="926064" cy="460945"/>
              <a:chOff x="1566826" y="1623060"/>
              <a:chExt cx="926182" cy="461004"/>
            </a:xfrm>
          </p:grpSpPr>
          <p:sp>
            <p:nvSpPr>
              <p:cNvPr id="10" name="Freeform: Shape 9">
                <a:extLst>
                  <a:ext uri="{FF2B5EF4-FFF2-40B4-BE49-F238E27FC236}">
                    <a16:creationId xmlns:a16="http://schemas.microsoft.com/office/drawing/2014/main" id="{27E639FC-1900-4EC8-93AD-1AF38B1D7515}"/>
                  </a:ext>
                </a:extLst>
              </p:cNvPr>
              <p:cNvSpPr/>
              <p:nvPr/>
            </p:nvSpPr>
            <p:spPr bwMode="auto">
              <a:xfrm flipH="1" flipV="1">
                <a:off x="1566826" y="1623060"/>
                <a:ext cx="926182" cy="461004"/>
              </a:xfrm>
              <a:custGeom>
                <a:avLst/>
                <a:gdLst>
                  <a:gd name="connsiteX0" fmla="*/ 795356 w 1380227"/>
                  <a:gd name="connsiteY0" fmla="*/ 446849 h 721169"/>
                  <a:gd name="connsiteX1" fmla="*/ 1380227 w 1380227"/>
                  <a:gd name="connsiteY1" fmla="*/ 446849 h 721169"/>
                  <a:gd name="connsiteX2" fmla="*/ 1380227 w 1380227"/>
                  <a:gd name="connsiteY2" fmla="*/ 196683 h 721169"/>
                  <a:gd name="connsiteX3" fmla="*/ 338156 w 1380227"/>
                  <a:gd name="connsiteY3" fmla="*/ 196683 h 721169"/>
                  <a:gd name="connsiteX4" fmla="*/ 338156 w 1380227"/>
                  <a:gd name="connsiteY4" fmla="*/ 0 h 721169"/>
                  <a:gd name="connsiteX5" fmla="*/ 0 w 1380227"/>
                  <a:gd name="connsiteY5" fmla="*/ 338156 h 721169"/>
                  <a:gd name="connsiteX6" fmla="*/ 0 w 1380227"/>
                  <a:gd name="connsiteY6" fmla="*/ 386464 h 721169"/>
                  <a:gd name="connsiteX7" fmla="*/ 334705 w 1380227"/>
                  <a:gd name="connsiteY7" fmla="*/ 721169 h 721169"/>
                  <a:gd name="connsiteX8" fmla="*/ 334705 w 1380227"/>
                  <a:gd name="connsiteY8" fmla="*/ 567619 h 721169"/>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386464 h 757400"/>
                  <a:gd name="connsiteX7" fmla="*/ 334705 w 1380227"/>
                  <a:gd name="connsiteY7" fmla="*/ 757400 h 757400"/>
                  <a:gd name="connsiteX8" fmla="*/ 334705 w 1380227"/>
                  <a:gd name="connsiteY8" fmla="*/ 567619 h 757400"/>
                  <a:gd name="connsiteX0" fmla="*/ 795356 w 1380227"/>
                  <a:gd name="connsiteY0" fmla="*/ 446849 h 757400"/>
                  <a:gd name="connsiteX1" fmla="*/ 1380227 w 1380227"/>
                  <a:gd name="connsiteY1" fmla="*/ 446849 h 757400"/>
                  <a:gd name="connsiteX2" fmla="*/ 1380227 w 1380227"/>
                  <a:gd name="connsiteY2" fmla="*/ 196683 h 757400"/>
                  <a:gd name="connsiteX3" fmla="*/ 338156 w 1380227"/>
                  <a:gd name="connsiteY3" fmla="*/ 196683 h 757400"/>
                  <a:gd name="connsiteX4" fmla="*/ 338156 w 1380227"/>
                  <a:gd name="connsiteY4" fmla="*/ 0 h 757400"/>
                  <a:gd name="connsiteX5" fmla="*/ 0 w 1380227"/>
                  <a:gd name="connsiteY5" fmla="*/ 338156 h 757400"/>
                  <a:gd name="connsiteX6" fmla="*/ 0 w 1380227"/>
                  <a:gd name="connsiteY6" fmla="*/ 408893 h 757400"/>
                  <a:gd name="connsiteX7" fmla="*/ 334705 w 1380227"/>
                  <a:gd name="connsiteY7" fmla="*/ 757400 h 757400"/>
                  <a:gd name="connsiteX8" fmla="*/ 334705 w 1380227"/>
                  <a:gd name="connsiteY8" fmla="*/ 567619 h 757400"/>
                  <a:gd name="connsiteX0" fmla="*/ 811684 w 1396555"/>
                  <a:gd name="connsiteY0" fmla="*/ 446849 h 757400"/>
                  <a:gd name="connsiteX1" fmla="*/ 1396555 w 1396555"/>
                  <a:gd name="connsiteY1" fmla="*/ 446849 h 757400"/>
                  <a:gd name="connsiteX2" fmla="*/ 1396555 w 1396555"/>
                  <a:gd name="connsiteY2" fmla="*/ 196683 h 757400"/>
                  <a:gd name="connsiteX3" fmla="*/ 354484 w 1396555"/>
                  <a:gd name="connsiteY3" fmla="*/ 196683 h 757400"/>
                  <a:gd name="connsiteX4" fmla="*/ 354484 w 1396555"/>
                  <a:gd name="connsiteY4" fmla="*/ 0 h 757400"/>
                  <a:gd name="connsiteX5" fmla="*/ 16328 w 1396555"/>
                  <a:gd name="connsiteY5" fmla="*/ 338156 h 757400"/>
                  <a:gd name="connsiteX6" fmla="*/ 16328 w 1396555"/>
                  <a:gd name="connsiteY6" fmla="*/ 408893 h 757400"/>
                  <a:gd name="connsiteX7" fmla="*/ 351033 w 1396555"/>
                  <a:gd name="connsiteY7" fmla="*/ 757400 h 757400"/>
                  <a:gd name="connsiteX8" fmla="*/ 351033 w 1396555"/>
                  <a:gd name="connsiteY8" fmla="*/ 567619 h 757400"/>
                  <a:gd name="connsiteX0" fmla="*/ 809266 w 1394137"/>
                  <a:gd name="connsiteY0" fmla="*/ 446849 h 757400"/>
                  <a:gd name="connsiteX1" fmla="*/ 1394137 w 1394137"/>
                  <a:gd name="connsiteY1" fmla="*/ 446849 h 757400"/>
                  <a:gd name="connsiteX2" fmla="*/ 1394137 w 1394137"/>
                  <a:gd name="connsiteY2" fmla="*/ 196683 h 757400"/>
                  <a:gd name="connsiteX3" fmla="*/ 352066 w 1394137"/>
                  <a:gd name="connsiteY3" fmla="*/ 196683 h 757400"/>
                  <a:gd name="connsiteX4" fmla="*/ 352066 w 1394137"/>
                  <a:gd name="connsiteY4" fmla="*/ 0 h 757400"/>
                  <a:gd name="connsiteX5" fmla="*/ 13910 w 1394137"/>
                  <a:gd name="connsiteY5" fmla="*/ 338156 h 757400"/>
                  <a:gd name="connsiteX6" fmla="*/ 13910 w 1394137"/>
                  <a:gd name="connsiteY6" fmla="*/ 408893 h 757400"/>
                  <a:gd name="connsiteX7" fmla="*/ 348615 w 1394137"/>
                  <a:gd name="connsiteY7" fmla="*/ 757400 h 757400"/>
                  <a:gd name="connsiteX8" fmla="*/ 348615 w 1394137"/>
                  <a:gd name="connsiteY8" fmla="*/ 567619 h 757400"/>
                  <a:gd name="connsiteX0" fmla="*/ 820910 w 1405781"/>
                  <a:gd name="connsiteY0" fmla="*/ 446849 h 757400"/>
                  <a:gd name="connsiteX1" fmla="*/ 1405781 w 1405781"/>
                  <a:gd name="connsiteY1" fmla="*/ 446849 h 757400"/>
                  <a:gd name="connsiteX2" fmla="*/ 1405781 w 1405781"/>
                  <a:gd name="connsiteY2" fmla="*/ 196683 h 757400"/>
                  <a:gd name="connsiteX3" fmla="*/ 363710 w 1405781"/>
                  <a:gd name="connsiteY3" fmla="*/ 196683 h 757400"/>
                  <a:gd name="connsiteX4" fmla="*/ 363710 w 1405781"/>
                  <a:gd name="connsiteY4" fmla="*/ 0 h 757400"/>
                  <a:gd name="connsiteX5" fmla="*/ 25554 w 1405781"/>
                  <a:gd name="connsiteY5" fmla="*/ 338156 h 757400"/>
                  <a:gd name="connsiteX6" fmla="*/ 25554 w 1405781"/>
                  <a:gd name="connsiteY6" fmla="*/ 408893 h 757400"/>
                  <a:gd name="connsiteX7" fmla="*/ 360259 w 1405781"/>
                  <a:gd name="connsiteY7" fmla="*/ 757400 h 757400"/>
                  <a:gd name="connsiteX8" fmla="*/ 360259 w 1405781"/>
                  <a:gd name="connsiteY8" fmla="*/ 567619 h 757400"/>
                  <a:gd name="connsiteX0" fmla="*/ 820910 w 1471700"/>
                  <a:gd name="connsiteY0" fmla="*/ 446849 h 757400"/>
                  <a:gd name="connsiteX1" fmla="*/ 1405781 w 1471700"/>
                  <a:gd name="connsiteY1" fmla="*/ 446849 h 757400"/>
                  <a:gd name="connsiteX2" fmla="*/ 1405781 w 1471700"/>
                  <a:gd name="connsiteY2" fmla="*/ 196683 h 757400"/>
                  <a:gd name="connsiteX3" fmla="*/ 363710 w 1471700"/>
                  <a:gd name="connsiteY3" fmla="*/ 196683 h 757400"/>
                  <a:gd name="connsiteX4" fmla="*/ 363710 w 1471700"/>
                  <a:gd name="connsiteY4" fmla="*/ 0 h 757400"/>
                  <a:gd name="connsiteX5" fmla="*/ 25554 w 1471700"/>
                  <a:gd name="connsiteY5" fmla="*/ 338156 h 757400"/>
                  <a:gd name="connsiteX6" fmla="*/ 25554 w 1471700"/>
                  <a:gd name="connsiteY6" fmla="*/ 408893 h 757400"/>
                  <a:gd name="connsiteX7" fmla="*/ 360259 w 1471700"/>
                  <a:gd name="connsiteY7" fmla="*/ 757400 h 757400"/>
                  <a:gd name="connsiteX8" fmla="*/ 360259 w 1471700"/>
                  <a:gd name="connsiteY8" fmla="*/ 567619 h 757400"/>
                  <a:gd name="connsiteX0" fmla="*/ 820910 w 1521657"/>
                  <a:gd name="connsiteY0" fmla="*/ 446849 h 757400"/>
                  <a:gd name="connsiteX1" fmla="*/ 1405781 w 1521657"/>
                  <a:gd name="connsiteY1" fmla="*/ 446849 h 757400"/>
                  <a:gd name="connsiteX2" fmla="*/ 1405781 w 1521657"/>
                  <a:gd name="connsiteY2" fmla="*/ 196683 h 757400"/>
                  <a:gd name="connsiteX3" fmla="*/ 363710 w 1521657"/>
                  <a:gd name="connsiteY3" fmla="*/ 196683 h 757400"/>
                  <a:gd name="connsiteX4" fmla="*/ 363710 w 1521657"/>
                  <a:gd name="connsiteY4" fmla="*/ 0 h 757400"/>
                  <a:gd name="connsiteX5" fmla="*/ 25554 w 1521657"/>
                  <a:gd name="connsiteY5" fmla="*/ 338156 h 757400"/>
                  <a:gd name="connsiteX6" fmla="*/ 25554 w 1521657"/>
                  <a:gd name="connsiteY6" fmla="*/ 408893 h 757400"/>
                  <a:gd name="connsiteX7" fmla="*/ 360259 w 1521657"/>
                  <a:gd name="connsiteY7" fmla="*/ 757400 h 757400"/>
                  <a:gd name="connsiteX8" fmla="*/ 360259 w 1521657"/>
                  <a:gd name="connsiteY8" fmla="*/ 567619 h 7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1657" h="757400">
                    <a:moveTo>
                      <a:pt x="820910" y="446849"/>
                    </a:moveTo>
                    <a:lnTo>
                      <a:pt x="1405781" y="446849"/>
                    </a:lnTo>
                    <a:cubicBezTo>
                      <a:pt x="1566345" y="446464"/>
                      <a:pt x="1554099" y="192986"/>
                      <a:pt x="1405781" y="196683"/>
                    </a:cubicBezTo>
                    <a:cubicBezTo>
                      <a:pt x="1257463" y="200380"/>
                      <a:pt x="711067" y="196683"/>
                      <a:pt x="363710" y="196683"/>
                    </a:cubicBezTo>
                    <a:lnTo>
                      <a:pt x="363710" y="0"/>
                    </a:lnTo>
                    <a:lnTo>
                      <a:pt x="25554" y="338156"/>
                    </a:lnTo>
                    <a:cubicBezTo>
                      <a:pt x="-11185" y="375342"/>
                      <a:pt x="-5743" y="377149"/>
                      <a:pt x="25554" y="408893"/>
                    </a:cubicBezTo>
                    <a:cubicBezTo>
                      <a:pt x="56851" y="440637"/>
                      <a:pt x="248691" y="641231"/>
                      <a:pt x="360259" y="757400"/>
                    </a:cubicBezTo>
                    <a:lnTo>
                      <a:pt x="360259" y="567619"/>
                    </a:lnTo>
                  </a:path>
                </a:pathLst>
              </a:cu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836">
                  <a:solidFill>
                    <a:srgbClr val="FFFFFF"/>
                  </a:solidFill>
                </a:endParaRPr>
              </a:p>
            </p:txBody>
          </p:sp>
          <p:sp>
            <p:nvSpPr>
              <p:cNvPr id="11" name="Oval 10">
                <a:extLst>
                  <a:ext uri="{FF2B5EF4-FFF2-40B4-BE49-F238E27FC236}">
                    <a16:creationId xmlns:a16="http://schemas.microsoft.com/office/drawing/2014/main" id="{019BA883-DBE1-49A6-ADDD-5726EDDCEFB5}"/>
                  </a:ext>
                </a:extLst>
              </p:cNvPr>
              <p:cNvSpPr/>
              <p:nvPr/>
            </p:nvSpPr>
            <p:spPr bwMode="auto">
              <a:xfrm flipH="1" flipV="1">
                <a:off x="1970368" y="1781823"/>
                <a:ext cx="49053" cy="49053"/>
              </a:xfrm>
              <a:prstGeom prst="ellipse">
                <a:avLst/>
              </a:prstGeom>
              <a:solidFill>
                <a:schemeClr val="accent1">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7" rIns="186497" bIns="149197"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A571575D-F9A2-44D3-A32E-5544BA05BD09}"/>
              </a:ext>
            </a:extLst>
          </p:cNvPr>
          <p:cNvGrpSpPr>
            <a:grpSpLocks noChangeAspect="1"/>
          </p:cNvGrpSpPr>
          <p:nvPr/>
        </p:nvGrpSpPr>
        <p:grpSpPr>
          <a:xfrm>
            <a:off x="5819235" y="1225750"/>
            <a:ext cx="739899" cy="745951"/>
            <a:chOff x="5560134" y="3177418"/>
            <a:chExt cx="841239" cy="848118"/>
          </a:xfrm>
        </p:grpSpPr>
        <p:sp>
          <p:nvSpPr>
            <p:cNvPr id="13" name="Arrow: Up-Down 12">
              <a:extLst>
                <a:ext uri="{FF2B5EF4-FFF2-40B4-BE49-F238E27FC236}">
                  <a16:creationId xmlns:a16="http://schemas.microsoft.com/office/drawing/2014/main" id="{547448EA-B472-4B21-A53F-8D5538DBA423}"/>
                </a:ext>
              </a:extLst>
            </p:cNvPr>
            <p:cNvSpPr/>
            <p:nvPr/>
          </p:nvSpPr>
          <p:spPr bwMode="auto">
            <a:xfrm>
              <a:off x="5680344" y="3266117"/>
              <a:ext cx="600819" cy="667577"/>
            </a:xfrm>
            <a:prstGeom prst="upDownArrow">
              <a:avLst>
                <a:gd name="adj1" fmla="val 100000"/>
                <a:gd name="adj2" fmla="val 24391"/>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grpSp>
          <p:nvGrpSpPr>
            <p:cNvPr id="14" name="Group 13">
              <a:extLst>
                <a:ext uri="{FF2B5EF4-FFF2-40B4-BE49-F238E27FC236}">
                  <a16:creationId xmlns:a16="http://schemas.microsoft.com/office/drawing/2014/main" id="{B699A321-FBA1-496E-9D44-1C66F1CAE225}"/>
                </a:ext>
              </a:extLst>
            </p:cNvPr>
            <p:cNvGrpSpPr/>
            <p:nvPr/>
          </p:nvGrpSpPr>
          <p:grpSpPr>
            <a:xfrm>
              <a:off x="5851428" y="3177418"/>
              <a:ext cx="240365" cy="282706"/>
              <a:chOff x="3448088" y="4177256"/>
              <a:chExt cx="1138785" cy="1339387"/>
            </a:xfrm>
            <a:solidFill>
              <a:srgbClr val="E6E6E6"/>
            </a:solidFill>
          </p:grpSpPr>
          <p:grpSp>
            <p:nvGrpSpPr>
              <p:cNvPr id="33" name="Group 32">
                <a:extLst>
                  <a:ext uri="{FF2B5EF4-FFF2-40B4-BE49-F238E27FC236}">
                    <a16:creationId xmlns:a16="http://schemas.microsoft.com/office/drawing/2014/main" id="{2D9B3B83-DA4F-406B-90D7-9DCE560D3DCB}"/>
                  </a:ext>
                </a:extLst>
              </p:cNvPr>
              <p:cNvGrpSpPr/>
              <p:nvPr/>
            </p:nvGrpSpPr>
            <p:grpSpPr>
              <a:xfrm>
                <a:off x="3448088" y="4177256"/>
                <a:ext cx="1138785" cy="1339387"/>
                <a:chOff x="3448088" y="4177256"/>
                <a:chExt cx="1138785" cy="1339387"/>
              </a:xfrm>
              <a:grpFill/>
            </p:grpSpPr>
            <p:sp>
              <p:nvSpPr>
                <p:cNvPr id="35" name="Freeform: Shape 34">
                  <a:extLst>
                    <a:ext uri="{FF2B5EF4-FFF2-40B4-BE49-F238E27FC236}">
                      <a16:creationId xmlns:a16="http://schemas.microsoft.com/office/drawing/2014/main" id="{B18E5D18-9699-4665-B420-040920A66A69}"/>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cxnSp>
              <p:nvCxnSpPr>
                <p:cNvPr id="36" name="Straight Connector 35">
                  <a:extLst>
                    <a:ext uri="{FF2B5EF4-FFF2-40B4-BE49-F238E27FC236}">
                      <a16:creationId xmlns:a16="http://schemas.microsoft.com/office/drawing/2014/main" id="{0E8E13CD-C373-45C3-8A35-E7A5FD2B0F3C}"/>
                    </a:ext>
                  </a:extLst>
                </p:cNvPr>
                <p:cNvCxnSpPr>
                  <a:cxnSpLocks/>
                </p:cNvCxnSpPr>
                <p:nvPr/>
              </p:nvCxnSpPr>
              <p:spPr>
                <a:xfrm flipV="1">
                  <a:off x="4019187" y="4532301"/>
                  <a:ext cx="563116" cy="421997"/>
                </a:xfrm>
                <a:prstGeom prst="line">
                  <a:avLst/>
                </a:pr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7" name="Straight Connector 36">
                  <a:extLst>
                    <a:ext uri="{FF2B5EF4-FFF2-40B4-BE49-F238E27FC236}">
                      <a16:creationId xmlns:a16="http://schemas.microsoft.com/office/drawing/2014/main" id="{DDA9A739-3656-4894-9889-BD5F82C114EF}"/>
                    </a:ext>
                  </a:extLst>
                </p:cNvPr>
                <p:cNvCxnSpPr>
                  <a:cxnSpLocks/>
                </p:cNvCxnSpPr>
                <p:nvPr/>
              </p:nvCxnSpPr>
              <p:spPr>
                <a:xfrm flipH="1" flipV="1">
                  <a:off x="3454309" y="4532300"/>
                  <a:ext cx="563116" cy="421997"/>
                </a:xfrm>
                <a:prstGeom prst="line">
                  <a:avLst/>
                </a:pr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34" name="Straight Connector 33">
                <a:extLst>
                  <a:ext uri="{FF2B5EF4-FFF2-40B4-BE49-F238E27FC236}">
                    <a16:creationId xmlns:a16="http://schemas.microsoft.com/office/drawing/2014/main" id="{E4D53BFC-9BDC-4109-93FB-77FD50547D38}"/>
                  </a:ext>
                </a:extLst>
              </p:cNvPr>
              <p:cNvCxnSpPr>
                <a:cxnSpLocks/>
                <a:endCxn id="35" idx="3"/>
              </p:cNvCxnSpPr>
              <p:nvPr/>
            </p:nvCxnSpPr>
            <p:spPr>
              <a:xfrm flipH="1">
                <a:off x="4020344" y="4956376"/>
                <a:ext cx="682" cy="56026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5" name="Group 14">
              <a:extLst>
                <a:ext uri="{FF2B5EF4-FFF2-40B4-BE49-F238E27FC236}">
                  <a16:creationId xmlns:a16="http://schemas.microsoft.com/office/drawing/2014/main" id="{28A943B6-439B-4762-B3E1-68A10EFBB82C}"/>
                </a:ext>
              </a:extLst>
            </p:cNvPr>
            <p:cNvGrpSpPr/>
            <p:nvPr/>
          </p:nvGrpSpPr>
          <p:grpSpPr>
            <a:xfrm>
              <a:off x="6161008" y="3460124"/>
              <a:ext cx="240365" cy="282706"/>
              <a:chOff x="3448088" y="4177256"/>
              <a:chExt cx="1138785" cy="1339387"/>
            </a:xfrm>
            <a:solidFill>
              <a:srgbClr val="E6E6E6"/>
            </a:solidFill>
          </p:grpSpPr>
          <p:grpSp>
            <p:nvGrpSpPr>
              <p:cNvPr id="28" name="Group 27">
                <a:extLst>
                  <a:ext uri="{FF2B5EF4-FFF2-40B4-BE49-F238E27FC236}">
                    <a16:creationId xmlns:a16="http://schemas.microsoft.com/office/drawing/2014/main" id="{92337A29-CF66-41C7-AD7C-165644C3D4F6}"/>
                  </a:ext>
                </a:extLst>
              </p:cNvPr>
              <p:cNvGrpSpPr/>
              <p:nvPr/>
            </p:nvGrpSpPr>
            <p:grpSpPr>
              <a:xfrm>
                <a:off x="3448088" y="4177256"/>
                <a:ext cx="1138785" cy="1339387"/>
                <a:chOff x="3448088" y="4177256"/>
                <a:chExt cx="1138785" cy="1339387"/>
              </a:xfrm>
              <a:grpFill/>
            </p:grpSpPr>
            <p:sp>
              <p:nvSpPr>
                <p:cNvPr id="30" name="Freeform: Shape 29">
                  <a:extLst>
                    <a:ext uri="{FF2B5EF4-FFF2-40B4-BE49-F238E27FC236}">
                      <a16:creationId xmlns:a16="http://schemas.microsoft.com/office/drawing/2014/main" id="{6F26D981-F143-436D-80C5-7E249D9CD8EA}"/>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cxnSp>
              <p:nvCxnSpPr>
                <p:cNvPr id="31" name="Straight Connector 30">
                  <a:extLst>
                    <a:ext uri="{FF2B5EF4-FFF2-40B4-BE49-F238E27FC236}">
                      <a16:creationId xmlns:a16="http://schemas.microsoft.com/office/drawing/2014/main" id="{D1BCE0C0-677B-42B3-AB5B-9E407CFB50D7}"/>
                    </a:ext>
                  </a:extLst>
                </p:cNvPr>
                <p:cNvCxnSpPr>
                  <a:cxnSpLocks/>
                </p:cNvCxnSpPr>
                <p:nvPr/>
              </p:nvCxnSpPr>
              <p:spPr>
                <a:xfrm flipV="1">
                  <a:off x="4019187" y="4532301"/>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2" name="Straight Connector 31">
                  <a:extLst>
                    <a:ext uri="{FF2B5EF4-FFF2-40B4-BE49-F238E27FC236}">
                      <a16:creationId xmlns:a16="http://schemas.microsoft.com/office/drawing/2014/main" id="{CE42120C-A870-41E8-89F5-AFFD7BED9269}"/>
                    </a:ext>
                  </a:extLst>
                </p:cNvPr>
                <p:cNvCxnSpPr>
                  <a:cxnSpLocks/>
                </p:cNvCxnSpPr>
                <p:nvPr/>
              </p:nvCxnSpPr>
              <p:spPr>
                <a:xfrm flipH="1" flipV="1">
                  <a:off x="3454309" y="4532300"/>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9" name="Straight Connector 28">
                <a:extLst>
                  <a:ext uri="{FF2B5EF4-FFF2-40B4-BE49-F238E27FC236}">
                    <a16:creationId xmlns:a16="http://schemas.microsoft.com/office/drawing/2014/main" id="{419BFA29-FBD3-4407-92C4-D9DF321E0347}"/>
                  </a:ext>
                </a:extLst>
              </p:cNvPr>
              <p:cNvCxnSpPr>
                <a:cxnSpLocks/>
                <a:endCxn id="30" idx="3"/>
              </p:cNvCxnSpPr>
              <p:nvPr/>
            </p:nvCxnSpPr>
            <p:spPr>
              <a:xfrm flipH="1">
                <a:off x="4020344" y="4956376"/>
                <a:ext cx="682" cy="56026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6" name="Group 15">
              <a:extLst>
                <a:ext uri="{FF2B5EF4-FFF2-40B4-BE49-F238E27FC236}">
                  <a16:creationId xmlns:a16="http://schemas.microsoft.com/office/drawing/2014/main" id="{81BD5487-780D-4313-B81F-B313AEDB316C}"/>
                </a:ext>
              </a:extLst>
            </p:cNvPr>
            <p:cNvGrpSpPr/>
            <p:nvPr/>
          </p:nvGrpSpPr>
          <p:grpSpPr>
            <a:xfrm>
              <a:off x="5851428" y="3742830"/>
              <a:ext cx="240365" cy="282706"/>
              <a:chOff x="3448088" y="4177256"/>
              <a:chExt cx="1138785" cy="1339387"/>
            </a:xfrm>
            <a:solidFill>
              <a:srgbClr val="E6E6E6"/>
            </a:solidFill>
          </p:grpSpPr>
          <p:grpSp>
            <p:nvGrpSpPr>
              <p:cNvPr id="23" name="Group 22">
                <a:extLst>
                  <a:ext uri="{FF2B5EF4-FFF2-40B4-BE49-F238E27FC236}">
                    <a16:creationId xmlns:a16="http://schemas.microsoft.com/office/drawing/2014/main" id="{857B9E2D-287C-4558-ADA6-4D3B6F600D5C}"/>
                  </a:ext>
                </a:extLst>
              </p:cNvPr>
              <p:cNvGrpSpPr/>
              <p:nvPr/>
            </p:nvGrpSpPr>
            <p:grpSpPr>
              <a:xfrm>
                <a:off x="3448088" y="4177256"/>
                <a:ext cx="1138785" cy="1339387"/>
                <a:chOff x="3448088" y="4177256"/>
                <a:chExt cx="1138785" cy="1339387"/>
              </a:xfrm>
              <a:grpFill/>
            </p:grpSpPr>
            <p:sp>
              <p:nvSpPr>
                <p:cNvPr id="25" name="Freeform: Shape 24">
                  <a:extLst>
                    <a:ext uri="{FF2B5EF4-FFF2-40B4-BE49-F238E27FC236}">
                      <a16:creationId xmlns:a16="http://schemas.microsoft.com/office/drawing/2014/main" id="{D008F651-C48E-4777-B4C6-4E605B995E60}"/>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cxnSp>
              <p:nvCxnSpPr>
                <p:cNvPr id="26" name="Straight Connector 25">
                  <a:extLst>
                    <a:ext uri="{FF2B5EF4-FFF2-40B4-BE49-F238E27FC236}">
                      <a16:creationId xmlns:a16="http://schemas.microsoft.com/office/drawing/2014/main" id="{E7037E8A-AA06-4CFC-B8B9-CB704B4722CE}"/>
                    </a:ext>
                  </a:extLst>
                </p:cNvPr>
                <p:cNvCxnSpPr>
                  <a:cxnSpLocks/>
                </p:cNvCxnSpPr>
                <p:nvPr/>
              </p:nvCxnSpPr>
              <p:spPr>
                <a:xfrm flipV="1">
                  <a:off x="4019187" y="4532301"/>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a:extLst>
                    <a:ext uri="{FF2B5EF4-FFF2-40B4-BE49-F238E27FC236}">
                      <a16:creationId xmlns:a16="http://schemas.microsoft.com/office/drawing/2014/main" id="{1705868E-2779-4A15-B67C-582101CED401}"/>
                    </a:ext>
                  </a:extLst>
                </p:cNvPr>
                <p:cNvCxnSpPr>
                  <a:cxnSpLocks/>
                </p:cNvCxnSpPr>
                <p:nvPr/>
              </p:nvCxnSpPr>
              <p:spPr>
                <a:xfrm flipH="1" flipV="1">
                  <a:off x="3454309" y="4532300"/>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4" name="Straight Connector 23">
                <a:extLst>
                  <a:ext uri="{FF2B5EF4-FFF2-40B4-BE49-F238E27FC236}">
                    <a16:creationId xmlns:a16="http://schemas.microsoft.com/office/drawing/2014/main" id="{080E5213-1743-4426-AAB7-1C9BEEBA089F}"/>
                  </a:ext>
                </a:extLst>
              </p:cNvPr>
              <p:cNvCxnSpPr>
                <a:cxnSpLocks/>
                <a:endCxn id="25" idx="3"/>
              </p:cNvCxnSpPr>
              <p:nvPr/>
            </p:nvCxnSpPr>
            <p:spPr>
              <a:xfrm flipH="1">
                <a:off x="4020344" y="4956376"/>
                <a:ext cx="682" cy="56026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7" name="Group 16">
              <a:extLst>
                <a:ext uri="{FF2B5EF4-FFF2-40B4-BE49-F238E27FC236}">
                  <a16:creationId xmlns:a16="http://schemas.microsoft.com/office/drawing/2014/main" id="{F46348F7-5018-4DD5-A9DA-B3565D8B0E09}"/>
                </a:ext>
              </a:extLst>
            </p:cNvPr>
            <p:cNvGrpSpPr/>
            <p:nvPr/>
          </p:nvGrpSpPr>
          <p:grpSpPr>
            <a:xfrm>
              <a:off x="5560134" y="3460124"/>
              <a:ext cx="240365" cy="282706"/>
              <a:chOff x="3448088" y="4177256"/>
              <a:chExt cx="1138785" cy="1339387"/>
            </a:xfrm>
            <a:solidFill>
              <a:srgbClr val="E6E6E6"/>
            </a:solidFill>
          </p:grpSpPr>
          <p:grpSp>
            <p:nvGrpSpPr>
              <p:cNvPr id="18" name="Group 17">
                <a:extLst>
                  <a:ext uri="{FF2B5EF4-FFF2-40B4-BE49-F238E27FC236}">
                    <a16:creationId xmlns:a16="http://schemas.microsoft.com/office/drawing/2014/main" id="{B1FECC0B-61B0-4E3B-AF47-C982DFE97455}"/>
                  </a:ext>
                </a:extLst>
              </p:cNvPr>
              <p:cNvGrpSpPr/>
              <p:nvPr/>
            </p:nvGrpSpPr>
            <p:grpSpPr>
              <a:xfrm>
                <a:off x="3448088" y="4177256"/>
                <a:ext cx="1138785" cy="1339387"/>
                <a:chOff x="3448088" y="4177256"/>
                <a:chExt cx="1138785" cy="1339387"/>
              </a:xfrm>
              <a:grpFill/>
            </p:grpSpPr>
            <p:sp>
              <p:nvSpPr>
                <p:cNvPr id="20" name="Freeform: Shape 19">
                  <a:extLst>
                    <a:ext uri="{FF2B5EF4-FFF2-40B4-BE49-F238E27FC236}">
                      <a16:creationId xmlns:a16="http://schemas.microsoft.com/office/drawing/2014/main" id="{BC4CC7E8-1BB3-4D43-A7BA-0E71E975C7DA}"/>
                    </a:ext>
                  </a:extLst>
                </p:cNvPr>
                <p:cNvSpPr/>
                <p:nvPr/>
              </p:nvSpPr>
              <p:spPr bwMode="auto">
                <a:xfrm>
                  <a:off x="3448088" y="4177256"/>
                  <a:ext cx="1138785" cy="1339387"/>
                </a:xfrm>
                <a:custGeom>
                  <a:avLst/>
                  <a:gdLst>
                    <a:gd name="connsiteX0" fmla="*/ 140153 w 293914"/>
                    <a:gd name="connsiteY0" fmla="*/ 0 h 336097"/>
                    <a:gd name="connsiteX1" fmla="*/ 0 w 293914"/>
                    <a:gd name="connsiteY1" fmla="*/ 84364 h 336097"/>
                    <a:gd name="connsiteX2" fmla="*/ 0 w 293914"/>
                    <a:gd name="connsiteY2" fmla="*/ 232682 h 336097"/>
                    <a:gd name="connsiteX3" fmla="*/ 141514 w 293914"/>
                    <a:gd name="connsiteY3" fmla="*/ 336097 h 336097"/>
                    <a:gd name="connsiteX4" fmla="*/ 293914 w 293914"/>
                    <a:gd name="connsiteY4" fmla="*/ 231322 h 336097"/>
                    <a:gd name="connsiteX5" fmla="*/ 278946 w 293914"/>
                    <a:gd name="connsiteY5" fmla="*/ 77561 h 336097"/>
                    <a:gd name="connsiteX6" fmla="*/ 140153 w 293914"/>
                    <a:gd name="connsiteY6" fmla="*/ 0 h 336097"/>
                    <a:gd name="connsiteX0" fmla="*/ 140153 w 284389"/>
                    <a:gd name="connsiteY0" fmla="*/ 0 h 336097"/>
                    <a:gd name="connsiteX1" fmla="*/ 0 w 284389"/>
                    <a:gd name="connsiteY1" fmla="*/ 84364 h 336097"/>
                    <a:gd name="connsiteX2" fmla="*/ 0 w 284389"/>
                    <a:gd name="connsiteY2" fmla="*/ 232682 h 336097"/>
                    <a:gd name="connsiteX3" fmla="*/ 141514 w 284389"/>
                    <a:gd name="connsiteY3" fmla="*/ 336097 h 336097"/>
                    <a:gd name="connsiteX4" fmla="*/ 284389 w 284389"/>
                    <a:gd name="connsiteY4" fmla="*/ 228601 h 336097"/>
                    <a:gd name="connsiteX5" fmla="*/ 278946 w 284389"/>
                    <a:gd name="connsiteY5" fmla="*/ 77561 h 336097"/>
                    <a:gd name="connsiteX6" fmla="*/ 140153 w 284389"/>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4389 w 287111"/>
                    <a:gd name="connsiteY4" fmla="*/ 228601 h 336097"/>
                    <a:gd name="connsiteX5" fmla="*/ 287111 w 287111"/>
                    <a:gd name="connsiteY5" fmla="*/ 88447 h 336097"/>
                    <a:gd name="connsiteX6" fmla="*/ 140153 w 287111"/>
                    <a:gd name="connsiteY6" fmla="*/ 0 h 336097"/>
                    <a:gd name="connsiteX0" fmla="*/ 140153 w 287111"/>
                    <a:gd name="connsiteY0" fmla="*/ 0 h 336097"/>
                    <a:gd name="connsiteX1" fmla="*/ 0 w 287111"/>
                    <a:gd name="connsiteY1" fmla="*/ 84364 h 336097"/>
                    <a:gd name="connsiteX2" fmla="*/ 0 w 287111"/>
                    <a:gd name="connsiteY2" fmla="*/ 232682 h 336097"/>
                    <a:gd name="connsiteX3" fmla="*/ 141514 w 287111"/>
                    <a:gd name="connsiteY3" fmla="*/ 336097 h 336097"/>
                    <a:gd name="connsiteX4" fmla="*/ 286467 w 287111"/>
                    <a:gd name="connsiteY4" fmla="*/ 235529 h 336097"/>
                    <a:gd name="connsiteX5" fmla="*/ 287111 w 287111"/>
                    <a:gd name="connsiteY5" fmla="*/ 88447 h 336097"/>
                    <a:gd name="connsiteX6" fmla="*/ 140153 w 287111"/>
                    <a:gd name="connsiteY6" fmla="*/ 0 h 336097"/>
                    <a:gd name="connsiteX0" fmla="*/ 140153 w 286690"/>
                    <a:gd name="connsiteY0" fmla="*/ 0 h 336097"/>
                    <a:gd name="connsiteX1" fmla="*/ 0 w 286690"/>
                    <a:gd name="connsiteY1" fmla="*/ 84364 h 336097"/>
                    <a:gd name="connsiteX2" fmla="*/ 0 w 286690"/>
                    <a:gd name="connsiteY2" fmla="*/ 232682 h 336097"/>
                    <a:gd name="connsiteX3" fmla="*/ 141514 w 286690"/>
                    <a:gd name="connsiteY3" fmla="*/ 336097 h 336097"/>
                    <a:gd name="connsiteX4" fmla="*/ 286467 w 286690"/>
                    <a:gd name="connsiteY4" fmla="*/ 235529 h 336097"/>
                    <a:gd name="connsiteX5" fmla="*/ 286072 w 286690"/>
                    <a:gd name="connsiteY5" fmla="*/ 83251 h 336097"/>
                    <a:gd name="connsiteX6" fmla="*/ 140153 w 286690"/>
                    <a:gd name="connsiteY6" fmla="*/ 0 h 336097"/>
                    <a:gd name="connsiteX0" fmla="*/ 142924 w 289461"/>
                    <a:gd name="connsiteY0" fmla="*/ 0 h 336097"/>
                    <a:gd name="connsiteX1" fmla="*/ 2771 w 289461"/>
                    <a:gd name="connsiteY1" fmla="*/ 84364 h 336097"/>
                    <a:gd name="connsiteX2" fmla="*/ 0 w 289461"/>
                    <a:gd name="connsiteY2" fmla="*/ 230604 h 336097"/>
                    <a:gd name="connsiteX3" fmla="*/ 144285 w 289461"/>
                    <a:gd name="connsiteY3" fmla="*/ 336097 h 336097"/>
                    <a:gd name="connsiteX4" fmla="*/ 289238 w 289461"/>
                    <a:gd name="connsiteY4" fmla="*/ 235529 h 336097"/>
                    <a:gd name="connsiteX5" fmla="*/ 288843 w 289461"/>
                    <a:gd name="connsiteY5" fmla="*/ 83251 h 336097"/>
                    <a:gd name="connsiteX6" fmla="*/ 142924 w 289461"/>
                    <a:gd name="connsiteY6" fmla="*/ 0 h 336097"/>
                    <a:gd name="connsiteX0" fmla="*/ 144147 w 290684"/>
                    <a:gd name="connsiteY0" fmla="*/ 0 h 336097"/>
                    <a:gd name="connsiteX1" fmla="*/ 184 w 290684"/>
                    <a:gd name="connsiteY1" fmla="*/ 83325 h 336097"/>
                    <a:gd name="connsiteX2" fmla="*/ 1223 w 290684"/>
                    <a:gd name="connsiteY2" fmla="*/ 230604 h 336097"/>
                    <a:gd name="connsiteX3" fmla="*/ 145508 w 290684"/>
                    <a:gd name="connsiteY3" fmla="*/ 336097 h 336097"/>
                    <a:gd name="connsiteX4" fmla="*/ 290461 w 290684"/>
                    <a:gd name="connsiteY4" fmla="*/ 235529 h 336097"/>
                    <a:gd name="connsiteX5" fmla="*/ 290066 w 290684"/>
                    <a:gd name="connsiteY5" fmla="*/ 83251 h 336097"/>
                    <a:gd name="connsiteX6" fmla="*/ 144147 w 290684"/>
                    <a:gd name="connsiteY6" fmla="*/ 0 h 336097"/>
                    <a:gd name="connsiteX0" fmla="*/ 145186 w 290684"/>
                    <a:gd name="connsiteY0" fmla="*/ 0 h 342332"/>
                    <a:gd name="connsiteX1" fmla="*/ 184 w 290684"/>
                    <a:gd name="connsiteY1" fmla="*/ 89560 h 342332"/>
                    <a:gd name="connsiteX2" fmla="*/ 1223 w 290684"/>
                    <a:gd name="connsiteY2" fmla="*/ 236839 h 342332"/>
                    <a:gd name="connsiteX3" fmla="*/ 145508 w 290684"/>
                    <a:gd name="connsiteY3" fmla="*/ 342332 h 342332"/>
                    <a:gd name="connsiteX4" fmla="*/ 290461 w 290684"/>
                    <a:gd name="connsiteY4" fmla="*/ 241764 h 342332"/>
                    <a:gd name="connsiteX5" fmla="*/ 290066 w 290684"/>
                    <a:gd name="connsiteY5" fmla="*/ 89486 h 342332"/>
                    <a:gd name="connsiteX6" fmla="*/ 145186 w 290684"/>
                    <a:gd name="connsiteY6" fmla="*/ 0 h 342332"/>
                    <a:gd name="connsiteX0" fmla="*/ 143963 w 289461"/>
                    <a:gd name="connsiteY0" fmla="*/ 0 h 342332"/>
                    <a:gd name="connsiteX1" fmla="*/ 1039 w 289461"/>
                    <a:gd name="connsiteY1" fmla="*/ 89560 h 342332"/>
                    <a:gd name="connsiteX2" fmla="*/ 0 w 289461"/>
                    <a:gd name="connsiteY2" fmla="*/ 236839 h 342332"/>
                    <a:gd name="connsiteX3" fmla="*/ 144285 w 289461"/>
                    <a:gd name="connsiteY3" fmla="*/ 342332 h 342332"/>
                    <a:gd name="connsiteX4" fmla="*/ 289238 w 289461"/>
                    <a:gd name="connsiteY4" fmla="*/ 241764 h 342332"/>
                    <a:gd name="connsiteX5" fmla="*/ 288843 w 289461"/>
                    <a:gd name="connsiteY5" fmla="*/ 89486 h 342332"/>
                    <a:gd name="connsiteX6" fmla="*/ 143963 w 289461"/>
                    <a:gd name="connsiteY6" fmla="*/ 0 h 342332"/>
                    <a:gd name="connsiteX0" fmla="*/ 143092 w 288590"/>
                    <a:gd name="connsiteY0" fmla="*/ 0 h 342332"/>
                    <a:gd name="connsiteX1" fmla="*/ 168 w 288590"/>
                    <a:gd name="connsiteY1" fmla="*/ 89560 h 342332"/>
                    <a:gd name="connsiteX2" fmla="*/ 1554 w 288590"/>
                    <a:gd name="connsiteY2" fmla="*/ 234414 h 342332"/>
                    <a:gd name="connsiteX3" fmla="*/ 143414 w 288590"/>
                    <a:gd name="connsiteY3" fmla="*/ 342332 h 342332"/>
                    <a:gd name="connsiteX4" fmla="*/ 288367 w 288590"/>
                    <a:gd name="connsiteY4" fmla="*/ 241764 h 342332"/>
                    <a:gd name="connsiteX5" fmla="*/ 287972 w 288590"/>
                    <a:gd name="connsiteY5" fmla="*/ 89486 h 342332"/>
                    <a:gd name="connsiteX6" fmla="*/ 143092 w 288590"/>
                    <a:gd name="connsiteY6" fmla="*/ 0 h 342332"/>
                    <a:gd name="connsiteX0" fmla="*/ 145002 w 290500"/>
                    <a:gd name="connsiteY0" fmla="*/ 0 h 342332"/>
                    <a:gd name="connsiteX1" fmla="*/ 2078 w 290500"/>
                    <a:gd name="connsiteY1" fmla="*/ 89560 h 342332"/>
                    <a:gd name="connsiteX2" fmla="*/ 0 w 290500"/>
                    <a:gd name="connsiteY2" fmla="*/ 234067 h 342332"/>
                    <a:gd name="connsiteX3" fmla="*/ 145324 w 290500"/>
                    <a:gd name="connsiteY3" fmla="*/ 342332 h 342332"/>
                    <a:gd name="connsiteX4" fmla="*/ 290277 w 290500"/>
                    <a:gd name="connsiteY4" fmla="*/ 241764 h 342332"/>
                    <a:gd name="connsiteX5" fmla="*/ 289882 w 290500"/>
                    <a:gd name="connsiteY5" fmla="*/ 89486 h 342332"/>
                    <a:gd name="connsiteX6" fmla="*/ 145002 w 290500"/>
                    <a:gd name="connsiteY6" fmla="*/ 0 h 342332"/>
                    <a:gd name="connsiteX0" fmla="*/ 145002 w 290500"/>
                    <a:gd name="connsiteY0" fmla="*/ 0 h 337829"/>
                    <a:gd name="connsiteX1" fmla="*/ 2078 w 290500"/>
                    <a:gd name="connsiteY1" fmla="*/ 89560 h 337829"/>
                    <a:gd name="connsiteX2" fmla="*/ 0 w 290500"/>
                    <a:gd name="connsiteY2" fmla="*/ 234067 h 337829"/>
                    <a:gd name="connsiteX3" fmla="*/ 145324 w 290500"/>
                    <a:gd name="connsiteY3" fmla="*/ 337829 h 337829"/>
                    <a:gd name="connsiteX4" fmla="*/ 290277 w 290500"/>
                    <a:gd name="connsiteY4" fmla="*/ 241764 h 337829"/>
                    <a:gd name="connsiteX5" fmla="*/ 289882 w 290500"/>
                    <a:gd name="connsiteY5" fmla="*/ 89486 h 337829"/>
                    <a:gd name="connsiteX6" fmla="*/ 145002 w 290500"/>
                    <a:gd name="connsiteY6" fmla="*/ 0 h 337829"/>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764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6813 w 289882"/>
                    <a:gd name="connsiteY4" fmla="*/ 242457 h 340946"/>
                    <a:gd name="connsiteX5" fmla="*/ 289882 w 289882"/>
                    <a:gd name="connsiteY5" fmla="*/ 89486 h 340946"/>
                    <a:gd name="connsiteX6" fmla="*/ 145002 w 289882"/>
                    <a:gd name="connsiteY6" fmla="*/ 0 h 340946"/>
                    <a:gd name="connsiteX0" fmla="*/ 145002 w 290500"/>
                    <a:gd name="connsiteY0" fmla="*/ 0 h 340946"/>
                    <a:gd name="connsiteX1" fmla="*/ 2078 w 290500"/>
                    <a:gd name="connsiteY1" fmla="*/ 89560 h 340946"/>
                    <a:gd name="connsiteX2" fmla="*/ 0 w 290500"/>
                    <a:gd name="connsiteY2" fmla="*/ 234067 h 340946"/>
                    <a:gd name="connsiteX3" fmla="*/ 145670 w 290500"/>
                    <a:gd name="connsiteY3" fmla="*/ 340946 h 340946"/>
                    <a:gd name="connsiteX4" fmla="*/ 290277 w 290500"/>
                    <a:gd name="connsiteY4" fmla="*/ 241418 h 340946"/>
                    <a:gd name="connsiteX5" fmla="*/ 289882 w 290500"/>
                    <a:gd name="connsiteY5" fmla="*/ 89486 h 340946"/>
                    <a:gd name="connsiteX6" fmla="*/ 145002 w 290500"/>
                    <a:gd name="connsiteY6" fmla="*/ 0 h 340946"/>
                    <a:gd name="connsiteX0" fmla="*/ 145002 w 289882"/>
                    <a:gd name="connsiteY0" fmla="*/ 0 h 340946"/>
                    <a:gd name="connsiteX1" fmla="*/ 2078 w 289882"/>
                    <a:gd name="connsiteY1" fmla="*/ 89560 h 340946"/>
                    <a:gd name="connsiteX2" fmla="*/ 0 w 289882"/>
                    <a:gd name="connsiteY2" fmla="*/ 234067 h 340946"/>
                    <a:gd name="connsiteX3" fmla="*/ 145670 w 289882"/>
                    <a:gd name="connsiteY3" fmla="*/ 340946 h 340946"/>
                    <a:gd name="connsiteX4" fmla="*/ 289238 w 289882"/>
                    <a:gd name="connsiteY4" fmla="*/ 239686 h 340946"/>
                    <a:gd name="connsiteX5" fmla="*/ 289882 w 289882"/>
                    <a:gd name="connsiteY5" fmla="*/ 89486 h 340946"/>
                    <a:gd name="connsiteX6" fmla="*/ 145002 w 289882"/>
                    <a:gd name="connsiteY6" fmla="*/ 0 h 34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882" h="340946">
                      <a:moveTo>
                        <a:pt x="145002" y="0"/>
                      </a:moveTo>
                      <a:lnTo>
                        <a:pt x="2078" y="89560"/>
                      </a:lnTo>
                      <a:cubicBezTo>
                        <a:pt x="1154" y="138307"/>
                        <a:pt x="924" y="185320"/>
                        <a:pt x="0" y="234067"/>
                      </a:cubicBezTo>
                      <a:lnTo>
                        <a:pt x="145670" y="340946"/>
                      </a:lnTo>
                      <a:lnTo>
                        <a:pt x="289238" y="239686"/>
                      </a:lnTo>
                      <a:cubicBezTo>
                        <a:pt x="290145" y="192968"/>
                        <a:pt x="288975" y="136204"/>
                        <a:pt x="289882" y="89486"/>
                      </a:cubicBezTo>
                      <a:lnTo>
                        <a:pt x="145002" y="0"/>
                      </a:lnTo>
                      <a:close/>
                    </a:path>
                  </a:pathLst>
                </a:custGeom>
                <a:solidFill>
                  <a:schemeClr val="bg2"/>
                </a:solid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cxnSp>
              <p:nvCxnSpPr>
                <p:cNvPr id="21" name="Straight Connector 20">
                  <a:extLst>
                    <a:ext uri="{FF2B5EF4-FFF2-40B4-BE49-F238E27FC236}">
                      <a16:creationId xmlns:a16="http://schemas.microsoft.com/office/drawing/2014/main" id="{949E183A-7A8F-45BA-AE4E-53DC90B1D6FB}"/>
                    </a:ext>
                  </a:extLst>
                </p:cNvPr>
                <p:cNvCxnSpPr>
                  <a:cxnSpLocks/>
                </p:cNvCxnSpPr>
                <p:nvPr/>
              </p:nvCxnSpPr>
              <p:spPr>
                <a:xfrm flipV="1">
                  <a:off x="4019187" y="4532301"/>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807675BC-8AE0-4BAC-9FC6-9934D5D5BF9C}"/>
                    </a:ext>
                  </a:extLst>
                </p:cNvPr>
                <p:cNvCxnSpPr>
                  <a:cxnSpLocks/>
                </p:cNvCxnSpPr>
                <p:nvPr/>
              </p:nvCxnSpPr>
              <p:spPr>
                <a:xfrm flipH="1" flipV="1">
                  <a:off x="3454309" y="4532300"/>
                  <a:ext cx="563116" cy="42199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19" name="Straight Connector 18">
                <a:extLst>
                  <a:ext uri="{FF2B5EF4-FFF2-40B4-BE49-F238E27FC236}">
                    <a16:creationId xmlns:a16="http://schemas.microsoft.com/office/drawing/2014/main" id="{62C1A0A8-85F9-4CC7-A2B1-86A1C2FA0A35}"/>
                  </a:ext>
                </a:extLst>
              </p:cNvPr>
              <p:cNvCxnSpPr>
                <a:cxnSpLocks/>
                <a:endCxn id="20" idx="3"/>
              </p:cNvCxnSpPr>
              <p:nvPr/>
            </p:nvCxnSpPr>
            <p:spPr>
              <a:xfrm flipH="1">
                <a:off x="4020344" y="4956376"/>
                <a:ext cx="682" cy="560267"/>
              </a:xfrm>
              <a:prstGeom prst="line">
                <a:avLst/>
              </a:prstGeom>
              <a:noFill/>
              <a:ln w="285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grpSp>
        <p:nvGrpSpPr>
          <p:cNvPr id="38" name="Group 37">
            <a:extLst>
              <a:ext uri="{FF2B5EF4-FFF2-40B4-BE49-F238E27FC236}">
                <a16:creationId xmlns:a16="http://schemas.microsoft.com/office/drawing/2014/main" id="{464186E1-CF36-456E-ABE4-9695033DE083}"/>
              </a:ext>
            </a:extLst>
          </p:cNvPr>
          <p:cNvGrpSpPr>
            <a:grpSpLocks noChangeAspect="1"/>
          </p:cNvGrpSpPr>
          <p:nvPr/>
        </p:nvGrpSpPr>
        <p:grpSpPr>
          <a:xfrm>
            <a:off x="9904275" y="1172802"/>
            <a:ext cx="528476" cy="735005"/>
            <a:chOff x="9190037" y="3392862"/>
            <a:chExt cx="657225" cy="914073"/>
          </a:xfrm>
        </p:grpSpPr>
        <p:sp>
          <p:nvSpPr>
            <p:cNvPr id="39" name="key_3">
              <a:extLst>
                <a:ext uri="{FF2B5EF4-FFF2-40B4-BE49-F238E27FC236}">
                  <a16:creationId xmlns:a16="http://schemas.microsoft.com/office/drawing/2014/main" id="{7E92BCC7-9E9F-4FB8-99B4-6E98209C5ABC}"/>
                </a:ext>
              </a:extLst>
            </p:cNvPr>
            <p:cNvSpPr>
              <a:spLocks noChangeAspect="1" noEditPoints="1"/>
            </p:cNvSpPr>
            <p:nvPr/>
          </p:nvSpPr>
          <p:spPr bwMode="auto">
            <a:xfrm rot="16200000">
              <a:off x="9460706" y="3830225"/>
              <a:ext cx="157163" cy="393700"/>
            </a:xfrm>
            <a:custGeom>
              <a:avLst/>
              <a:gdLst>
                <a:gd name="T0" fmla="*/ 0 w 134"/>
                <a:gd name="T1" fmla="*/ 33 h 343"/>
                <a:gd name="T2" fmla="*/ 33 w 134"/>
                <a:gd name="T3" fmla="*/ 0 h 343"/>
                <a:gd name="T4" fmla="*/ 101 w 134"/>
                <a:gd name="T5" fmla="*/ 0 h 343"/>
                <a:gd name="T6" fmla="*/ 134 w 134"/>
                <a:gd name="T7" fmla="*/ 33 h 343"/>
                <a:gd name="T8" fmla="*/ 134 w 134"/>
                <a:gd name="T9" fmla="*/ 113 h 343"/>
                <a:gd name="T10" fmla="*/ 101 w 134"/>
                <a:gd name="T11" fmla="*/ 146 h 343"/>
                <a:gd name="T12" fmla="*/ 33 w 134"/>
                <a:gd name="T13" fmla="*/ 146 h 343"/>
                <a:gd name="T14" fmla="*/ 0 w 134"/>
                <a:gd name="T15" fmla="*/ 113 h 343"/>
                <a:gd name="T16" fmla="*/ 0 w 134"/>
                <a:gd name="T17" fmla="*/ 33 h 343"/>
                <a:gd name="T18" fmla="*/ 67 w 134"/>
                <a:gd name="T19" fmla="*/ 69 h 343"/>
                <a:gd name="T20" fmla="*/ 79 w 134"/>
                <a:gd name="T21" fmla="*/ 57 h 343"/>
                <a:gd name="T22" fmla="*/ 67 w 134"/>
                <a:gd name="T23" fmla="*/ 44 h 343"/>
                <a:gd name="T24" fmla="*/ 55 w 134"/>
                <a:gd name="T25" fmla="*/ 57 h 343"/>
                <a:gd name="T26" fmla="*/ 67 w 134"/>
                <a:gd name="T27" fmla="*/ 69 h 343"/>
                <a:gd name="T28" fmla="*/ 42 w 134"/>
                <a:gd name="T29" fmla="*/ 146 h 343"/>
                <a:gd name="T30" fmla="*/ 42 w 134"/>
                <a:gd name="T31" fmla="*/ 235 h 343"/>
                <a:gd name="T32" fmla="*/ 60 w 134"/>
                <a:gd name="T33" fmla="*/ 253 h 343"/>
                <a:gd name="T34" fmla="*/ 42 w 134"/>
                <a:gd name="T35" fmla="*/ 268 h 343"/>
                <a:gd name="T36" fmla="*/ 42 w 134"/>
                <a:gd name="T37" fmla="*/ 290 h 343"/>
                <a:gd name="T38" fmla="*/ 60 w 134"/>
                <a:gd name="T39" fmla="*/ 308 h 343"/>
                <a:gd name="T40" fmla="*/ 42 w 134"/>
                <a:gd name="T41" fmla="*/ 324 h 343"/>
                <a:gd name="T42" fmla="*/ 42 w 134"/>
                <a:gd name="T43" fmla="*/ 343 h 343"/>
                <a:gd name="T44" fmla="*/ 83 w 134"/>
                <a:gd name="T45" fmla="*/ 343 h 343"/>
                <a:gd name="T46" fmla="*/ 92 w 134"/>
                <a:gd name="T47" fmla="*/ 332 h 343"/>
                <a:gd name="T48" fmla="*/ 92 w 134"/>
                <a:gd name="T49" fmla="*/ 146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343">
                  <a:moveTo>
                    <a:pt x="0" y="33"/>
                  </a:moveTo>
                  <a:cubicBezTo>
                    <a:pt x="0" y="15"/>
                    <a:pt x="15" y="0"/>
                    <a:pt x="33" y="0"/>
                  </a:cubicBezTo>
                  <a:cubicBezTo>
                    <a:pt x="101" y="0"/>
                    <a:pt x="101" y="0"/>
                    <a:pt x="101" y="0"/>
                  </a:cubicBezTo>
                  <a:cubicBezTo>
                    <a:pt x="119" y="0"/>
                    <a:pt x="134" y="15"/>
                    <a:pt x="134" y="33"/>
                  </a:cubicBezTo>
                  <a:cubicBezTo>
                    <a:pt x="134" y="113"/>
                    <a:pt x="134" y="113"/>
                    <a:pt x="134" y="113"/>
                  </a:cubicBezTo>
                  <a:cubicBezTo>
                    <a:pt x="134" y="131"/>
                    <a:pt x="119" y="146"/>
                    <a:pt x="101" y="146"/>
                  </a:cubicBezTo>
                  <a:cubicBezTo>
                    <a:pt x="33" y="146"/>
                    <a:pt x="33" y="146"/>
                    <a:pt x="33" y="146"/>
                  </a:cubicBezTo>
                  <a:cubicBezTo>
                    <a:pt x="15" y="146"/>
                    <a:pt x="0" y="131"/>
                    <a:pt x="0" y="113"/>
                  </a:cubicBezTo>
                  <a:lnTo>
                    <a:pt x="0" y="33"/>
                  </a:lnTo>
                  <a:close/>
                  <a:moveTo>
                    <a:pt x="67" y="69"/>
                  </a:moveTo>
                  <a:cubicBezTo>
                    <a:pt x="74" y="69"/>
                    <a:pt x="79" y="63"/>
                    <a:pt x="79" y="57"/>
                  </a:cubicBezTo>
                  <a:cubicBezTo>
                    <a:pt x="79" y="50"/>
                    <a:pt x="74" y="44"/>
                    <a:pt x="67" y="44"/>
                  </a:cubicBezTo>
                  <a:cubicBezTo>
                    <a:pt x="60" y="44"/>
                    <a:pt x="55" y="50"/>
                    <a:pt x="55" y="57"/>
                  </a:cubicBezTo>
                  <a:cubicBezTo>
                    <a:pt x="55" y="63"/>
                    <a:pt x="60" y="69"/>
                    <a:pt x="67" y="69"/>
                  </a:cubicBezTo>
                  <a:close/>
                  <a:moveTo>
                    <a:pt x="42" y="146"/>
                  </a:moveTo>
                  <a:cubicBezTo>
                    <a:pt x="42" y="235"/>
                    <a:pt x="42" y="235"/>
                    <a:pt x="42" y="235"/>
                  </a:cubicBezTo>
                  <a:cubicBezTo>
                    <a:pt x="60" y="253"/>
                    <a:pt x="60" y="253"/>
                    <a:pt x="60" y="253"/>
                  </a:cubicBezTo>
                  <a:cubicBezTo>
                    <a:pt x="42" y="268"/>
                    <a:pt x="42" y="268"/>
                    <a:pt x="42" y="268"/>
                  </a:cubicBezTo>
                  <a:cubicBezTo>
                    <a:pt x="42" y="290"/>
                    <a:pt x="42" y="290"/>
                    <a:pt x="42" y="290"/>
                  </a:cubicBezTo>
                  <a:cubicBezTo>
                    <a:pt x="60" y="308"/>
                    <a:pt x="60" y="308"/>
                    <a:pt x="60" y="308"/>
                  </a:cubicBezTo>
                  <a:cubicBezTo>
                    <a:pt x="42" y="324"/>
                    <a:pt x="42" y="324"/>
                    <a:pt x="42" y="324"/>
                  </a:cubicBezTo>
                  <a:cubicBezTo>
                    <a:pt x="42" y="343"/>
                    <a:pt x="42" y="343"/>
                    <a:pt x="42" y="343"/>
                  </a:cubicBezTo>
                  <a:cubicBezTo>
                    <a:pt x="83" y="343"/>
                    <a:pt x="83" y="343"/>
                    <a:pt x="83" y="343"/>
                  </a:cubicBezTo>
                  <a:cubicBezTo>
                    <a:pt x="88" y="343"/>
                    <a:pt x="92" y="338"/>
                    <a:pt x="92" y="332"/>
                  </a:cubicBezTo>
                  <a:cubicBezTo>
                    <a:pt x="92" y="146"/>
                    <a:pt x="92" y="146"/>
                    <a:pt x="92" y="146"/>
                  </a:cubicBezTo>
                </a:path>
              </a:pathLst>
            </a:custGeom>
            <a:noFill/>
            <a:ln w="28575" cap="rnd">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sp>
          <p:nvSpPr>
            <p:cNvPr id="40" name="lock">
              <a:extLst>
                <a:ext uri="{FF2B5EF4-FFF2-40B4-BE49-F238E27FC236}">
                  <a16:creationId xmlns:a16="http://schemas.microsoft.com/office/drawing/2014/main" id="{7D88ACF1-0CAC-4B9A-B795-2F8F68630DAE}"/>
                </a:ext>
              </a:extLst>
            </p:cNvPr>
            <p:cNvSpPr>
              <a:spLocks noChangeAspect="1" noEditPoints="1"/>
            </p:cNvSpPr>
            <p:nvPr/>
          </p:nvSpPr>
          <p:spPr bwMode="auto">
            <a:xfrm>
              <a:off x="9190037" y="3392862"/>
              <a:ext cx="657225" cy="91407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8100" cap="rnd">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a:defRPr/>
              </a:pPr>
              <a:endParaRPr lang="en-US" sz="1836">
                <a:solidFill>
                  <a:srgbClr val="FFFFFF"/>
                </a:solidFill>
              </a:endParaRPr>
            </a:p>
          </p:txBody>
        </p:sp>
      </p:grpSp>
      <p:sp>
        <p:nvSpPr>
          <p:cNvPr id="41" name="Text Placeholder 6">
            <a:extLst>
              <a:ext uri="{FF2B5EF4-FFF2-40B4-BE49-F238E27FC236}">
                <a16:creationId xmlns:a16="http://schemas.microsoft.com/office/drawing/2014/main" id="{53ED6A37-1297-4A5E-A393-861250E5AA53}"/>
              </a:ext>
            </a:extLst>
          </p:cNvPr>
          <p:cNvSpPr txBox="1">
            <a:spLocks/>
          </p:cNvSpPr>
          <p:nvPr/>
        </p:nvSpPr>
        <p:spPr>
          <a:xfrm>
            <a:off x="294836" y="3082865"/>
            <a:ext cx="3637153" cy="2664691"/>
          </a:xfrm>
          <a:prstGeom prst="rect">
            <a:avLst/>
          </a:prstGeom>
        </p:spPr>
        <p:txBody>
          <a:bodyPr vert="horz" wrap="square" lIns="149197" tIns="93248" rIns="149197" bIns="93248"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defRPr/>
            </a:pPr>
            <a:r>
              <a:rPr lang="en-US" sz="1428" dirty="0">
                <a:solidFill>
                  <a:schemeClr val="tx1"/>
                </a:solidFill>
              </a:rPr>
              <a:t>Millions of Devices</a:t>
            </a:r>
          </a:p>
          <a:p>
            <a:pPr lvl="1" algn="ctr">
              <a:defRPr/>
            </a:pPr>
            <a:r>
              <a:rPr lang="en-US" sz="1428" dirty="0">
                <a:solidFill>
                  <a:schemeClr val="tx1"/>
                </a:solidFill>
              </a:rPr>
              <a:t>Multi-language, open source SDKs</a:t>
            </a:r>
          </a:p>
          <a:p>
            <a:pPr lvl="1" algn="ctr">
              <a:defRPr/>
            </a:pPr>
            <a:r>
              <a:rPr lang="en-US" sz="1428" dirty="0">
                <a:solidFill>
                  <a:schemeClr val="tx1"/>
                </a:solidFill>
              </a:rPr>
              <a:t>HTTPS/AMQP/MQTT</a:t>
            </a:r>
          </a:p>
          <a:p>
            <a:pPr lvl="1" algn="ctr">
              <a:defRPr/>
            </a:pPr>
            <a:r>
              <a:rPr lang="en-US" sz="1428" dirty="0">
                <a:solidFill>
                  <a:schemeClr val="tx1"/>
                </a:solidFill>
              </a:rPr>
              <a:t>Send Telemetry</a:t>
            </a:r>
          </a:p>
          <a:p>
            <a:pPr lvl="1" algn="ctr">
              <a:defRPr/>
            </a:pPr>
            <a:r>
              <a:rPr lang="en-US" sz="1428" dirty="0">
                <a:solidFill>
                  <a:schemeClr val="tx1"/>
                </a:solidFill>
              </a:rPr>
              <a:t>Receive Commands</a:t>
            </a:r>
          </a:p>
          <a:p>
            <a:pPr lvl="1" algn="ctr">
              <a:defRPr/>
            </a:pPr>
            <a:r>
              <a:rPr lang="en-US" sz="1428" dirty="0">
                <a:solidFill>
                  <a:schemeClr val="tx1"/>
                </a:solidFill>
              </a:rPr>
              <a:t>Device Management</a:t>
            </a:r>
          </a:p>
          <a:p>
            <a:pPr lvl="1" algn="ctr">
              <a:defRPr/>
            </a:pPr>
            <a:r>
              <a:rPr lang="en-US" sz="1428" dirty="0">
                <a:solidFill>
                  <a:schemeClr val="tx1"/>
                </a:solidFill>
              </a:rPr>
              <a:t>Device Twins</a:t>
            </a:r>
          </a:p>
          <a:p>
            <a:pPr lvl="1" algn="ctr">
              <a:defRPr/>
            </a:pPr>
            <a:r>
              <a:rPr lang="en-US" sz="1428" dirty="0">
                <a:solidFill>
                  <a:schemeClr val="tx1"/>
                </a:solidFill>
              </a:rPr>
              <a:t>Queries &amp; Jobs</a:t>
            </a:r>
          </a:p>
        </p:txBody>
      </p:sp>
      <p:sp>
        <p:nvSpPr>
          <p:cNvPr id="42" name="Text Placeholder 7">
            <a:extLst>
              <a:ext uri="{FF2B5EF4-FFF2-40B4-BE49-F238E27FC236}">
                <a16:creationId xmlns:a16="http://schemas.microsoft.com/office/drawing/2014/main" id="{A65B8ABA-3F94-478D-A1A7-BFD9AB5D4E43}"/>
              </a:ext>
            </a:extLst>
          </p:cNvPr>
          <p:cNvSpPr txBox="1">
            <a:spLocks/>
          </p:cNvSpPr>
          <p:nvPr/>
        </p:nvSpPr>
        <p:spPr>
          <a:xfrm>
            <a:off x="4370616" y="3082865"/>
            <a:ext cx="3637153" cy="2664691"/>
          </a:xfrm>
          <a:prstGeom prst="rect">
            <a:avLst/>
          </a:prstGeom>
        </p:spPr>
        <p:txBody>
          <a:bodyPr vert="horz" wrap="square" lIns="149197" tIns="93248" rIns="149197" bIns="93248"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defRPr/>
            </a:pPr>
            <a:r>
              <a:rPr lang="en-US" sz="1428">
                <a:solidFill>
                  <a:schemeClr val="tx1"/>
                </a:solidFill>
              </a:rPr>
              <a:t>Billions of messages</a:t>
            </a:r>
          </a:p>
          <a:p>
            <a:pPr lvl="1" algn="ctr">
              <a:defRPr/>
            </a:pPr>
            <a:r>
              <a:rPr lang="en-US" sz="1428">
                <a:solidFill>
                  <a:schemeClr val="tx1"/>
                </a:solidFill>
              </a:rPr>
              <a:t>Scale up and down</a:t>
            </a:r>
          </a:p>
          <a:p>
            <a:pPr lvl="1" algn="ctr">
              <a:defRPr/>
            </a:pPr>
            <a:r>
              <a:rPr lang="en-US" sz="1428">
                <a:solidFill>
                  <a:schemeClr val="tx1"/>
                </a:solidFill>
              </a:rPr>
              <a:t>Declarative Message Routes</a:t>
            </a:r>
          </a:p>
          <a:p>
            <a:pPr lvl="1" algn="ctr">
              <a:defRPr/>
            </a:pPr>
            <a:r>
              <a:rPr lang="en-US" sz="1428">
                <a:solidFill>
                  <a:schemeClr val="tx1"/>
                </a:solidFill>
              </a:rPr>
              <a:t>File Upload</a:t>
            </a:r>
          </a:p>
          <a:p>
            <a:pPr lvl="1" algn="ctr">
              <a:defRPr/>
            </a:pPr>
            <a:r>
              <a:rPr lang="en-US" sz="1428">
                <a:solidFill>
                  <a:schemeClr val="tx1"/>
                </a:solidFill>
              </a:rPr>
              <a:t>WebSockets &amp; Multiplexing</a:t>
            </a:r>
          </a:p>
          <a:p>
            <a:pPr lvl="1" algn="ctr">
              <a:defRPr/>
            </a:pPr>
            <a:r>
              <a:rPr lang="en-US" sz="1428">
                <a:solidFill>
                  <a:schemeClr val="tx1"/>
                </a:solidFill>
              </a:rPr>
              <a:t>Azure Monitor</a:t>
            </a:r>
          </a:p>
          <a:p>
            <a:pPr lvl="1" algn="ctr">
              <a:defRPr/>
            </a:pPr>
            <a:r>
              <a:rPr lang="en-US" sz="1428">
                <a:solidFill>
                  <a:schemeClr val="tx1"/>
                </a:solidFill>
              </a:rPr>
              <a:t>Azure Resource Health</a:t>
            </a:r>
          </a:p>
          <a:p>
            <a:pPr lvl="1" algn="ctr">
              <a:defRPr/>
            </a:pPr>
            <a:r>
              <a:rPr lang="en-US" sz="1428">
                <a:solidFill>
                  <a:schemeClr val="tx1"/>
                </a:solidFill>
              </a:rPr>
              <a:t>Configuration Management</a:t>
            </a:r>
          </a:p>
        </p:txBody>
      </p:sp>
      <p:sp>
        <p:nvSpPr>
          <p:cNvPr id="43" name="Text Placeholder 8">
            <a:extLst>
              <a:ext uri="{FF2B5EF4-FFF2-40B4-BE49-F238E27FC236}">
                <a16:creationId xmlns:a16="http://schemas.microsoft.com/office/drawing/2014/main" id="{A626FA1A-11CF-41DB-A06F-C765D00B80CC}"/>
              </a:ext>
            </a:extLst>
          </p:cNvPr>
          <p:cNvSpPr txBox="1">
            <a:spLocks/>
          </p:cNvSpPr>
          <p:nvPr/>
        </p:nvSpPr>
        <p:spPr>
          <a:xfrm>
            <a:off x="8349935" y="3082865"/>
            <a:ext cx="3637153" cy="2339734"/>
          </a:xfrm>
          <a:prstGeom prst="rect">
            <a:avLst/>
          </a:prstGeom>
        </p:spPr>
        <p:txBody>
          <a:bodyPr vert="horz" wrap="square" lIns="149197" tIns="93248" rIns="149197" bIns="93248"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defRPr/>
            </a:pPr>
            <a:r>
              <a:rPr lang="en-US" sz="1428">
                <a:solidFill>
                  <a:schemeClr val="tx1"/>
                </a:solidFill>
              </a:rPr>
              <a:t>Per Device Certificates</a:t>
            </a:r>
          </a:p>
          <a:p>
            <a:pPr lvl="1" algn="ctr">
              <a:defRPr/>
            </a:pPr>
            <a:r>
              <a:rPr lang="en-US" sz="1428">
                <a:solidFill>
                  <a:schemeClr val="tx1"/>
                </a:solidFill>
              </a:rPr>
              <a:t>Per Device Enable/Disable</a:t>
            </a:r>
          </a:p>
          <a:p>
            <a:pPr lvl="1" algn="ctr">
              <a:defRPr/>
            </a:pPr>
            <a:r>
              <a:rPr lang="en-US" sz="1428">
                <a:solidFill>
                  <a:schemeClr val="tx1"/>
                </a:solidFill>
              </a:rPr>
              <a:t>TLS Security</a:t>
            </a:r>
          </a:p>
          <a:p>
            <a:pPr lvl="1" algn="ctr">
              <a:defRPr/>
            </a:pPr>
            <a:r>
              <a:rPr lang="en-US" sz="1428">
                <a:solidFill>
                  <a:schemeClr val="tx1"/>
                </a:solidFill>
              </a:rPr>
              <a:t>X.509 Support</a:t>
            </a:r>
          </a:p>
          <a:p>
            <a:pPr lvl="1" algn="ctr">
              <a:defRPr/>
            </a:pPr>
            <a:r>
              <a:rPr lang="en-US" sz="1428">
                <a:solidFill>
                  <a:schemeClr val="tx1"/>
                </a:solidFill>
              </a:rPr>
              <a:t>IP Whitelisting/Blacklisting</a:t>
            </a:r>
          </a:p>
          <a:p>
            <a:pPr lvl="1" algn="ctr">
              <a:defRPr/>
            </a:pPr>
            <a:r>
              <a:rPr lang="en-US" sz="1428">
                <a:solidFill>
                  <a:schemeClr val="tx1"/>
                </a:solidFill>
              </a:rPr>
              <a:t>Shared Access Polices</a:t>
            </a:r>
          </a:p>
          <a:p>
            <a:pPr lvl="1" algn="ctr">
              <a:defRPr/>
            </a:pPr>
            <a:r>
              <a:rPr lang="en-US" sz="1428">
                <a:solidFill>
                  <a:schemeClr val="tx1"/>
                </a:solidFill>
              </a:rPr>
              <a:t>Firmware/Software Updates</a:t>
            </a:r>
          </a:p>
        </p:txBody>
      </p:sp>
      <p:cxnSp>
        <p:nvCxnSpPr>
          <p:cNvPr id="45" name="Straight Connector 44">
            <a:extLst>
              <a:ext uri="{FF2B5EF4-FFF2-40B4-BE49-F238E27FC236}">
                <a16:creationId xmlns:a16="http://schemas.microsoft.com/office/drawing/2014/main" id="{EA44B7C7-F37A-4935-9F03-210BC6A1AFC9}"/>
              </a:ext>
            </a:extLst>
          </p:cNvPr>
          <p:cNvCxnSpPr/>
          <p:nvPr/>
        </p:nvCxnSpPr>
        <p:spPr>
          <a:xfrm>
            <a:off x="5170355" y="2864533"/>
            <a:ext cx="20376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83F513E-CF46-40C0-9503-92E0197C5968}"/>
              </a:ext>
            </a:extLst>
          </p:cNvPr>
          <p:cNvCxnSpPr/>
          <p:nvPr/>
        </p:nvCxnSpPr>
        <p:spPr>
          <a:xfrm>
            <a:off x="9149674" y="2864533"/>
            <a:ext cx="20376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25C539A-6413-4115-B9A3-8EF9CC48ADC8}"/>
              </a:ext>
            </a:extLst>
          </p:cNvPr>
          <p:cNvCxnSpPr/>
          <p:nvPr/>
        </p:nvCxnSpPr>
        <p:spPr>
          <a:xfrm>
            <a:off x="1094575" y="2864533"/>
            <a:ext cx="20376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267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04A1-0B4A-4957-8EF9-0838586F1FC3}"/>
              </a:ext>
            </a:extLst>
          </p:cNvPr>
          <p:cNvSpPr>
            <a:spLocks noGrp="1"/>
          </p:cNvSpPr>
          <p:nvPr>
            <p:ph type="title"/>
          </p:nvPr>
        </p:nvSpPr>
        <p:spPr/>
        <p:txBody>
          <a:bodyPr/>
          <a:lstStyle/>
          <a:p>
            <a:r>
              <a:rPr lang="en-US"/>
              <a:t>IoT Hub Offerings</a:t>
            </a:r>
          </a:p>
        </p:txBody>
      </p:sp>
      <p:pic>
        <p:nvPicPr>
          <p:cNvPr id="3" name="Picture 2">
            <a:extLst>
              <a:ext uri="{FF2B5EF4-FFF2-40B4-BE49-F238E27FC236}">
                <a16:creationId xmlns:a16="http://schemas.microsoft.com/office/drawing/2014/main" id="{D7BA8A40-B003-40AC-B8EE-D93A330D83E4}"/>
              </a:ext>
            </a:extLst>
          </p:cNvPr>
          <p:cNvPicPr>
            <a:picLocks noChangeAspect="1"/>
          </p:cNvPicPr>
          <p:nvPr/>
        </p:nvPicPr>
        <p:blipFill>
          <a:blip r:embed="rId3"/>
          <a:stretch>
            <a:fillRect/>
          </a:stretch>
        </p:blipFill>
        <p:spPr>
          <a:xfrm>
            <a:off x="197713" y="1283923"/>
            <a:ext cx="8625624" cy="4902190"/>
          </a:xfrm>
          <a:prstGeom prst="rect">
            <a:avLst/>
          </a:prstGeom>
        </p:spPr>
      </p:pic>
      <p:sp>
        <p:nvSpPr>
          <p:cNvPr id="5" name="TextBox 4">
            <a:extLst>
              <a:ext uri="{FF2B5EF4-FFF2-40B4-BE49-F238E27FC236}">
                <a16:creationId xmlns:a16="http://schemas.microsoft.com/office/drawing/2014/main" id="{36DDDBDC-718C-4F86-A827-45AB9BFD48F9}"/>
              </a:ext>
            </a:extLst>
          </p:cNvPr>
          <p:cNvSpPr txBox="1"/>
          <p:nvPr/>
        </p:nvSpPr>
        <p:spPr>
          <a:xfrm>
            <a:off x="8823338" y="1706654"/>
            <a:ext cx="3498218" cy="3418148"/>
          </a:xfrm>
          <a:prstGeom prst="rect">
            <a:avLst/>
          </a:prstGeom>
          <a:noFill/>
        </p:spPr>
        <p:txBody>
          <a:bodyPr wrap="square" lIns="186521" tIns="149217" rIns="186521" bIns="149217" rtlCol="0">
            <a:spAutoFit/>
          </a:bodyPr>
          <a:lstStyle/>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Easy upgrade from basic to standard tier.</a:t>
            </a:r>
          </a:p>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Only standard allows cloud-to-device commands, device twin operations and IoT Edge</a:t>
            </a:r>
          </a:p>
          <a:p>
            <a:pPr marL="349724" indent="-349724">
              <a:lnSpc>
                <a:spcPct val="90000"/>
              </a:lnSpc>
              <a:spcAft>
                <a:spcPts val="612"/>
              </a:spcAft>
              <a:buFont typeface="Arial" panose="020B0604020202020204" pitchFamily="34" charset="0"/>
              <a:buChar char="•"/>
            </a:pPr>
            <a:endPar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marL="349724" indent="-349724">
              <a:lnSpc>
                <a:spcPct val="90000"/>
              </a:lnSpc>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hlinkClick r:id="rId4"/>
              </a:rPr>
              <a:t>Learn about IoT Hub scaling</a:t>
            </a:r>
            <a:endParaRPr lang="en-US" sz="204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816655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TR18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WHITE TEMPLATE">
  <a:themeElements>
    <a:clrScheme name="BT - Dk Blue on white - variety">
      <a:dk1>
        <a:srgbClr val="353535"/>
      </a:dk1>
      <a:lt1>
        <a:srgbClr val="FFFFFF"/>
      </a:lt1>
      <a:dk2>
        <a:srgbClr val="002050"/>
      </a:dk2>
      <a:lt2>
        <a:srgbClr val="EAEAEA"/>
      </a:lt2>
      <a:accent1>
        <a:srgbClr val="002050"/>
      </a:accent1>
      <a:accent2>
        <a:srgbClr val="0078D7"/>
      </a:accent2>
      <a:accent3>
        <a:srgbClr val="BAD80A"/>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 in Healthcare - Initial Readout 09112017.potx" id="{6BA6A923-2E53-47F8-B984-64C132B94D3C}" vid="{B72B99C5-7B62-4838-97FA-3CB9F6C9653D}"/>
    </a:ext>
  </a:extLst>
</a:theme>
</file>

<file path=ppt/theme/theme7.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8.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69DC4342-2318-4762-A750-5C5BA2F26D46}" vid="{FAEBA758-B562-48ED-9CE3-F09510E05DD5}"/>
    </a:ext>
  </a:extLst>
</a:theme>
</file>

<file path=ppt/theme/theme9.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C5440DF00361458231CD93B84B4EBD" ma:contentTypeVersion="15" ma:contentTypeDescription="Create a new document." ma:contentTypeScope="" ma:versionID="76dcc76f583e995c2b707a9627c01dd3">
  <xsd:schema xmlns:xsd="http://www.w3.org/2001/XMLSchema" xmlns:xs="http://www.w3.org/2001/XMLSchema" xmlns:p="http://schemas.microsoft.com/office/2006/metadata/properties" xmlns:ns1="http://schemas.microsoft.com/sharepoint/v3" xmlns:ns2="32920a28-a2a2-424f-9212-a42fc62de534" xmlns:ns3="a446482e-8c04-4f10-91f4-5d651528d8f6" targetNamespace="http://schemas.microsoft.com/office/2006/metadata/properties" ma:root="true" ma:fieldsID="d20c7831cf78a95559e0d8abe898fc27" ns1:_="" ns2:_="" ns3:_="">
    <xsd:import namespace="http://schemas.microsoft.com/sharepoint/v3"/>
    <xsd:import namespace="32920a28-a2a2-424f-9212-a42fc62de534"/>
    <xsd:import namespace="a446482e-8c04-4f10-91f4-5d651528d8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920a28-a2a2-424f-9212-a42fc62de53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46482e-8c04-4f10-91f4-5d651528d8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2920a28-a2a2-424f-9212-a42fc62de534"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9AEFB8-E3F2-4088-90BF-6805F238D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2920a28-a2a2-424f-9212-a42fc62de534"/>
    <ds:schemaRef ds:uri="a446482e-8c04-4f10-91f4-5d651528d8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32920a28-a2a2-424f-9212-a42fc62de534"/>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8710</TotalTime>
  <Words>2814</Words>
  <Application>Microsoft Office PowerPoint</Application>
  <PresentationFormat>Custom</PresentationFormat>
  <Paragraphs>590</Paragraphs>
  <Slides>29</Slides>
  <Notes>23</Notes>
  <HiddenSlides>0</HiddenSlides>
  <MMClips>0</MMClips>
  <ScaleCrop>false</ScaleCrop>
  <HeadingPairs>
    <vt:vector size="4" baseType="variant">
      <vt:variant>
        <vt:lpstr>Theme</vt:lpstr>
      </vt:variant>
      <vt:variant>
        <vt:i4>14</vt:i4>
      </vt:variant>
      <vt:variant>
        <vt:lpstr>Slide Titles</vt:lpstr>
      </vt:variant>
      <vt:variant>
        <vt:i4>29</vt:i4>
      </vt:variant>
    </vt:vector>
  </HeadingPairs>
  <TitlesOfParts>
    <vt:vector size="43" baseType="lpstr">
      <vt:lpstr>Dynamics 365</vt:lpstr>
      <vt:lpstr>Azure 1</vt:lpstr>
      <vt:lpstr>1_Azure 1</vt:lpstr>
      <vt:lpstr>3_Azure 1</vt:lpstr>
      <vt:lpstr>2_Dynamics 365</vt:lpstr>
      <vt:lpstr>WHITE TEMPLATE</vt:lpstr>
      <vt:lpstr>Azure Dev Light - 2018H2</vt:lpstr>
      <vt:lpstr>9-51056_Build 2019 Breakout_White Template</vt:lpstr>
      <vt:lpstr>9-51120_Microsoft_Ready_Template_Light</vt:lpstr>
      <vt:lpstr>2_Azure 1</vt:lpstr>
      <vt:lpstr>1_Dynamics 365</vt:lpstr>
      <vt:lpstr>TR18_BO_CT_Template_16x9</vt:lpstr>
      <vt:lpstr>Office Theme</vt:lpstr>
      <vt:lpstr>5-50203_Microsoft_Ignite_Template</vt:lpstr>
      <vt:lpstr>Build end-to-end IoT solutions Devices and Device Communication</vt:lpstr>
      <vt:lpstr>Build end-to-end IoT solutions – Workshop Series</vt:lpstr>
      <vt:lpstr>Devices and Device Communication</vt:lpstr>
      <vt:lpstr>IoT fuels digital transformation </vt:lpstr>
      <vt:lpstr>IoT enables a digital feedback loop </vt:lpstr>
      <vt:lpstr>Microsoft invests $5 billion in IoT</vt:lpstr>
      <vt:lpstr>Microsoft IoT </vt:lpstr>
      <vt:lpstr>Azure IoT Hub</vt:lpstr>
      <vt:lpstr>IoT Hub Offerings</vt:lpstr>
      <vt:lpstr>IoT Hub and Event Hub Comparison</vt:lpstr>
      <vt:lpstr>IoT Hub: Core Platform Capabilities</vt:lpstr>
      <vt:lpstr>Device Streams (Preview)</vt:lpstr>
      <vt:lpstr>Device Streams Advantages</vt:lpstr>
      <vt:lpstr>Azure IoT Hub – Device Management</vt:lpstr>
      <vt:lpstr>Protocols</vt:lpstr>
      <vt:lpstr>IoT Hub Connectivity Models</vt:lpstr>
      <vt:lpstr>IoT Hub Message Enrichments</vt:lpstr>
      <vt:lpstr>Serverless Integration</vt:lpstr>
      <vt:lpstr>Device Twin</vt:lpstr>
      <vt:lpstr>Devices and Device Communication</vt:lpstr>
      <vt:lpstr>Azure IoT Tooling support</vt:lpstr>
      <vt:lpstr>Azure IoT Hub tools</vt:lpstr>
      <vt:lpstr>Azure IoT Device Workbench for VS Code</vt:lpstr>
      <vt:lpstr>Devices and Device Communication</vt:lpstr>
      <vt:lpstr>Get Started Now!</vt:lpstr>
      <vt:lpstr>Learn how to get started with IoT</vt:lpstr>
      <vt:lpstr>IoT Show</vt:lpstr>
      <vt:lpstr>IoT Tech Community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Details</dc:title>
  <dc:creator>Jaishree Subramania</dc:creator>
  <cp:lastModifiedBy>Pamela Cortez</cp:lastModifiedBy>
  <cp:revision>52</cp:revision>
  <dcterms:created xsi:type="dcterms:W3CDTF">2019-08-28T16:41:45Z</dcterms:created>
  <dcterms:modified xsi:type="dcterms:W3CDTF">2020-04-23T22:45:38Z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jamandan@microsoft.com</vt:lpwstr>
  </property>
  <property fmtid="{D5CDD505-2E9C-101B-9397-08002B2CF9AE}" pid="5" name="MSIP_Label_f42aa342-8706-4288-bd11-ebb85995028c_SetDate">
    <vt:lpwstr>2019-08-28T23:40:49.6778517Z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c755eaf5-2ee7-4ad5-8545-874f113893fa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0x010100F1C5440DF00361458231CD93B84B4EBD</vt:lpwstr>
  </property>
</Properties>
</file>